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6" r:id="rId2"/>
    <p:sldId id="256" r:id="rId3"/>
    <p:sldId id="847" r:id="rId4"/>
    <p:sldId id="257" r:id="rId5"/>
    <p:sldId id="848" r:id="rId6"/>
    <p:sldId id="849" r:id="rId7"/>
    <p:sldId id="854" r:id="rId8"/>
    <p:sldId id="853" r:id="rId9"/>
    <p:sldId id="852" r:id="rId10"/>
    <p:sldId id="851" r:id="rId11"/>
    <p:sldId id="858" r:id="rId12"/>
    <p:sldId id="8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ierl, Amanda [USA]" initials="BA[" lastIdx="5" clrIdx="0">
    <p:extLst>
      <p:ext uri="{19B8F6BF-5375-455C-9EA6-DF929625EA0E}">
        <p15:presenceInfo xmlns:p15="http://schemas.microsoft.com/office/powerpoint/2012/main" userId="S-1-5-21-1314303383-2379350573-4036118543-5941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3T14:42:23.366" idx="5">
    <p:pos x="1251" y="705"/>
    <p:text>*This technology can also report on environmental risks to the sailor (extreme heat/noise)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8330-C31C-4143-9717-6F48FB51F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5DC1B-C25D-494B-BA2D-C6FB9DEF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3AEE-0BDF-4B80-B7DA-3D80E1A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5A62-E4F8-4967-A6EC-962F0765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05DC-8494-4235-8555-347EDC6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D01A-FE24-4BE0-AFD2-CB46734A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F131B-2BB2-42A3-8C37-1A6489A2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6B02-DFE6-4ECE-91E6-9346133F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58C6-B7AA-4520-9386-EDBA9896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D4BD-BBD9-4B0E-9C8A-AEC5C24F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AFE98-46C2-43F9-A6C0-B27D182E1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67EE-FA83-47BA-8AC0-21129DF9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0BAA-A036-454D-82D8-B0ABB326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7575-D985-4F94-AF37-DF33EC74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080-4359-42D2-A64B-C350F194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83478" y="1554481"/>
            <a:ext cx="1047032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 </a:t>
            </a:r>
          </a:p>
          <a:p>
            <a:pPr lvl="3"/>
            <a:r>
              <a:rPr lang="en-US"/>
              <a:t>Level 4 is an optional subhead</a:t>
            </a:r>
          </a:p>
          <a:p>
            <a:pPr lvl="4"/>
            <a:r>
              <a:rPr lang="en-US"/>
              <a:t>Level 5 is an optional short description. 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007" y="6446664"/>
            <a:ext cx="1104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A05A-F661-4CAC-9328-8555F1E5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4D95-12FA-4BD6-B032-5F1558ED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4CA6-87FA-452D-8417-C6638794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06D7-F21D-42E7-9A3A-546272E9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1B2E-D127-4EA8-997D-D248E15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D4C-FD0C-41ED-8DD1-07F041B1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20B6-1B4C-4115-B2E9-AC6C1E60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1CDC-BB27-4D30-94BA-42DDC222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964F-D433-4E19-8F2A-A6012383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7394-E5B9-4378-81FF-BA953B16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0637-D90D-4C52-97A3-2AE7E7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9F84-E21C-4EC7-88AE-9B50FDB0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899E3-F95D-496A-92F0-20214322E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0A2E-A874-4008-A469-C7764CEB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4EB4-CCFA-4086-BF25-73006FA6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FD3AD-D18F-4D3D-9A9C-72325808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215F-9434-45FF-BE16-1087B507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380E-5F74-4AAC-9D2E-D70F6BEB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E958-3EE6-4046-976B-A4A1FCA3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13EDF-50C0-490A-B660-BA459E7FC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E3BA2-771F-4C13-8769-1E53BB8AD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54589-4FF8-4973-B6A2-EC68236D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7E95A-6EC3-4290-8FB4-DAD6587B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E7AF-AA60-49A7-B27E-9C1F789F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E665-7A4E-498F-87ED-7662B8B8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8C811-B6AE-4E5B-9D16-0F0ECEC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14FCF-BA30-4E08-97B6-554A475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EA0C-6559-4FCB-93DF-8B6A5C58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3FE9D-E951-48A7-BC1C-B2AA7990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BD8A1-AE5C-4D53-B263-CA764FB0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F231D-B21C-49BE-9494-FF642224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2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14B-F57F-4293-99B2-00396297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0557-493E-4C6A-B8A9-E89CF9FF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8ECD0-97E2-4A77-A5A6-EBF8D8D6A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3025-DD21-4A9A-BDE6-813789D2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BBA9-D1CE-4B98-B1FE-6692F61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8FAC-1CF0-4D59-B6D6-40ACC310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A001-5FBA-4879-8C07-F5414472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3B042-9258-4F00-9168-BDBDEA34C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2A850-C080-4ADE-8861-74186AEE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0B81-5818-4292-88E6-D6FAE9DF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AE8B-6B72-4C8E-A6A1-38FBC877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6BDCF-C060-428F-B879-1544A84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FCF24-0B3E-40DE-A68F-19701122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E440-064A-440B-8293-DAA52D06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0349-3753-4746-8009-B423286D2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AF6C4-29EA-446D-8931-4833825704E0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498-E670-40A2-87A3-B0FD1A577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FFC5-9CE9-405D-A12D-FA3264E1A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35EA-0C67-4FF6-9132-F851BFA3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for this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934036F-A109-4A5A-8D95-C9E5C2F5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09" y="1397001"/>
            <a:ext cx="7852741" cy="4784423"/>
          </a:xfrm>
        </p:spPr>
        <p:txBody>
          <a:bodyPr/>
          <a:lstStyle/>
          <a:p>
            <a:r>
              <a:rPr lang="en-US" sz="1600" dirty="0"/>
              <a:t>MPT&amp;E is transforming the way it operates to enhance and optimize the Navy’s ability to attract, recruit, assign, train and retain the best Sailors now and in the future​.</a:t>
            </a:r>
          </a:p>
          <a:p>
            <a:r>
              <a:rPr lang="en-US" sz="1600" dirty="0"/>
              <a:t>Currently, the Navy has about 55 legacy environments that will undergo IT Transformation to become one “Single System of Systems.”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06BC6-D629-4751-B724-EE57DF0E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424399"/>
            <a:ext cx="7395611" cy="393195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F1715D-1331-4D31-9D8E-E1A1D99008AE}"/>
              </a:ext>
            </a:extLst>
          </p:cNvPr>
          <p:cNvSpPr/>
          <p:nvPr/>
        </p:nvSpPr>
        <p:spPr>
          <a:xfrm>
            <a:off x="7459689" y="4866289"/>
            <a:ext cx="1702676" cy="346843"/>
          </a:xfrm>
          <a:custGeom>
            <a:avLst/>
            <a:gdLst>
              <a:gd name="connsiteX0" fmla="*/ 0 w 1702676"/>
              <a:gd name="connsiteY0" fmla="*/ 0 h 346843"/>
              <a:gd name="connsiteX1" fmla="*/ 1702676 w 1702676"/>
              <a:gd name="connsiteY1" fmla="*/ 0 h 346843"/>
              <a:gd name="connsiteX2" fmla="*/ 1702676 w 1702676"/>
              <a:gd name="connsiteY2" fmla="*/ 19130 h 346843"/>
              <a:gd name="connsiteX3" fmla="*/ 1659717 w 1702676"/>
              <a:gd name="connsiteY3" fmla="*/ 10511 h 346843"/>
              <a:gd name="connsiteX4" fmla="*/ 1511654 w 1702676"/>
              <a:gd name="connsiteY4" fmla="*/ 157656 h 346843"/>
              <a:gd name="connsiteX5" fmla="*/ 1659717 w 1702676"/>
              <a:gd name="connsiteY5" fmla="*/ 304801 h 346843"/>
              <a:gd name="connsiteX6" fmla="*/ 1702676 w 1702676"/>
              <a:gd name="connsiteY6" fmla="*/ 296182 h 346843"/>
              <a:gd name="connsiteX7" fmla="*/ 1702676 w 1702676"/>
              <a:gd name="connsiteY7" fmla="*/ 346843 h 346843"/>
              <a:gd name="connsiteX8" fmla="*/ 0 w 1702676"/>
              <a:gd name="connsiteY8" fmla="*/ 346843 h 34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676" h="346843">
                <a:moveTo>
                  <a:pt x="0" y="0"/>
                </a:moveTo>
                <a:lnTo>
                  <a:pt x="1702676" y="0"/>
                </a:lnTo>
                <a:lnTo>
                  <a:pt x="1702676" y="19130"/>
                </a:lnTo>
                <a:lnTo>
                  <a:pt x="1659717" y="10511"/>
                </a:lnTo>
                <a:cubicBezTo>
                  <a:pt x="1577944" y="10511"/>
                  <a:pt x="1511654" y="76390"/>
                  <a:pt x="1511654" y="157656"/>
                </a:cubicBezTo>
                <a:cubicBezTo>
                  <a:pt x="1511654" y="238922"/>
                  <a:pt x="1577944" y="304801"/>
                  <a:pt x="1659717" y="304801"/>
                </a:cubicBezTo>
                <a:lnTo>
                  <a:pt x="1702676" y="296182"/>
                </a:lnTo>
                <a:lnTo>
                  <a:pt x="1702676" y="346843"/>
                </a:lnTo>
                <a:lnTo>
                  <a:pt x="0" y="346843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ADE 2.0</a:t>
            </a:r>
          </a:p>
        </p:txBody>
      </p:sp>
    </p:spTree>
    <p:extLst>
      <p:ext uri="{BB962C8B-B14F-4D97-AF65-F5344CB8AC3E}">
        <p14:creationId xmlns:p14="http://schemas.microsoft.com/office/powerpoint/2010/main" val="154970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C6F2F-2700-4E09-A795-2E7CE85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t="40000" r="13631" b="14807"/>
          <a:stretch/>
        </p:blipFill>
        <p:spPr>
          <a:xfrm>
            <a:off x="2291718" y="708507"/>
            <a:ext cx="9900282" cy="315009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D62CB31-F7D1-4FD8-98EA-835D4884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4458" y="3704993"/>
            <a:ext cx="4744242" cy="3162828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81623E20-28FF-4D70-8888-680028B0C50B}"/>
              </a:ext>
            </a:extLst>
          </p:cNvPr>
          <p:cNvSpPr/>
          <p:nvPr/>
        </p:nvSpPr>
        <p:spPr>
          <a:xfrm rot="10800000">
            <a:off x="2375822" y="935419"/>
            <a:ext cx="1259999" cy="1051036"/>
          </a:xfrm>
          <a:prstGeom prst="rightBrace">
            <a:avLst>
              <a:gd name="adj1" fmla="val 8333"/>
              <a:gd name="adj2" fmla="val 490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E9B54F-4798-4FB6-ABF3-754A064F0151}"/>
              </a:ext>
            </a:extLst>
          </p:cNvPr>
          <p:cNvSpPr/>
          <p:nvPr/>
        </p:nvSpPr>
        <p:spPr>
          <a:xfrm>
            <a:off x="3849887" y="177161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Predictive Labor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A718FD74-20B5-4791-9127-D749C6862539}"/>
              </a:ext>
            </a:extLst>
          </p:cNvPr>
          <p:cNvSpPr/>
          <p:nvPr/>
        </p:nvSpPr>
        <p:spPr>
          <a:xfrm>
            <a:off x="3023777" y="3064782"/>
            <a:ext cx="4392872" cy="2894798"/>
          </a:xfrm>
          <a:prstGeom prst="snip2DiagRect">
            <a:avLst/>
          </a:prstGeom>
          <a:ln>
            <a:solidFill>
              <a:schemeClr val="tx1"/>
            </a:solidFill>
          </a:ln>
          <a:effectLst>
            <a:innerShdw blurRad="63500" dist="101600" dir="27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Labor 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simplifies the analysis of EA’s and CF’s for: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fatigue for productivity/idle. 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 latest technology for sleep hours, pedometer, heartrate and exercise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Environmental risks to sailor (heat/noise)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1EBF6-BE81-4C7A-9554-7CB9D954D411}"/>
              </a:ext>
            </a:extLst>
          </p:cNvPr>
          <p:cNvSpPr/>
          <p:nvPr/>
        </p:nvSpPr>
        <p:spPr>
          <a:xfrm>
            <a:off x="28941" y="5922582"/>
            <a:ext cx="7212918" cy="8665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150FF9"/>
                </a:solidFill>
              </a:rPr>
              <a:t>Predictive Training </a:t>
            </a:r>
            <a:r>
              <a:rPr lang="en-US" dirty="0">
                <a:solidFill>
                  <a:schemeClr val="tx1"/>
                </a:solidFill>
              </a:rPr>
              <a:t>gathers </a:t>
            </a:r>
            <a:r>
              <a:rPr lang="en-US" b="1" dirty="0">
                <a:solidFill>
                  <a:schemeClr val="tx1"/>
                </a:solidFill>
              </a:rPr>
              <a:t>MPT&amp;E CORE: Learning Stack </a:t>
            </a:r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fill qualifications, Condition I, III Readiness and determines continuous training requirements afloat.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D97514-A8A6-4035-B25E-04CEACD67247}"/>
              </a:ext>
            </a:extLst>
          </p:cNvPr>
          <p:cNvGrpSpPr/>
          <p:nvPr/>
        </p:nvGrpSpPr>
        <p:grpSpPr>
          <a:xfrm>
            <a:off x="2606322" y="2243570"/>
            <a:ext cx="981287" cy="3679012"/>
            <a:chOff x="2580060" y="2283552"/>
            <a:chExt cx="981287" cy="3679012"/>
          </a:xfrm>
        </p:grpSpPr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B2C8ACE-9AD0-4B34-8208-45CB3D8AE7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46654" y="3929659"/>
              <a:ext cx="3672663" cy="393147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65EF72-6D7A-4C20-A983-B435B1ABDDD6}"/>
                </a:ext>
              </a:extLst>
            </p:cNvPr>
            <p:cNvCxnSpPr>
              <a:cxnSpLocks/>
            </p:cNvCxnSpPr>
            <p:nvPr/>
          </p:nvCxnSpPr>
          <p:spPr>
            <a:xfrm>
              <a:off x="2580060" y="2283552"/>
              <a:ext cx="98128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B79CC9-5715-4814-AACD-9B80F11E7C11}"/>
              </a:ext>
            </a:extLst>
          </p:cNvPr>
          <p:cNvGrpSpPr/>
          <p:nvPr/>
        </p:nvGrpSpPr>
        <p:grpSpPr>
          <a:xfrm>
            <a:off x="59400" y="935416"/>
            <a:ext cx="2670234" cy="4875658"/>
            <a:chOff x="9234733" y="1170852"/>
            <a:chExt cx="2983762" cy="536500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B278AC-4EDE-4F7C-83B7-BCC5C968F2CE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>
              <a:off x="10663911" y="2146213"/>
              <a:ext cx="62703" cy="2912067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33FC31-01A8-42A8-AE9D-A4DDB5C51C0B}"/>
                </a:ext>
              </a:extLst>
            </p:cNvPr>
            <p:cNvSpPr/>
            <p:nvPr/>
          </p:nvSpPr>
          <p:spPr>
            <a:xfrm>
              <a:off x="9668231" y="1170852"/>
              <a:ext cx="1991360" cy="975360"/>
            </a:xfrm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rgbClr val="002060"/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Predictive Labor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A53A56-068A-4CAE-9861-05B5FA8387EB}"/>
                </a:ext>
              </a:extLst>
            </p:cNvPr>
            <p:cNvSpPr/>
            <p:nvPr/>
          </p:nvSpPr>
          <p:spPr>
            <a:xfrm>
              <a:off x="9652673" y="2504162"/>
              <a:ext cx="199136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Human Sensors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F14B25-9AB7-459E-974B-335F509539C6}"/>
                </a:ext>
              </a:extLst>
            </p:cNvPr>
            <p:cNvSpPr/>
            <p:nvPr/>
          </p:nvSpPr>
          <p:spPr>
            <a:xfrm>
              <a:off x="9384967" y="3574755"/>
              <a:ext cx="2507522" cy="12871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dirty="0"/>
                <a:t>• Watches providing sleep, motion activity, blood pressure information to be logged in daily.</a:t>
              </a:r>
            </a:p>
            <a:p>
              <a:pPr algn="just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1906DF-CF1C-4BD1-969B-059E30A11BB1}"/>
                </a:ext>
              </a:extLst>
            </p:cNvPr>
            <p:cNvSpPr/>
            <p:nvPr/>
          </p:nvSpPr>
          <p:spPr>
            <a:xfrm>
              <a:off x="9234733" y="5058280"/>
              <a:ext cx="2983762" cy="14775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Predictive Labor Analysis Report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sailor work hours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ship productive/idle hours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Normal productive/idle %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 Normal failure indicators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9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6C54F28-C5C0-4D9F-BD64-6EDE946B3A81}"/>
              </a:ext>
            </a:extLst>
          </p:cNvPr>
          <p:cNvSpPr/>
          <p:nvPr/>
        </p:nvSpPr>
        <p:spPr>
          <a:xfrm>
            <a:off x="3849887" y="60198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Blockchain 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B1749-B23E-491A-A82F-A417937A260B}"/>
              </a:ext>
            </a:extLst>
          </p:cNvPr>
          <p:cNvSpPr/>
          <p:nvPr/>
        </p:nvSpPr>
        <p:spPr>
          <a:xfrm>
            <a:off x="50640" y="392332"/>
            <a:ext cx="4064153" cy="646566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rgbClr val="150FF9"/>
                </a:solidFill>
              </a:rPr>
              <a:t>Blockchain </a:t>
            </a:r>
            <a:r>
              <a:rPr lang="en-US" dirty="0">
                <a:solidFill>
                  <a:schemeClr val="tx1"/>
                </a:solidFill>
              </a:rPr>
              <a:t>is digital pieces of information stored into multiple blocks strung together where transactions occur and are verified given a unique identifying code called a hash, which is updated automatically. </a:t>
            </a:r>
          </a:p>
          <a:p>
            <a:r>
              <a:rPr lang="en-US" dirty="0">
                <a:solidFill>
                  <a:schemeClr val="tx1"/>
                </a:solidFill>
              </a:rPr>
              <a:t>• Unlimited recordkeeping with impossible tampering capabilities</a:t>
            </a:r>
          </a:p>
          <a:p>
            <a:r>
              <a:rPr lang="en-US" dirty="0">
                <a:solidFill>
                  <a:schemeClr val="tx1"/>
                </a:solidFill>
              </a:rPr>
              <a:t>• Great user privacy and security</a:t>
            </a:r>
          </a:p>
          <a:p>
            <a:r>
              <a:rPr lang="en-US" dirty="0">
                <a:solidFill>
                  <a:schemeClr val="tx1"/>
                </a:solidFill>
              </a:rPr>
              <a:t>• Highly efficient</a:t>
            </a:r>
          </a:p>
          <a:p>
            <a:r>
              <a:rPr lang="en-US" dirty="0">
                <a:solidFill>
                  <a:schemeClr val="tx1"/>
                </a:solidFill>
              </a:rPr>
              <a:t>• Supplier-friendly for recording origins of materials purchased</a:t>
            </a:r>
          </a:p>
          <a:p>
            <a:r>
              <a:rPr lang="en-US" dirty="0">
                <a:solidFill>
                  <a:schemeClr val="tx1"/>
                </a:solidFill>
              </a:rPr>
              <a:t>• Maintain transparency</a:t>
            </a:r>
          </a:p>
          <a:p>
            <a:r>
              <a:rPr lang="en-US" dirty="0">
                <a:solidFill>
                  <a:schemeClr val="tx1"/>
                </a:solidFill>
              </a:rPr>
              <a:t>• Smart contract computer code capabilities to facilitate, verify to a set of conditions that users agree to.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B630B6-6962-486A-92CA-55D4AAF3F404}"/>
              </a:ext>
            </a:extLst>
          </p:cNvPr>
          <p:cNvGrpSpPr/>
          <p:nvPr/>
        </p:nvGrpSpPr>
        <p:grpSpPr>
          <a:xfrm>
            <a:off x="4189229" y="704980"/>
            <a:ext cx="5560828" cy="3095673"/>
            <a:chOff x="0" y="496227"/>
            <a:chExt cx="6985591" cy="4098323"/>
          </a:xfrm>
        </p:grpSpPr>
        <p:pic>
          <p:nvPicPr>
            <p:cNvPr id="3074" name="Picture 2" descr="image001">
              <a:extLst>
                <a:ext uri="{FF2B5EF4-FFF2-40B4-BE49-F238E27FC236}">
                  <a16:creationId xmlns:a16="http://schemas.microsoft.com/office/drawing/2014/main" id="{C051CB09-BA47-4100-90C0-B43F0BBEC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8" b="-1"/>
            <a:stretch/>
          </p:blipFill>
          <p:spPr bwMode="auto">
            <a:xfrm>
              <a:off x="0" y="665154"/>
              <a:ext cx="6985591" cy="392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8FA92E11-3435-4E4E-B0FF-BC8843F68DC5}"/>
                </a:ext>
              </a:extLst>
            </p:cNvPr>
            <p:cNvSpPr/>
            <p:nvPr/>
          </p:nvSpPr>
          <p:spPr>
            <a:xfrm>
              <a:off x="934530" y="496227"/>
              <a:ext cx="4608576" cy="208379"/>
            </a:xfrm>
            <a:prstGeom prst="flowChartProcess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rgbClr val="FFFF00"/>
              </a:solidFill>
            </a:ln>
            <a:effectLst>
              <a:innerShdw dist="38100" dir="2700000">
                <a:prstClr val="black">
                  <a:alpha val="5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Current State Afloat Process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77C5A7-862B-45D3-8D21-B6DEC6F9DE0D}"/>
              </a:ext>
            </a:extLst>
          </p:cNvPr>
          <p:cNvGrpSpPr/>
          <p:nvPr/>
        </p:nvGrpSpPr>
        <p:grpSpPr>
          <a:xfrm>
            <a:off x="8127846" y="3457667"/>
            <a:ext cx="3866707" cy="3258212"/>
            <a:chOff x="7277133" y="494510"/>
            <a:chExt cx="4376150" cy="40668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58B0E0-1B1D-4C2C-87D7-EC1D0DF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134" y="684337"/>
              <a:ext cx="4376149" cy="3876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84497C2D-5CD6-4A87-BA55-9222F6E801E4}"/>
                </a:ext>
              </a:extLst>
            </p:cNvPr>
            <p:cNvSpPr/>
            <p:nvPr/>
          </p:nvSpPr>
          <p:spPr>
            <a:xfrm>
              <a:off x="7277133" y="494510"/>
              <a:ext cx="4376150" cy="189827"/>
            </a:xfrm>
            <a:prstGeom prst="flowChartProcess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rgbClr val="FFFF00"/>
              </a:solidFill>
            </a:ln>
            <a:effectLst>
              <a:innerShdw dist="38100" dir="2700000">
                <a:prstClr val="black">
                  <a:alpha val="5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Blockchain</a:t>
              </a:r>
            </a:p>
          </p:txBody>
        </p: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1A4E61-6F2E-4BF7-B33D-347BC3D93F8B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 rot="16200000" flipH="1">
            <a:off x="6457180" y="3492148"/>
            <a:ext cx="1896050" cy="1445284"/>
          </a:xfrm>
          <a:prstGeom prst="bentConnector2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9B1FA8E-FCB3-4E30-BE4E-72C0DC66F9D5}"/>
              </a:ext>
            </a:extLst>
          </p:cNvPr>
          <p:cNvSpPr/>
          <p:nvPr/>
        </p:nvSpPr>
        <p:spPr>
          <a:xfrm>
            <a:off x="4550735" y="862379"/>
            <a:ext cx="4263656" cy="240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C56C3-8BC7-49C4-BC86-BCDCF948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723761"/>
            <a:ext cx="7734698" cy="5410478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CF8BFD1-231D-42FF-B26C-789ED98503ED}"/>
              </a:ext>
            </a:extLst>
          </p:cNvPr>
          <p:cNvSpPr/>
          <p:nvPr/>
        </p:nvSpPr>
        <p:spPr>
          <a:xfrm>
            <a:off x="3849887" y="60198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Blockchain by Sector</a:t>
            </a:r>
          </a:p>
        </p:txBody>
      </p:sp>
    </p:spTree>
    <p:extLst>
      <p:ext uri="{BB962C8B-B14F-4D97-AF65-F5344CB8AC3E}">
        <p14:creationId xmlns:p14="http://schemas.microsoft.com/office/powerpoint/2010/main" val="38092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499277-E5FA-4E7A-8BB0-169133FDC455}"/>
              </a:ext>
            </a:extLst>
          </p:cNvPr>
          <p:cNvCxnSpPr>
            <a:cxnSpLocks/>
          </p:cNvCxnSpPr>
          <p:nvPr/>
        </p:nvCxnSpPr>
        <p:spPr>
          <a:xfrm>
            <a:off x="-14299" y="305550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52688F-7D01-43DD-A638-C097C409FA03}"/>
              </a:ext>
            </a:extLst>
          </p:cNvPr>
          <p:cNvCxnSpPr>
            <a:cxnSpLocks/>
          </p:cNvCxnSpPr>
          <p:nvPr/>
        </p:nvCxnSpPr>
        <p:spPr>
          <a:xfrm>
            <a:off x="-14299" y="44737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3ECF6C-6416-4663-877D-BC29489B3AB0}"/>
              </a:ext>
            </a:extLst>
          </p:cNvPr>
          <p:cNvCxnSpPr>
            <a:cxnSpLocks/>
          </p:cNvCxnSpPr>
          <p:nvPr/>
        </p:nvCxnSpPr>
        <p:spPr>
          <a:xfrm>
            <a:off x="-26852" y="56191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26BFF-F607-4D9B-8E76-F5ED110E819C}"/>
              </a:ext>
            </a:extLst>
          </p:cNvPr>
          <p:cNvCxnSpPr>
            <a:cxnSpLocks/>
          </p:cNvCxnSpPr>
          <p:nvPr/>
        </p:nvCxnSpPr>
        <p:spPr>
          <a:xfrm>
            <a:off x="326757" y="374554"/>
            <a:ext cx="119084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270D5-5EC0-490B-98F6-0D0D0D8F7C21}"/>
              </a:ext>
            </a:extLst>
          </p:cNvPr>
          <p:cNvCxnSpPr>
            <a:cxnSpLocks/>
          </p:cNvCxnSpPr>
          <p:nvPr/>
        </p:nvCxnSpPr>
        <p:spPr>
          <a:xfrm>
            <a:off x="263544" y="1820377"/>
            <a:ext cx="11944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B3988F9F-CE00-4787-8EE0-52DEC14FC40F}"/>
              </a:ext>
            </a:extLst>
          </p:cNvPr>
          <p:cNvSpPr/>
          <p:nvPr/>
        </p:nvSpPr>
        <p:spPr>
          <a:xfrm>
            <a:off x="3844634" y="167985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To-Be: Single System of Systems</a:t>
            </a:r>
          </a:p>
        </p:txBody>
      </p:sp>
      <p:sp>
        <p:nvSpPr>
          <p:cNvPr id="66" name="Flowchart: Manual Input 65">
            <a:extLst>
              <a:ext uri="{FF2B5EF4-FFF2-40B4-BE49-F238E27FC236}">
                <a16:creationId xmlns:a16="http://schemas.microsoft.com/office/drawing/2014/main" id="{45571CDD-62E8-4784-A8CA-66B9132A46D7}"/>
              </a:ext>
            </a:extLst>
          </p:cNvPr>
          <p:cNvSpPr/>
          <p:nvPr/>
        </p:nvSpPr>
        <p:spPr>
          <a:xfrm>
            <a:off x="4782403" y="868837"/>
            <a:ext cx="1313597" cy="526841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</a:rPr>
              <a:t>Information Sourcing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D9FD7-1887-4A18-9B0D-A8E48F34B5D4}"/>
              </a:ext>
            </a:extLst>
          </p:cNvPr>
          <p:cNvGrpSpPr/>
          <p:nvPr/>
        </p:nvGrpSpPr>
        <p:grpSpPr>
          <a:xfrm>
            <a:off x="3161" y="381446"/>
            <a:ext cx="1047875" cy="6485251"/>
            <a:chOff x="55711" y="318386"/>
            <a:chExt cx="964812" cy="648525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9C982A7D-FDC1-4571-B9E3-0C7D9E0EDABE}"/>
                </a:ext>
              </a:extLst>
            </p:cNvPr>
            <p:cNvSpPr/>
            <p:nvPr/>
          </p:nvSpPr>
          <p:spPr>
            <a:xfrm rot="16200000">
              <a:off x="-1349073" y="3162100"/>
              <a:ext cx="3774379" cy="964812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MPT&amp;E CORE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CF37D8-100B-43C0-9B0F-3961BB2E130B}"/>
                </a:ext>
              </a:extLst>
            </p:cNvPr>
            <p:cNvGrpSpPr/>
            <p:nvPr/>
          </p:nvGrpSpPr>
          <p:grpSpPr>
            <a:xfrm>
              <a:off x="321650" y="318386"/>
              <a:ext cx="628341" cy="6485251"/>
              <a:chOff x="-15660" y="332232"/>
              <a:chExt cx="628341" cy="6485251"/>
            </a:xfrm>
          </p:grpSpPr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61E219E0-DFF2-43F1-B820-3B082690F8A3}"/>
                  </a:ext>
                </a:extLst>
              </p:cNvPr>
              <p:cNvSpPr/>
              <p:nvPr/>
            </p:nvSpPr>
            <p:spPr>
              <a:xfrm>
                <a:off x="-15660" y="332232"/>
                <a:ext cx="628341" cy="6485251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8C301A-C3C4-4340-A457-4C0842B876D1}"/>
                  </a:ext>
                </a:extLst>
              </p:cNvPr>
              <p:cNvSpPr/>
              <p:nvPr/>
            </p:nvSpPr>
            <p:spPr>
              <a:xfrm rot="16200000">
                <a:off x="-246841" y="4720628"/>
                <a:ext cx="1071753" cy="5780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Customer Relation management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BE0D4C-2ADF-4D49-970B-4F077DAA108C}"/>
                  </a:ext>
                </a:extLst>
              </p:cNvPr>
              <p:cNvSpPr/>
              <p:nvPr/>
            </p:nvSpPr>
            <p:spPr>
              <a:xfrm rot="16200000">
                <a:off x="-215897" y="724390"/>
                <a:ext cx="1026214" cy="5617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Single Point Entry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27614D-4BB7-41B5-9968-747883240DCC}"/>
                  </a:ext>
                </a:extLst>
              </p:cNvPr>
              <p:cNvSpPr/>
              <p:nvPr/>
            </p:nvSpPr>
            <p:spPr>
              <a:xfrm rot="16200000">
                <a:off x="-225107" y="5854614"/>
                <a:ext cx="1019143" cy="58721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ADE 2.0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8D7475-CD71-4FCF-AFA4-E11FFF09E1F8}"/>
                  </a:ext>
                </a:extLst>
              </p:cNvPr>
              <p:cNvSpPr/>
              <p:nvPr/>
            </p:nvSpPr>
            <p:spPr>
              <a:xfrm rot="16200000">
                <a:off x="-311014" y="3467107"/>
                <a:ext cx="1200104" cy="5780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Learning Stack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119128D-C232-4AB8-AF10-7C71F652F70A}"/>
                  </a:ext>
                </a:extLst>
              </p:cNvPr>
              <p:cNvSpPr/>
              <p:nvPr/>
            </p:nvSpPr>
            <p:spPr>
              <a:xfrm rot="16200000">
                <a:off x="-207053" y="2107009"/>
                <a:ext cx="1008525" cy="5617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Navy Personnel &amp; Pay</a:t>
                </a:r>
              </a:p>
            </p:txBody>
          </p:sp>
        </p:grpSp>
      </p:grpSp>
      <p:sp>
        <p:nvSpPr>
          <p:cNvPr id="72" name="Flowchart: Internal Storage 71">
            <a:extLst>
              <a:ext uri="{FF2B5EF4-FFF2-40B4-BE49-F238E27FC236}">
                <a16:creationId xmlns:a16="http://schemas.microsoft.com/office/drawing/2014/main" id="{4F5B61E1-4AE9-491D-8CA0-31B8F5ABE041}"/>
              </a:ext>
            </a:extLst>
          </p:cNvPr>
          <p:cNvSpPr/>
          <p:nvPr/>
        </p:nvSpPr>
        <p:spPr>
          <a:xfrm>
            <a:off x="2662182" y="733835"/>
            <a:ext cx="1726906" cy="798632"/>
          </a:xfrm>
          <a:prstGeom prst="flowChartInternalStorag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Elements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Ship info, pay grade, rates, ship type, stakeholders,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A90D3FCF-75EE-4F88-BB46-8D0DC37C5132}"/>
              </a:ext>
            </a:extLst>
          </p:cNvPr>
          <p:cNvSpPr/>
          <p:nvPr/>
        </p:nvSpPr>
        <p:spPr>
          <a:xfrm>
            <a:off x="1138279" y="555964"/>
            <a:ext cx="1313597" cy="1154374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ELEMENT LOAD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3A8C5F6-1BBB-4811-9624-DAEA05B6358F}"/>
              </a:ext>
            </a:extLst>
          </p:cNvPr>
          <p:cNvSpPr/>
          <p:nvPr/>
        </p:nvSpPr>
        <p:spPr>
          <a:xfrm>
            <a:off x="3436888" y="2280363"/>
            <a:ext cx="462455" cy="3151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1DE2941-2F54-4C5D-9231-66ADE5A67695}"/>
              </a:ext>
            </a:extLst>
          </p:cNvPr>
          <p:cNvSpPr/>
          <p:nvPr/>
        </p:nvSpPr>
        <p:spPr>
          <a:xfrm>
            <a:off x="3436888" y="4850783"/>
            <a:ext cx="462455" cy="3151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94E8FC29-2162-4A51-B149-B346701BE70B}"/>
              </a:ext>
            </a:extLst>
          </p:cNvPr>
          <p:cNvSpPr/>
          <p:nvPr/>
        </p:nvSpPr>
        <p:spPr>
          <a:xfrm>
            <a:off x="3417905" y="6039862"/>
            <a:ext cx="462455" cy="3151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99F6BA-4D09-4FC6-8BC0-63053F6B987A}"/>
              </a:ext>
            </a:extLst>
          </p:cNvPr>
          <p:cNvCxnSpPr>
            <a:cxnSpLocks/>
            <a:stCxn id="16" idx="5"/>
            <a:endCxn id="72" idx="1"/>
          </p:cNvCxnSpPr>
          <p:nvPr/>
        </p:nvCxnSpPr>
        <p:spPr>
          <a:xfrm>
            <a:off x="2320516" y="1133151"/>
            <a:ext cx="341666" cy="0"/>
          </a:xfrm>
          <a:prstGeom prst="straightConnector1">
            <a:avLst/>
          </a:prstGeom>
          <a:ln w="22225">
            <a:solidFill>
              <a:srgbClr val="150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A8CA27-FFDD-497C-ADCA-9438CD81B219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4389088" y="1132258"/>
            <a:ext cx="393315" cy="893"/>
          </a:xfrm>
          <a:prstGeom prst="straightConnector1">
            <a:avLst/>
          </a:prstGeom>
          <a:ln w="22225">
            <a:solidFill>
              <a:srgbClr val="150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CFB7F37-875D-4A21-8390-E34E1FA1916F}"/>
              </a:ext>
            </a:extLst>
          </p:cNvPr>
          <p:cNvCxnSpPr>
            <a:cxnSpLocks/>
            <a:stCxn id="74" idx="6"/>
            <a:endCxn id="75" idx="0"/>
          </p:cNvCxnSpPr>
          <p:nvPr/>
        </p:nvCxnSpPr>
        <p:spPr>
          <a:xfrm flipH="1">
            <a:off x="3649133" y="5008356"/>
            <a:ext cx="250210" cy="1031506"/>
          </a:xfrm>
          <a:prstGeom prst="bentConnector4">
            <a:avLst>
              <a:gd name="adj1" fmla="val -3150"/>
              <a:gd name="adj2" fmla="val 57638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073A8A5-4D4D-4887-BB01-B7386ACB8F27}"/>
              </a:ext>
            </a:extLst>
          </p:cNvPr>
          <p:cNvCxnSpPr>
            <a:cxnSpLocks/>
            <a:stCxn id="73" idx="6"/>
            <a:endCxn id="75" idx="6"/>
          </p:cNvCxnSpPr>
          <p:nvPr/>
        </p:nvCxnSpPr>
        <p:spPr>
          <a:xfrm>
            <a:off x="3879341" y="3781644"/>
            <a:ext cx="1019" cy="2415791"/>
          </a:xfrm>
          <a:prstGeom prst="bentConnector3">
            <a:avLst>
              <a:gd name="adj1" fmla="val 102985868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F78519B-3466-4964-BD27-C5BB333B97F1}"/>
              </a:ext>
            </a:extLst>
          </p:cNvPr>
          <p:cNvCxnSpPr>
            <a:cxnSpLocks/>
            <a:stCxn id="17" idx="6"/>
            <a:endCxn id="75" idx="6"/>
          </p:cNvCxnSpPr>
          <p:nvPr/>
        </p:nvCxnSpPr>
        <p:spPr>
          <a:xfrm flipH="1">
            <a:off x="3880360" y="2437936"/>
            <a:ext cx="18983" cy="3759499"/>
          </a:xfrm>
          <a:prstGeom prst="bentConnector3">
            <a:avLst>
              <a:gd name="adj1" fmla="val -1204235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D534643-978F-4F6F-85D2-7568CF7349FC}"/>
              </a:ext>
            </a:extLst>
          </p:cNvPr>
          <p:cNvCxnSpPr>
            <a:cxnSpLocks/>
            <a:stCxn id="66" idx="2"/>
            <a:endCxn id="17" idx="0"/>
          </p:cNvCxnSpPr>
          <p:nvPr/>
        </p:nvCxnSpPr>
        <p:spPr>
          <a:xfrm rot="5400000">
            <a:off x="4111317" y="952477"/>
            <a:ext cx="884685" cy="1771086"/>
          </a:xfrm>
          <a:prstGeom prst="bentConnector3">
            <a:avLst>
              <a:gd name="adj1" fmla="val 50000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3FB1402-829F-4BBF-BCF0-D93FA7214E09}"/>
              </a:ext>
            </a:extLst>
          </p:cNvPr>
          <p:cNvSpPr/>
          <p:nvPr/>
        </p:nvSpPr>
        <p:spPr>
          <a:xfrm>
            <a:off x="3416886" y="3624071"/>
            <a:ext cx="462455" cy="3151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6408360-502F-4589-B7AE-FF7834C6CF5A}"/>
              </a:ext>
            </a:extLst>
          </p:cNvPr>
          <p:cNvCxnSpPr>
            <a:cxnSpLocks/>
            <a:stCxn id="17" idx="2"/>
            <a:endCxn id="73" idx="0"/>
          </p:cNvCxnSpPr>
          <p:nvPr/>
        </p:nvCxnSpPr>
        <p:spPr>
          <a:xfrm rot="10800000" flipH="1" flipV="1">
            <a:off x="3436888" y="2437935"/>
            <a:ext cx="211226" cy="1186135"/>
          </a:xfrm>
          <a:prstGeom prst="bentConnector4">
            <a:avLst>
              <a:gd name="adj1" fmla="val -108225"/>
              <a:gd name="adj2" fmla="val 56642"/>
            </a:avLst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79926B3-DD4F-472D-B8DF-D35B8B8ABECE}"/>
              </a:ext>
            </a:extLst>
          </p:cNvPr>
          <p:cNvCxnSpPr>
            <a:cxnSpLocks/>
            <a:stCxn id="73" idx="4"/>
            <a:endCxn id="74" idx="2"/>
          </p:cNvCxnSpPr>
          <p:nvPr/>
        </p:nvCxnSpPr>
        <p:spPr>
          <a:xfrm rot="5400000">
            <a:off x="3007932" y="4368173"/>
            <a:ext cx="1069139" cy="211226"/>
          </a:xfrm>
          <a:prstGeom prst="bentConnector4">
            <a:avLst>
              <a:gd name="adj1" fmla="val 42631"/>
              <a:gd name="adj2" fmla="val 208225"/>
            </a:avLst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B58CA08-F25C-4B5F-8846-5B14B62F2E13}"/>
              </a:ext>
            </a:extLst>
          </p:cNvPr>
          <p:cNvCxnSpPr>
            <a:cxnSpLocks/>
            <a:stCxn id="17" idx="2"/>
            <a:endCxn id="74" idx="2"/>
          </p:cNvCxnSpPr>
          <p:nvPr/>
        </p:nvCxnSpPr>
        <p:spPr>
          <a:xfrm rot="10800000" flipV="1">
            <a:off x="3436888" y="2437936"/>
            <a:ext cx="12700" cy="2570420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7787EB42-17F6-4CF9-9AF8-D1F6B08C245B}"/>
              </a:ext>
            </a:extLst>
          </p:cNvPr>
          <p:cNvSpPr/>
          <p:nvPr/>
        </p:nvSpPr>
        <p:spPr>
          <a:xfrm>
            <a:off x="6245192" y="3194204"/>
            <a:ext cx="4968775" cy="118978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 and experience information is available to determine proper training and availability for fleet.  FMRD determines production and idle time per experience and education.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4F20EA21-5E4B-4BB9-804D-C591432D7F7D}"/>
              </a:ext>
            </a:extLst>
          </p:cNvPr>
          <p:cNvSpPr/>
          <p:nvPr/>
        </p:nvSpPr>
        <p:spPr>
          <a:xfrm>
            <a:off x="6245191" y="1858989"/>
            <a:ext cx="4968775" cy="115270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 rate and grade information is available to determine proper pay during deployment. FMRD calculates requirements per a sailors level and pay.</a:t>
            </a:r>
          </a:p>
        </p:txBody>
      </p:sp>
    </p:spTree>
    <p:extLst>
      <p:ext uri="{BB962C8B-B14F-4D97-AF65-F5344CB8AC3E}">
        <p14:creationId xmlns:p14="http://schemas.microsoft.com/office/powerpoint/2010/main" val="404754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075CA4-3D80-4388-93C2-090AD3C58057}"/>
              </a:ext>
            </a:extLst>
          </p:cNvPr>
          <p:cNvGrpSpPr/>
          <p:nvPr/>
        </p:nvGrpSpPr>
        <p:grpSpPr>
          <a:xfrm>
            <a:off x="-21599" y="250731"/>
            <a:ext cx="12235198" cy="6228892"/>
            <a:chOff x="-26852" y="167985"/>
            <a:chExt cx="12235198" cy="6228892"/>
          </a:xfrm>
        </p:grpSpPr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2ACDAFC3-F4E5-4078-BFF9-B68C2EAF168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rot="10800000">
              <a:off x="6639670" y="2873848"/>
              <a:ext cx="2497122" cy="78042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499277-E5FA-4E7A-8BB0-169133FDC455}"/>
                </a:ext>
              </a:extLst>
            </p:cNvPr>
            <p:cNvCxnSpPr>
              <a:cxnSpLocks/>
            </p:cNvCxnSpPr>
            <p:nvPr/>
          </p:nvCxnSpPr>
          <p:spPr>
            <a:xfrm>
              <a:off x="-14299" y="158406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3ECF6C-6416-4663-877D-BC29489B3AB0}"/>
                </a:ext>
              </a:extLst>
            </p:cNvPr>
            <p:cNvCxnSpPr>
              <a:cxnSpLocks/>
            </p:cNvCxnSpPr>
            <p:nvPr/>
          </p:nvCxnSpPr>
          <p:spPr>
            <a:xfrm>
              <a:off x="-26852" y="4074098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F26BFF-F607-4D9B-8E76-F5ED110E8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852" y="5268054"/>
              <a:ext cx="1221885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B270D5-5EC0-490B-98F6-0D0D0D8F7C21}"/>
                </a:ext>
              </a:extLst>
            </p:cNvPr>
            <p:cNvCxnSpPr>
              <a:cxnSpLocks/>
            </p:cNvCxnSpPr>
            <p:nvPr/>
          </p:nvCxnSpPr>
          <p:spPr>
            <a:xfrm>
              <a:off x="16346" y="348932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52688F-7D01-43DD-A638-C097C409FA03}"/>
                </a:ext>
              </a:extLst>
            </p:cNvPr>
            <p:cNvCxnSpPr>
              <a:cxnSpLocks/>
            </p:cNvCxnSpPr>
            <p:nvPr/>
          </p:nvCxnSpPr>
          <p:spPr>
            <a:xfrm>
              <a:off x="-14299" y="300234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BE0D4C-2ADF-4D49-970B-4F077DAA108C}"/>
                </a:ext>
              </a:extLst>
            </p:cNvPr>
            <p:cNvSpPr/>
            <p:nvPr/>
          </p:nvSpPr>
          <p:spPr>
            <a:xfrm rot="16200000">
              <a:off x="-349614" y="794344"/>
              <a:ext cx="1026214" cy="294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APPROVER</a:t>
              </a:r>
            </a:p>
          </p:txBody>
        </p:sp>
        <p:sp>
          <p:nvSpPr>
            <p:cNvPr id="41" name="Flowchart: Manual Input 40">
              <a:extLst>
                <a:ext uri="{FF2B5EF4-FFF2-40B4-BE49-F238E27FC236}">
                  <a16:creationId xmlns:a16="http://schemas.microsoft.com/office/drawing/2014/main" id="{3C866F0F-92E0-40A3-9E89-43FFBD5B4F43}"/>
                </a:ext>
              </a:extLst>
            </p:cNvPr>
            <p:cNvSpPr/>
            <p:nvPr/>
          </p:nvSpPr>
          <p:spPr>
            <a:xfrm>
              <a:off x="634905" y="4453678"/>
              <a:ext cx="1076341" cy="772141"/>
            </a:xfrm>
            <a:prstGeom prst="flowChartManualInp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STAKEHOLDER DATA ELEMENTS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8D7475-CD71-4FCF-AFA4-E11FFF09E1F8}"/>
                </a:ext>
              </a:extLst>
            </p:cNvPr>
            <p:cNvSpPr/>
            <p:nvPr/>
          </p:nvSpPr>
          <p:spPr>
            <a:xfrm rot="16200000">
              <a:off x="-452905" y="2137552"/>
              <a:ext cx="1200104" cy="294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ANALYST/SPVSR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27614D-4BB7-41B5-9968-747883240DCC}"/>
                </a:ext>
              </a:extLst>
            </p:cNvPr>
            <p:cNvSpPr/>
            <p:nvPr/>
          </p:nvSpPr>
          <p:spPr>
            <a:xfrm rot="16200000">
              <a:off x="-368140" y="4526203"/>
              <a:ext cx="1019143" cy="30114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ADE 2.0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19128D-C232-4AB8-AF10-7C71F652F70A}"/>
                </a:ext>
              </a:extLst>
            </p:cNvPr>
            <p:cNvSpPr/>
            <p:nvPr/>
          </p:nvSpPr>
          <p:spPr>
            <a:xfrm rot="16200000">
              <a:off x="-366260" y="5745470"/>
              <a:ext cx="1008525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Stakeholders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8C301A-C3C4-4340-A457-4C0842B876D1}"/>
                </a:ext>
              </a:extLst>
            </p:cNvPr>
            <p:cNvSpPr/>
            <p:nvPr/>
          </p:nvSpPr>
          <p:spPr>
            <a:xfrm rot="16200000">
              <a:off x="-265121" y="3360700"/>
              <a:ext cx="831392" cy="301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57" name="Flowchart: Stored Data 56">
              <a:extLst>
                <a:ext uri="{FF2B5EF4-FFF2-40B4-BE49-F238E27FC236}">
                  <a16:creationId xmlns:a16="http://schemas.microsoft.com/office/drawing/2014/main" id="{67F4E28B-30AE-4879-84AC-9FF54DEA90E2}"/>
                </a:ext>
              </a:extLst>
            </p:cNvPr>
            <p:cNvSpPr/>
            <p:nvPr/>
          </p:nvSpPr>
          <p:spPr>
            <a:xfrm>
              <a:off x="4240692" y="4521490"/>
              <a:ext cx="850929" cy="305506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D7A5A7-4699-4188-9F49-5FAED2DF0BDC}"/>
                </a:ext>
              </a:extLst>
            </p:cNvPr>
            <p:cNvCxnSpPr>
              <a:cxnSpLocks/>
              <a:stCxn id="3" idx="1"/>
              <a:endCxn id="57" idx="1"/>
            </p:cNvCxnSpPr>
            <p:nvPr/>
          </p:nvCxnSpPr>
          <p:spPr>
            <a:xfrm>
              <a:off x="2054145" y="4674234"/>
              <a:ext cx="2186547" cy="9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Preparation 60">
              <a:extLst>
                <a:ext uri="{FF2B5EF4-FFF2-40B4-BE49-F238E27FC236}">
                  <a16:creationId xmlns:a16="http://schemas.microsoft.com/office/drawing/2014/main" id="{C6D34A77-A936-4B37-A789-A545B1813834}"/>
                </a:ext>
              </a:extLst>
            </p:cNvPr>
            <p:cNvSpPr/>
            <p:nvPr/>
          </p:nvSpPr>
          <p:spPr>
            <a:xfrm>
              <a:off x="3824217" y="3372642"/>
              <a:ext cx="1252472" cy="52684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Document prep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BFB81D1-65E3-429B-B8E0-C6B5FAB02DE5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>
              <a:off x="5076689" y="3636063"/>
              <a:ext cx="158520" cy="0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DD113D4A-E1E9-4508-B6BC-37EA6EA1C0B9}"/>
                </a:ext>
              </a:extLst>
            </p:cNvPr>
            <p:cNvSpPr/>
            <p:nvPr/>
          </p:nvSpPr>
          <p:spPr>
            <a:xfrm>
              <a:off x="6112346" y="2072431"/>
              <a:ext cx="1225015" cy="832962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</a:rPr>
                <a:t>Information Delivery &amp; Consumption</a:t>
              </a:r>
            </a:p>
          </p:txBody>
        </p:sp>
        <p:sp>
          <p:nvSpPr>
            <p:cNvPr id="80" name="Flowchart: Sort 79">
              <a:extLst>
                <a:ext uri="{FF2B5EF4-FFF2-40B4-BE49-F238E27FC236}">
                  <a16:creationId xmlns:a16="http://schemas.microsoft.com/office/drawing/2014/main" id="{AEDF2F87-0603-4BB7-877E-E4237A1B21EB}"/>
                </a:ext>
              </a:extLst>
            </p:cNvPr>
            <p:cNvSpPr/>
            <p:nvPr/>
          </p:nvSpPr>
          <p:spPr>
            <a:xfrm>
              <a:off x="5632703" y="4371259"/>
              <a:ext cx="518157" cy="614332"/>
            </a:xfrm>
            <a:prstGeom prst="flowChartSo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491D212-F08F-4F09-BA49-96E3C6D57237}"/>
                </a:ext>
              </a:extLst>
            </p:cNvPr>
            <p:cNvCxnSpPr>
              <a:cxnSpLocks/>
              <a:stCxn id="66" idx="2"/>
              <a:endCxn id="80" idx="0"/>
            </p:cNvCxnSpPr>
            <p:nvPr/>
          </p:nvCxnSpPr>
          <p:spPr>
            <a:xfrm flipH="1">
              <a:off x="5891782" y="3899483"/>
              <a:ext cx="226" cy="471776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Manual Operation 90">
              <a:extLst>
                <a:ext uri="{FF2B5EF4-FFF2-40B4-BE49-F238E27FC236}">
                  <a16:creationId xmlns:a16="http://schemas.microsoft.com/office/drawing/2014/main" id="{1C0231B7-E02B-41B4-BFD3-7232AF77C00E}"/>
                </a:ext>
              </a:extLst>
            </p:cNvPr>
            <p:cNvSpPr/>
            <p:nvPr/>
          </p:nvSpPr>
          <p:spPr>
            <a:xfrm>
              <a:off x="7600881" y="466640"/>
              <a:ext cx="1225015" cy="982779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ln w="0"/>
                  <a:solidFill>
                    <a:schemeClr val="tx1"/>
                  </a:solidFill>
                </a:rPr>
                <a:t>Approval</a:t>
              </a:r>
            </a:p>
          </p:txBody>
        </p:sp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931F9858-A85D-49EB-BB3C-1BB3E1EE3F2E}"/>
                </a:ext>
              </a:extLst>
            </p:cNvPr>
            <p:cNvSpPr/>
            <p:nvPr/>
          </p:nvSpPr>
          <p:spPr>
            <a:xfrm>
              <a:off x="7756048" y="2118643"/>
              <a:ext cx="1069848" cy="74376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Reports are analyzed and submitted via workflow.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6992990-708D-478A-BB42-816F81BA673B}"/>
                </a:ext>
              </a:extLst>
            </p:cNvPr>
            <p:cNvCxnSpPr>
              <a:cxnSpLocks/>
              <a:stCxn id="70" idx="3"/>
              <a:endCxn id="93" idx="1"/>
            </p:cNvCxnSpPr>
            <p:nvPr/>
          </p:nvCxnSpPr>
          <p:spPr>
            <a:xfrm>
              <a:off x="7337361" y="2488912"/>
              <a:ext cx="418687" cy="1615"/>
            </a:xfrm>
            <a:prstGeom prst="straightConnector1">
              <a:avLst/>
            </a:prstGeom>
            <a:ln w="25400">
              <a:solidFill>
                <a:srgbClr val="150F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904AD92-4AD1-4F76-8296-D785F0930659}"/>
                </a:ext>
              </a:extLst>
            </p:cNvPr>
            <p:cNvCxnSpPr>
              <a:cxnSpLocks/>
              <a:stCxn id="93" idx="3"/>
              <a:endCxn id="116" idx="1"/>
            </p:cNvCxnSpPr>
            <p:nvPr/>
          </p:nvCxnSpPr>
          <p:spPr>
            <a:xfrm flipV="1">
              <a:off x="8825896" y="2485626"/>
              <a:ext cx="1566532" cy="4901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3D64A87F-7970-4687-9E73-9F24D9BE60B9}"/>
                </a:ext>
              </a:extLst>
            </p:cNvPr>
            <p:cNvCxnSpPr>
              <a:cxnSpLocks/>
              <a:stCxn id="94" idx="0"/>
              <a:endCxn id="130" idx="2"/>
            </p:cNvCxnSpPr>
            <p:nvPr/>
          </p:nvCxnSpPr>
          <p:spPr>
            <a:xfrm rot="16200000" flipV="1">
              <a:off x="7636783" y="315084"/>
              <a:ext cx="980077" cy="3040196"/>
            </a:xfrm>
            <a:prstGeom prst="bentConnector3">
              <a:avLst/>
            </a:prstGeom>
            <a:ln w="25400">
              <a:solidFill>
                <a:srgbClr val="150FF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FC6CCD8-6708-4C1D-911B-756953F2F11F}"/>
                </a:ext>
              </a:extLst>
            </p:cNvPr>
            <p:cNvSpPr txBox="1"/>
            <p:nvPr/>
          </p:nvSpPr>
          <p:spPr>
            <a:xfrm>
              <a:off x="9438404" y="1860550"/>
              <a:ext cx="38664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058AC2-11B5-4CDC-98FC-C22F4CEE29A0}"/>
                </a:ext>
              </a:extLst>
            </p:cNvPr>
            <p:cNvSpPr txBox="1"/>
            <p:nvPr/>
          </p:nvSpPr>
          <p:spPr>
            <a:xfrm>
              <a:off x="10392428" y="2354821"/>
              <a:ext cx="3690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120" name="Flowchart: Process 119">
              <a:extLst>
                <a:ext uri="{FF2B5EF4-FFF2-40B4-BE49-F238E27FC236}">
                  <a16:creationId xmlns:a16="http://schemas.microsoft.com/office/drawing/2014/main" id="{01CC2AF6-AA51-4F56-9A79-82C109E00C0B}"/>
                </a:ext>
              </a:extLst>
            </p:cNvPr>
            <p:cNvSpPr/>
            <p:nvPr/>
          </p:nvSpPr>
          <p:spPr>
            <a:xfrm>
              <a:off x="8825896" y="3234449"/>
              <a:ext cx="1069848" cy="83964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Corrections are made to documents rejected and resubmitted.</a:t>
              </a: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CD30D2CC-FFC8-45BB-A42B-4F034026B1DB}"/>
                </a:ext>
              </a:extLst>
            </p:cNvPr>
            <p:cNvCxnSpPr>
              <a:cxnSpLocks/>
              <a:stCxn id="116" idx="2"/>
              <a:endCxn id="120" idx="0"/>
            </p:cNvCxnSpPr>
            <p:nvPr/>
          </p:nvCxnSpPr>
          <p:spPr>
            <a:xfrm rot="5400000">
              <a:off x="9659868" y="2317383"/>
              <a:ext cx="618018" cy="121611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BDA547ED-F94A-4596-AE8A-81DE8D543CFD}"/>
                </a:ext>
              </a:extLst>
            </p:cNvPr>
            <p:cNvCxnSpPr>
              <a:cxnSpLocks/>
              <a:stCxn id="91" idx="3"/>
              <a:endCxn id="120" idx="3"/>
            </p:cNvCxnSpPr>
            <p:nvPr/>
          </p:nvCxnSpPr>
          <p:spPr>
            <a:xfrm>
              <a:off x="8703395" y="958030"/>
              <a:ext cx="1192349" cy="2696244"/>
            </a:xfrm>
            <a:prstGeom prst="bentConnector3">
              <a:avLst>
                <a:gd name="adj1" fmla="val 119172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2A447B-8ED8-426E-AD82-88F40FBC32E7}"/>
                </a:ext>
              </a:extLst>
            </p:cNvPr>
            <p:cNvSpPr txBox="1"/>
            <p:nvPr/>
          </p:nvSpPr>
          <p:spPr>
            <a:xfrm>
              <a:off x="10085831" y="849276"/>
              <a:ext cx="3690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128" name="Flowchart: Decision 127">
              <a:extLst>
                <a:ext uri="{FF2B5EF4-FFF2-40B4-BE49-F238E27FC236}">
                  <a16:creationId xmlns:a16="http://schemas.microsoft.com/office/drawing/2014/main" id="{8AF375AD-29BC-46C2-B287-0AD76269483A}"/>
                </a:ext>
              </a:extLst>
            </p:cNvPr>
            <p:cNvSpPr/>
            <p:nvPr/>
          </p:nvSpPr>
          <p:spPr>
            <a:xfrm>
              <a:off x="9111995" y="803545"/>
              <a:ext cx="877824" cy="3208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Multidocument 129">
              <a:extLst>
                <a:ext uri="{FF2B5EF4-FFF2-40B4-BE49-F238E27FC236}">
                  <a16:creationId xmlns:a16="http://schemas.microsoft.com/office/drawing/2014/main" id="{83792775-EFEC-4EE3-AF34-A68AF44C7D03}"/>
                </a:ext>
              </a:extLst>
            </p:cNvPr>
            <p:cNvSpPr/>
            <p:nvPr/>
          </p:nvSpPr>
          <p:spPr>
            <a:xfrm>
              <a:off x="6079399" y="543726"/>
              <a:ext cx="1225015" cy="832962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</a:rPr>
                <a:t>Information Delivery &amp; Consumption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FEBDEA2-E2C3-4CBD-B059-5715E19E9816}"/>
                </a:ext>
              </a:extLst>
            </p:cNvPr>
            <p:cNvCxnSpPr>
              <a:cxnSpLocks/>
              <a:stCxn id="130" idx="3"/>
              <a:endCxn id="91" idx="1"/>
            </p:cNvCxnSpPr>
            <p:nvPr/>
          </p:nvCxnSpPr>
          <p:spPr>
            <a:xfrm flipV="1">
              <a:off x="7304414" y="958030"/>
              <a:ext cx="418969" cy="2177"/>
            </a:xfrm>
            <a:prstGeom prst="straightConnector1">
              <a:avLst/>
            </a:prstGeom>
            <a:ln w="22225">
              <a:solidFill>
                <a:srgbClr val="150FF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Decision 93">
              <a:extLst>
                <a:ext uri="{FF2B5EF4-FFF2-40B4-BE49-F238E27FC236}">
                  <a16:creationId xmlns:a16="http://schemas.microsoft.com/office/drawing/2014/main" id="{E3BFEC65-E284-434C-A589-1B9AA141E851}"/>
                </a:ext>
              </a:extLst>
            </p:cNvPr>
            <p:cNvSpPr/>
            <p:nvPr/>
          </p:nvSpPr>
          <p:spPr>
            <a:xfrm>
              <a:off x="9208007" y="2325220"/>
              <a:ext cx="877824" cy="3208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393ABAF-AF52-4DEA-B798-E12875C674B1}"/>
                </a:ext>
              </a:extLst>
            </p:cNvPr>
            <p:cNvCxnSpPr>
              <a:cxnSpLocks/>
              <a:stCxn id="128" idx="0"/>
              <a:endCxn id="146" idx="0"/>
            </p:cNvCxnSpPr>
            <p:nvPr/>
          </p:nvCxnSpPr>
          <p:spPr>
            <a:xfrm rot="16200000" flipH="1">
              <a:off x="8014496" y="2339955"/>
              <a:ext cx="4746863" cy="1674043"/>
            </a:xfrm>
            <a:prstGeom prst="bentConnector3">
              <a:avLst>
                <a:gd name="adj1" fmla="val -4816"/>
              </a:avLst>
            </a:prstGeom>
            <a:ln w="25400">
              <a:solidFill>
                <a:srgbClr val="150FF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C380D64-1C69-436A-B3E6-EA0932F49E6E}"/>
                </a:ext>
              </a:extLst>
            </p:cNvPr>
            <p:cNvSpPr txBox="1"/>
            <p:nvPr/>
          </p:nvSpPr>
          <p:spPr>
            <a:xfrm>
              <a:off x="9453597" y="396330"/>
              <a:ext cx="38664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146" name="Flowchart: Process 145">
              <a:extLst>
                <a:ext uri="{FF2B5EF4-FFF2-40B4-BE49-F238E27FC236}">
                  <a16:creationId xmlns:a16="http://schemas.microsoft.com/office/drawing/2014/main" id="{12972406-066D-4523-8D5E-3D11A4D54C03}"/>
                </a:ext>
              </a:extLst>
            </p:cNvPr>
            <p:cNvSpPr/>
            <p:nvPr/>
          </p:nvSpPr>
          <p:spPr>
            <a:xfrm>
              <a:off x="10454843" y="5550408"/>
              <a:ext cx="1540213" cy="696094"/>
            </a:xfrm>
            <a:prstGeom prst="flowChartProcess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rgbClr val="FFFF00"/>
              </a:solidFill>
            </a:ln>
            <a:effectLst>
              <a:innerShdw dist="38100" dir="2700000">
                <a:prstClr val="black">
                  <a:alpha val="5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Distribution of reports to stakeholders</a:t>
              </a:r>
            </a:p>
          </p:txBody>
        </p:sp>
        <p:sp>
          <p:nvSpPr>
            <p:cNvPr id="149" name="Flowchart: Process 148">
              <a:extLst>
                <a:ext uri="{FF2B5EF4-FFF2-40B4-BE49-F238E27FC236}">
                  <a16:creationId xmlns:a16="http://schemas.microsoft.com/office/drawing/2014/main" id="{B3988F9F-CE00-4787-8EE0-52DEC14FC40F}"/>
                </a:ext>
              </a:extLst>
            </p:cNvPr>
            <p:cNvSpPr/>
            <p:nvPr/>
          </p:nvSpPr>
          <p:spPr>
            <a:xfrm>
              <a:off x="3844634" y="167985"/>
              <a:ext cx="4608576" cy="208379"/>
            </a:xfrm>
            <a:prstGeom prst="flowChartProcess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rgbClr val="FFFF00"/>
              </a:solidFill>
            </a:ln>
            <a:effectLst>
              <a:innerShdw dist="38100" dir="2700000">
                <a:prstClr val="black">
                  <a:alpha val="5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FMRD Future State Process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004683BF-3054-484C-9C87-EDDEE94DC433}"/>
                </a:ext>
              </a:extLst>
            </p:cNvPr>
            <p:cNvCxnSpPr>
              <a:cxnSpLocks/>
              <a:stCxn id="80" idx="3"/>
              <a:endCxn id="70" idx="2"/>
            </p:cNvCxnSpPr>
            <p:nvPr/>
          </p:nvCxnSpPr>
          <p:spPr>
            <a:xfrm flipV="1">
              <a:off x="6150860" y="2873848"/>
              <a:ext cx="488810" cy="1804577"/>
            </a:xfrm>
            <a:prstGeom prst="bentConnector2">
              <a:avLst/>
            </a:prstGeom>
            <a:ln w="25400">
              <a:solidFill>
                <a:srgbClr val="150FF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Manual Input 65">
              <a:extLst>
                <a:ext uri="{FF2B5EF4-FFF2-40B4-BE49-F238E27FC236}">
                  <a16:creationId xmlns:a16="http://schemas.microsoft.com/office/drawing/2014/main" id="{45571CDD-62E8-4784-A8CA-66B9132A46D7}"/>
                </a:ext>
              </a:extLst>
            </p:cNvPr>
            <p:cNvSpPr/>
            <p:nvPr/>
          </p:nvSpPr>
          <p:spPr>
            <a:xfrm>
              <a:off x="5235209" y="3372642"/>
              <a:ext cx="1313597" cy="526841"/>
            </a:xfrm>
            <a:prstGeom prst="flowChartManualInpu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</a:rPr>
                <a:t>Information Sourcing</a:t>
              </a:r>
            </a:p>
          </p:txBody>
        </p:sp>
        <p:cxnSp>
          <p:nvCxnSpPr>
            <p:cNvPr id="169" name="Connector: Elbow 168">
              <a:extLst>
                <a:ext uri="{FF2B5EF4-FFF2-40B4-BE49-F238E27FC236}">
                  <a16:creationId xmlns:a16="http://schemas.microsoft.com/office/drawing/2014/main" id="{2C2D739C-DC39-4243-9022-17BE2A572981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rot="16200000" flipV="1">
              <a:off x="4247302" y="4102635"/>
              <a:ext cx="622007" cy="215704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Stored Data 176">
              <a:extLst>
                <a:ext uri="{FF2B5EF4-FFF2-40B4-BE49-F238E27FC236}">
                  <a16:creationId xmlns:a16="http://schemas.microsoft.com/office/drawing/2014/main" id="{0E5B73C9-0840-4AC1-8236-ED6C287D650E}"/>
                </a:ext>
              </a:extLst>
            </p:cNvPr>
            <p:cNvSpPr/>
            <p:nvPr/>
          </p:nvSpPr>
          <p:spPr>
            <a:xfrm>
              <a:off x="690361" y="5722200"/>
              <a:ext cx="1020885" cy="374867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78" name="Flowchart: Process 177">
              <a:extLst>
                <a:ext uri="{FF2B5EF4-FFF2-40B4-BE49-F238E27FC236}">
                  <a16:creationId xmlns:a16="http://schemas.microsoft.com/office/drawing/2014/main" id="{DF7E4F68-6B54-43CC-B5C4-FC7009F12BDF}"/>
                </a:ext>
              </a:extLst>
            </p:cNvPr>
            <p:cNvSpPr/>
            <p:nvPr/>
          </p:nvSpPr>
          <p:spPr>
            <a:xfrm>
              <a:off x="2675819" y="1694837"/>
              <a:ext cx="1670568" cy="245532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Ship Support</a:t>
              </a:r>
            </a:p>
          </p:txBody>
        </p:sp>
        <p:sp>
          <p:nvSpPr>
            <p:cNvPr id="179" name="Flowchart: Process 178">
              <a:extLst>
                <a:ext uri="{FF2B5EF4-FFF2-40B4-BE49-F238E27FC236}">
                  <a16:creationId xmlns:a16="http://schemas.microsoft.com/office/drawing/2014/main" id="{FAF80765-0F0D-4B26-BE3E-E546F941A10C}"/>
                </a:ext>
              </a:extLst>
            </p:cNvPr>
            <p:cNvSpPr/>
            <p:nvPr/>
          </p:nvSpPr>
          <p:spPr>
            <a:xfrm>
              <a:off x="2675819" y="2094973"/>
              <a:ext cx="1680816" cy="255436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Ship Maintenance</a:t>
              </a:r>
            </a:p>
          </p:txBody>
        </p:sp>
        <p:sp>
          <p:nvSpPr>
            <p:cNvPr id="180" name="Flowchart: Process 179">
              <a:extLst>
                <a:ext uri="{FF2B5EF4-FFF2-40B4-BE49-F238E27FC236}">
                  <a16:creationId xmlns:a16="http://schemas.microsoft.com/office/drawing/2014/main" id="{2F531968-A3C2-4FAC-AFCC-E626CFA0D450}"/>
                </a:ext>
              </a:extLst>
            </p:cNvPr>
            <p:cNvSpPr/>
            <p:nvPr/>
          </p:nvSpPr>
          <p:spPr>
            <a:xfrm>
              <a:off x="2675819" y="2548657"/>
              <a:ext cx="1702401" cy="286768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Ship Production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39D5AEE-BA2E-4BB9-831D-E65FA0630F12}"/>
                </a:ext>
              </a:extLst>
            </p:cNvPr>
            <p:cNvCxnSpPr>
              <a:cxnSpLocks/>
              <a:stCxn id="70" idx="1"/>
              <a:endCxn id="178" idx="3"/>
            </p:cNvCxnSpPr>
            <p:nvPr/>
          </p:nvCxnSpPr>
          <p:spPr>
            <a:xfrm flipH="1" flipV="1">
              <a:off x="4346387" y="1817603"/>
              <a:ext cx="1765959" cy="67130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27C861A-2437-4728-9D95-DD008A57B11E}"/>
                </a:ext>
              </a:extLst>
            </p:cNvPr>
            <p:cNvCxnSpPr>
              <a:cxnSpLocks/>
              <a:stCxn id="70" idx="1"/>
              <a:endCxn id="179" idx="3"/>
            </p:cNvCxnSpPr>
            <p:nvPr/>
          </p:nvCxnSpPr>
          <p:spPr>
            <a:xfrm flipH="1" flipV="1">
              <a:off x="4356635" y="2222691"/>
              <a:ext cx="1755711" cy="26622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54F8CB80-2C54-4C62-AA5D-DC5A8B865C87}"/>
                </a:ext>
              </a:extLst>
            </p:cNvPr>
            <p:cNvCxnSpPr>
              <a:cxnSpLocks/>
              <a:stCxn id="70" idx="1"/>
              <a:endCxn id="180" idx="3"/>
            </p:cNvCxnSpPr>
            <p:nvPr/>
          </p:nvCxnSpPr>
          <p:spPr>
            <a:xfrm flipH="1">
              <a:off x="4378220" y="2488912"/>
              <a:ext cx="1734126" cy="2031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lowchart: Extract 189">
              <a:extLst>
                <a:ext uri="{FF2B5EF4-FFF2-40B4-BE49-F238E27FC236}">
                  <a16:creationId xmlns:a16="http://schemas.microsoft.com/office/drawing/2014/main" id="{93CFC85D-15CC-430E-992D-738C06F2E8DF}"/>
                </a:ext>
              </a:extLst>
            </p:cNvPr>
            <p:cNvSpPr/>
            <p:nvPr/>
          </p:nvSpPr>
          <p:spPr>
            <a:xfrm>
              <a:off x="5371216" y="5606219"/>
              <a:ext cx="520565" cy="573327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F775349-1C51-4E08-A557-C662953332C0}"/>
                </a:ext>
              </a:extLst>
            </p:cNvPr>
            <p:cNvCxnSpPr>
              <a:cxnSpLocks/>
              <a:stCxn id="177" idx="3"/>
              <a:endCxn id="190" idx="1"/>
            </p:cNvCxnSpPr>
            <p:nvPr/>
          </p:nvCxnSpPr>
          <p:spPr>
            <a:xfrm flipV="1">
              <a:off x="1541099" y="5892883"/>
              <a:ext cx="3960258" cy="16751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D2A65AD6-591A-4E6E-87C4-D136A32621E5}"/>
                </a:ext>
              </a:extLst>
            </p:cNvPr>
            <p:cNvCxnSpPr>
              <a:cxnSpLocks/>
              <a:stCxn id="190" idx="3"/>
              <a:endCxn id="41" idx="2"/>
            </p:cNvCxnSpPr>
            <p:nvPr/>
          </p:nvCxnSpPr>
          <p:spPr>
            <a:xfrm flipH="1" flipV="1">
              <a:off x="1173076" y="5225819"/>
              <a:ext cx="4588564" cy="667064"/>
            </a:xfrm>
            <a:prstGeom prst="bentConnector4">
              <a:avLst>
                <a:gd name="adj1" fmla="val -4982"/>
                <a:gd name="adj2" fmla="val 71487"/>
              </a:avLst>
            </a:prstGeom>
            <a:ln w="25400">
              <a:solidFill>
                <a:srgbClr val="150FF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Flowchart: Process 196">
              <a:extLst>
                <a:ext uri="{FF2B5EF4-FFF2-40B4-BE49-F238E27FC236}">
                  <a16:creationId xmlns:a16="http://schemas.microsoft.com/office/drawing/2014/main" id="{BF9A8177-CE60-4097-83EC-D900CA213955}"/>
                </a:ext>
              </a:extLst>
            </p:cNvPr>
            <p:cNvSpPr/>
            <p:nvPr/>
          </p:nvSpPr>
          <p:spPr>
            <a:xfrm>
              <a:off x="2530360" y="5550408"/>
              <a:ext cx="2234765" cy="718452"/>
            </a:xfrm>
            <a:prstGeom prst="flowChartProcess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rgbClr val="FFFF00"/>
              </a:solidFill>
            </a:ln>
            <a:effectLst>
              <a:innerShdw dist="38100" dir="2700000">
                <a:prstClr val="black">
                  <a:alpha val="5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Stakeholder data is extracted and uploaded to ADE.</a:t>
              </a:r>
            </a:p>
          </p:txBody>
        </p:sp>
      </p:grp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6E66EF6-18C9-451A-8E8D-60A092087AA8}"/>
              </a:ext>
            </a:extLst>
          </p:cNvPr>
          <p:cNvSpPr/>
          <p:nvPr/>
        </p:nvSpPr>
        <p:spPr>
          <a:xfrm>
            <a:off x="1083346" y="4179043"/>
            <a:ext cx="462455" cy="3151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1E82B1B-EBA3-4B4C-A35B-AC7D015DB797}"/>
              </a:ext>
            </a:extLst>
          </p:cNvPr>
          <p:cNvSpPr/>
          <p:nvPr/>
        </p:nvSpPr>
        <p:spPr>
          <a:xfrm>
            <a:off x="1755013" y="4308552"/>
            <a:ext cx="304385" cy="896855"/>
          </a:xfrm>
          <a:prstGeom prst="rightBrace">
            <a:avLst/>
          </a:prstGeom>
          <a:ln w="25400">
            <a:solidFill>
              <a:srgbClr val="150FF9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B68BBC5-651A-4403-98E7-85F8EFBD2A94}"/>
              </a:ext>
            </a:extLst>
          </p:cNvPr>
          <p:cNvCxnSpPr>
            <a:cxnSpLocks/>
            <a:stCxn id="128" idx="0"/>
            <a:endCxn id="139" idx="1"/>
          </p:cNvCxnSpPr>
          <p:nvPr/>
        </p:nvCxnSpPr>
        <p:spPr>
          <a:xfrm rot="16200000" flipH="1">
            <a:off x="9044863" y="2099380"/>
            <a:ext cx="94458" cy="3078286"/>
          </a:xfrm>
          <a:prstGeom prst="bentConnector4">
            <a:avLst>
              <a:gd name="adj1" fmla="val -242012"/>
              <a:gd name="adj2" fmla="val 73389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D3EAED5-B711-40F6-8352-03A386E067E4}"/>
              </a:ext>
            </a:extLst>
          </p:cNvPr>
          <p:cNvCxnSpPr>
            <a:cxnSpLocks/>
            <a:stCxn id="91" idx="3"/>
            <a:endCxn id="125" idx="0"/>
          </p:cNvCxnSpPr>
          <p:nvPr/>
        </p:nvCxnSpPr>
        <p:spPr>
          <a:xfrm>
            <a:off x="5901425" y="3752474"/>
            <a:ext cx="3569917" cy="657227"/>
          </a:xfrm>
          <a:prstGeom prst="bentConnector2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6D9260-CEBE-4072-B8E3-47ECEEF63A3A}"/>
              </a:ext>
            </a:extLst>
          </p:cNvPr>
          <p:cNvCxnSpPr>
            <a:cxnSpLocks/>
          </p:cNvCxnSpPr>
          <p:nvPr/>
        </p:nvCxnSpPr>
        <p:spPr>
          <a:xfrm flipV="1">
            <a:off x="7299938" y="4942486"/>
            <a:ext cx="1300712" cy="10128"/>
          </a:xfrm>
          <a:prstGeom prst="straightConnector1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51C9C25-A33E-4756-B072-236943F03715}"/>
              </a:ext>
            </a:extLst>
          </p:cNvPr>
          <p:cNvCxnSpPr>
            <a:cxnSpLocks/>
            <a:stCxn id="94" idx="0"/>
            <a:endCxn id="91" idx="2"/>
          </p:cNvCxnSpPr>
          <p:nvPr/>
        </p:nvCxnSpPr>
        <p:spPr>
          <a:xfrm rot="16200000" flipV="1">
            <a:off x="5902854" y="3752429"/>
            <a:ext cx="552663" cy="1535531"/>
          </a:xfrm>
          <a:prstGeom prst="bentConnector3">
            <a:avLst>
              <a:gd name="adj1" fmla="val 50000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499277-E5FA-4E7A-8BB0-169133FDC455}"/>
              </a:ext>
            </a:extLst>
          </p:cNvPr>
          <p:cNvCxnSpPr>
            <a:cxnSpLocks/>
          </p:cNvCxnSpPr>
          <p:nvPr/>
        </p:nvCxnSpPr>
        <p:spPr>
          <a:xfrm>
            <a:off x="12552" y="4335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3ECF6C-6416-4663-877D-BC29489B3AB0}"/>
              </a:ext>
            </a:extLst>
          </p:cNvPr>
          <p:cNvCxnSpPr>
            <a:cxnSpLocks/>
          </p:cNvCxnSpPr>
          <p:nvPr/>
        </p:nvCxnSpPr>
        <p:spPr>
          <a:xfrm>
            <a:off x="-26852" y="56622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26BFF-F607-4D9B-8E76-F5ED110E819C}"/>
              </a:ext>
            </a:extLst>
          </p:cNvPr>
          <p:cNvCxnSpPr>
            <a:cxnSpLocks/>
          </p:cNvCxnSpPr>
          <p:nvPr/>
        </p:nvCxnSpPr>
        <p:spPr>
          <a:xfrm flipV="1">
            <a:off x="12552" y="1390407"/>
            <a:ext cx="122188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270D5-5EC0-490B-98F6-0D0D0D8F7C21}"/>
              </a:ext>
            </a:extLst>
          </p:cNvPr>
          <p:cNvCxnSpPr>
            <a:cxnSpLocks/>
          </p:cNvCxnSpPr>
          <p:nvPr/>
        </p:nvCxnSpPr>
        <p:spPr>
          <a:xfrm>
            <a:off x="43197" y="32006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52688F-7D01-43DD-A638-C097C409FA03}"/>
              </a:ext>
            </a:extLst>
          </p:cNvPr>
          <p:cNvCxnSpPr>
            <a:cxnSpLocks/>
          </p:cNvCxnSpPr>
          <p:nvPr/>
        </p:nvCxnSpPr>
        <p:spPr>
          <a:xfrm>
            <a:off x="-9143" y="4612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9BE0D4C-2ADF-4D49-970B-4F077DAA108C}"/>
              </a:ext>
            </a:extLst>
          </p:cNvPr>
          <p:cNvSpPr/>
          <p:nvPr/>
        </p:nvSpPr>
        <p:spPr>
          <a:xfrm rot="16200000">
            <a:off x="-339108" y="3615674"/>
            <a:ext cx="1026214" cy="29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APPROVER</a:t>
            </a:r>
          </a:p>
        </p:txBody>
      </p:sp>
      <p:sp>
        <p:nvSpPr>
          <p:cNvPr id="41" name="Flowchart: Manual Input 40">
            <a:extLst>
              <a:ext uri="{FF2B5EF4-FFF2-40B4-BE49-F238E27FC236}">
                <a16:creationId xmlns:a16="http://schemas.microsoft.com/office/drawing/2014/main" id="{3C866F0F-92E0-40A3-9E89-43FFBD5B4F43}"/>
              </a:ext>
            </a:extLst>
          </p:cNvPr>
          <p:cNvSpPr/>
          <p:nvPr/>
        </p:nvSpPr>
        <p:spPr>
          <a:xfrm>
            <a:off x="476786" y="5983155"/>
            <a:ext cx="893379" cy="77214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DATA ELEMENTS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8D7475-CD71-4FCF-AFA4-E11FFF09E1F8}"/>
              </a:ext>
            </a:extLst>
          </p:cNvPr>
          <p:cNvSpPr/>
          <p:nvPr/>
        </p:nvSpPr>
        <p:spPr>
          <a:xfrm rot="16200000">
            <a:off x="-435679" y="4841266"/>
            <a:ext cx="1200104" cy="29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ANALYST/SPVSR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27614D-4BB7-41B5-9968-747883240DCC}"/>
              </a:ext>
            </a:extLst>
          </p:cNvPr>
          <p:cNvSpPr/>
          <p:nvPr/>
        </p:nvSpPr>
        <p:spPr>
          <a:xfrm rot="16200000">
            <a:off x="-368140" y="6095117"/>
            <a:ext cx="1019143" cy="3011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ADE 2.0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894EAA-277A-45E2-BAB4-82A552B5E5F6}"/>
              </a:ext>
            </a:extLst>
          </p:cNvPr>
          <p:cNvCxnSpPr>
            <a:cxnSpLocks/>
            <a:stCxn id="74" idx="1"/>
            <a:endCxn id="52" idx="1"/>
          </p:cNvCxnSpPr>
          <p:nvPr/>
        </p:nvCxnSpPr>
        <p:spPr>
          <a:xfrm flipV="1">
            <a:off x="1608468" y="6245691"/>
            <a:ext cx="436673" cy="17607"/>
          </a:xfrm>
          <a:prstGeom prst="straightConnector1">
            <a:avLst/>
          </a:prstGeom>
          <a:ln w="25400">
            <a:solidFill>
              <a:srgbClr val="150FF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852B2D60-DD3C-49BE-998D-140F93B3C40F}"/>
              </a:ext>
            </a:extLst>
          </p:cNvPr>
          <p:cNvSpPr/>
          <p:nvPr/>
        </p:nvSpPr>
        <p:spPr>
          <a:xfrm>
            <a:off x="2045141" y="5846375"/>
            <a:ext cx="1726906" cy="798632"/>
          </a:xfrm>
          <a:prstGeom prst="flowChartInternalStorag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Elements</a:t>
            </a:r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Ship info, pay grade, rates, ship type, stakeholders, </a:t>
            </a:r>
            <a:r>
              <a:rPr 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8C301A-C3C4-4340-A457-4C0842B876D1}"/>
              </a:ext>
            </a:extLst>
          </p:cNvPr>
          <p:cNvSpPr/>
          <p:nvPr/>
        </p:nvSpPr>
        <p:spPr>
          <a:xfrm rot="16200000">
            <a:off x="-245126" y="2560169"/>
            <a:ext cx="831392" cy="3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OUS</a:t>
            </a:r>
          </a:p>
        </p:txBody>
      </p:sp>
      <p:sp>
        <p:nvSpPr>
          <p:cNvPr id="70" name="Flowchart: Multidocument 69">
            <a:extLst>
              <a:ext uri="{FF2B5EF4-FFF2-40B4-BE49-F238E27FC236}">
                <a16:creationId xmlns:a16="http://schemas.microsoft.com/office/drawing/2014/main" id="{DD113D4A-E1E9-4508-B6BC-37EA6EA1C0B9}"/>
              </a:ext>
            </a:extLst>
          </p:cNvPr>
          <p:cNvSpPr/>
          <p:nvPr/>
        </p:nvSpPr>
        <p:spPr>
          <a:xfrm>
            <a:off x="3158364" y="4526005"/>
            <a:ext cx="1225015" cy="83296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</a:rPr>
              <a:t>Information Delivery &amp; Consumption</a:t>
            </a:r>
          </a:p>
        </p:txBody>
      </p:sp>
      <p:sp>
        <p:nvSpPr>
          <p:cNvPr id="91" name="Flowchart: Manual Operation 90">
            <a:extLst>
              <a:ext uri="{FF2B5EF4-FFF2-40B4-BE49-F238E27FC236}">
                <a16:creationId xmlns:a16="http://schemas.microsoft.com/office/drawing/2014/main" id="{1C0231B7-E02B-41B4-BFD3-7232AF77C00E}"/>
              </a:ext>
            </a:extLst>
          </p:cNvPr>
          <p:cNvSpPr/>
          <p:nvPr/>
        </p:nvSpPr>
        <p:spPr>
          <a:xfrm>
            <a:off x="4798911" y="3261084"/>
            <a:ext cx="1225015" cy="982779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</a:rPr>
              <a:t>Approval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931F9858-A85D-49EB-BB3C-1BB3E1EE3F2E}"/>
              </a:ext>
            </a:extLst>
          </p:cNvPr>
          <p:cNvSpPr/>
          <p:nvPr/>
        </p:nvSpPr>
        <p:spPr>
          <a:xfrm>
            <a:off x="4954078" y="4582502"/>
            <a:ext cx="1069848" cy="74376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Reports are analyzed and submitted via workflow.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6992990-708D-478A-BB42-816F81BA673B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>
            <a:off x="4383379" y="4942486"/>
            <a:ext cx="570699" cy="11900"/>
          </a:xfrm>
          <a:prstGeom prst="straightConnector1">
            <a:avLst/>
          </a:prstGeom>
          <a:ln w="25400">
            <a:solidFill>
              <a:srgbClr val="150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04AD92-4AD1-4F76-8296-D785F0930659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6023926" y="4954386"/>
            <a:ext cx="484112" cy="2546"/>
          </a:xfrm>
          <a:prstGeom prst="straightConnector1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D64A87F-7970-4687-9E73-9F24D9BE60B9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>
            <a:off x="3182628" y="908115"/>
            <a:ext cx="672520" cy="3617890"/>
          </a:xfrm>
          <a:prstGeom prst="bentConnector2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C6CCD8-6708-4C1D-911B-756953F2F11F}"/>
              </a:ext>
            </a:extLst>
          </p:cNvPr>
          <p:cNvSpPr txBox="1"/>
          <p:nvPr/>
        </p:nvSpPr>
        <p:spPr>
          <a:xfrm>
            <a:off x="6753628" y="4398193"/>
            <a:ext cx="38664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5058AC2-11B5-4CDC-98FC-C22F4CEE29A0}"/>
              </a:ext>
            </a:extLst>
          </p:cNvPr>
          <p:cNvSpPr txBox="1"/>
          <p:nvPr/>
        </p:nvSpPr>
        <p:spPr>
          <a:xfrm>
            <a:off x="7808750" y="4789572"/>
            <a:ext cx="36901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2A447B-8ED8-426E-AD82-88F40FBC32E7}"/>
              </a:ext>
            </a:extLst>
          </p:cNvPr>
          <p:cNvSpPr txBox="1"/>
          <p:nvPr/>
        </p:nvSpPr>
        <p:spPr>
          <a:xfrm>
            <a:off x="9286835" y="3612001"/>
            <a:ext cx="36901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30" name="Flowchart: Multidocument 129">
            <a:extLst>
              <a:ext uri="{FF2B5EF4-FFF2-40B4-BE49-F238E27FC236}">
                <a16:creationId xmlns:a16="http://schemas.microsoft.com/office/drawing/2014/main" id="{83792775-EFEC-4EE3-AF34-A68AF44C7D03}"/>
              </a:ext>
            </a:extLst>
          </p:cNvPr>
          <p:cNvSpPr/>
          <p:nvPr/>
        </p:nvSpPr>
        <p:spPr>
          <a:xfrm>
            <a:off x="1899494" y="2318695"/>
            <a:ext cx="1225015" cy="83296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</a:rPr>
              <a:t>Information Delivery &amp; Consumption</a:t>
            </a:r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E3BFEC65-E284-434C-A589-1B9AA141E851}"/>
              </a:ext>
            </a:extLst>
          </p:cNvPr>
          <p:cNvSpPr/>
          <p:nvPr/>
        </p:nvSpPr>
        <p:spPr>
          <a:xfrm>
            <a:off x="6508038" y="4796526"/>
            <a:ext cx="877824" cy="3208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380D64-1C69-436A-B3E6-EA0932F49E6E}"/>
              </a:ext>
            </a:extLst>
          </p:cNvPr>
          <p:cNvSpPr txBox="1"/>
          <p:nvPr/>
        </p:nvSpPr>
        <p:spPr>
          <a:xfrm>
            <a:off x="8336854" y="3259720"/>
            <a:ext cx="38664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B3988F9F-CE00-4787-8EE0-52DEC14FC40F}"/>
              </a:ext>
            </a:extLst>
          </p:cNvPr>
          <p:cNvSpPr/>
          <p:nvPr/>
        </p:nvSpPr>
        <p:spPr>
          <a:xfrm>
            <a:off x="4011565" y="73700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FMRD Future State Afloat Process</a:t>
            </a:r>
          </a:p>
        </p:txBody>
      </p:sp>
      <p:sp>
        <p:nvSpPr>
          <p:cNvPr id="178" name="Flowchart: Process 177">
            <a:extLst>
              <a:ext uri="{FF2B5EF4-FFF2-40B4-BE49-F238E27FC236}">
                <a16:creationId xmlns:a16="http://schemas.microsoft.com/office/drawing/2014/main" id="{DF7E4F68-6B54-43CC-B5C4-FC7009F12BDF}"/>
              </a:ext>
            </a:extLst>
          </p:cNvPr>
          <p:cNvSpPr/>
          <p:nvPr/>
        </p:nvSpPr>
        <p:spPr>
          <a:xfrm>
            <a:off x="458114" y="4531666"/>
            <a:ext cx="1687389" cy="19103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 Support</a:t>
            </a:r>
          </a:p>
        </p:txBody>
      </p: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FAF80765-0F0D-4B26-BE3E-E546F941A10C}"/>
              </a:ext>
            </a:extLst>
          </p:cNvPr>
          <p:cNvSpPr/>
          <p:nvPr/>
        </p:nvSpPr>
        <p:spPr>
          <a:xfrm>
            <a:off x="458114" y="4819359"/>
            <a:ext cx="1702401" cy="28676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 Maintenance</a:t>
            </a:r>
          </a:p>
        </p:txBody>
      </p:sp>
      <p:sp>
        <p:nvSpPr>
          <p:cNvPr id="180" name="Flowchart: Process 179">
            <a:extLst>
              <a:ext uri="{FF2B5EF4-FFF2-40B4-BE49-F238E27FC236}">
                <a16:creationId xmlns:a16="http://schemas.microsoft.com/office/drawing/2014/main" id="{2F531968-A3C2-4FAC-AFCC-E626CFA0D450}"/>
              </a:ext>
            </a:extLst>
          </p:cNvPr>
          <p:cNvSpPr/>
          <p:nvPr/>
        </p:nvSpPr>
        <p:spPr>
          <a:xfrm>
            <a:off x="458114" y="5194978"/>
            <a:ext cx="1702401" cy="286768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 Production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39D5AEE-BA2E-4BB9-831D-E65FA0630F12}"/>
              </a:ext>
            </a:extLst>
          </p:cNvPr>
          <p:cNvCxnSpPr>
            <a:cxnSpLocks/>
            <a:stCxn id="70" idx="1"/>
            <a:endCxn id="178" idx="3"/>
          </p:cNvCxnSpPr>
          <p:nvPr/>
        </p:nvCxnSpPr>
        <p:spPr>
          <a:xfrm flipH="1" flipV="1">
            <a:off x="2145503" y="4627183"/>
            <a:ext cx="1012861" cy="31530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27C861A-2437-4728-9D95-DD008A57B11E}"/>
              </a:ext>
            </a:extLst>
          </p:cNvPr>
          <p:cNvCxnSpPr>
            <a:cxnSpLocks/>
            <a:stCxn id="70" idx="1"/>
            <a:endCxn id="179" idx="3"/>
          </p:cNvCxnSpPr>
          <p:nvPr/>
        </p:nvCxnSpPr>
        <p:spPr>
          <a:xfrm flipH="1">
            <a:off x="2160515" y="4942486"/>
            <a:ext cx="997849" cy="2025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4F8CB80-2C54-4C62-AA5D-DC5A8B865C87}"/>
              </a:ext>
            </a:extLst>
          </p:cNvPr>
          <p:cNvCxnSpPr>
            <a:cxnSpLocks/>
            <a:stCxn id="70" idx="1"/>
            <a:endCxn id="180" idx="3"/>
          </p:cNvCxnSpPr>
          <p:nvPr/>
        </p:nvCxnSpPr>
        <p:spPr>
          <a:xfrm flipH="1">
            <a:off x="2160515" y="4942486"/>
            <a:ext cx="997849" cy="39587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A2B12B3-49E1-4C98-B919-2F097839B6D1}"/>
              </a:ext>
            </a:extLst>
          </p:cNvPr>
          <p:cNvSpPr/>
          <p:nvPr/>
        </p:nvSpPr>
        <p:spPr>
          <a:xfrm rot="16200000">
            <a:off x="-238270" y="1690538"/>
            <a:ext cx="831392" cy="3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PM</a:t>
            </a:r>
          </a:p>
        </p:txBody>
      </p:sp>
      <p:sp>
        <p:nvSpPr>
          <p:cNvPr id="68" name="Flowchart: Multidocument 67">
            <a:extLst>
              <a:ext uri="{FF2B5EF4-FFF2-40B4-BE49-F238E27FC236}">
                <a16:creationId xmlns:a16="http://schemas.microsoft.com/office/drawing/2014/main" id="{BBCB81A2-1815-4C1C-A5A5-BC7764EB191E}"/>
              </a:ext>
            </a:extLst>
          </p:cNvPr>
          <p:cNvSpPr/>
          <p:nvPr/>
        </p:nvSpPr>
        <p:spPr>
          <a:xfrm>
            <a:off x="1915027" y="1383617"/>
            <a:ext cx="1225015" cy="83296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</a:rPr>
              <a:t>Information Delivery &amp; Consumption</a:t>
            </a:r>
          </a:p>
        </p:txBody>
      </p:sp>
      <p:sp>
        <p:nvSpPr>
          <p:cNvPr id="69" name="Flowchart: Multidocument 68">
            <a:extLst>
              <a:ext uri="{FF2B5EF4-FFF2-40B4-BE49-F238E27FC236}">
                <a16:creationId xmlns:a16="http://schemas.microsoft.com/office/drawing/2014/main" id="{666B82E1-9E3E-4E25-A797-355B928954F7}"/>
              </a:ext>
            </a:extLst>
          </p:cNvPr>
          <p:cNvSpPr/>
          <p:nvPr/>
        </p:nvSpPr>
        <p:spPr>
          <a:xfrm>
            <a:off x="1957613" y="491634"/>
            <a:ext cx="1225015" cy="83296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</a:rPr>
              <a:t>Information Delivery &amp; Consumption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075DBD-C796-497E-BE9B-FEB779192168}"/>
              </a:ext>
            </a:extLst>
          </p:cNvPr>
          <p:cNvSpPr/>
          <p:nvPr/>
        </p:nvSpPr>
        <p:spPr>
          <a:xfrm rot="16200000">
            <a:off x="-238270" y="781420"/>
            <a:ext cx="831392" cy="3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A06FC3-6834-4724-8BA6-FA65F12E56D7}"/>
              </a:ext>
            </a:extLst>
          </p:cNvPr>
          <p:cNvCxnSpPr>
            <a:cxnSpLocks/>
          </p:cNvCxnSpPr>
          <p:nvPr/>
        </p:nvCxnSpPr>
        <p:spPr>
          <a:xfrm flipV="1">
            <a:off x="30202" y="2274327"/>
            <a:ext cx="122188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A979079B-A579-4B4A-89C6-E0953AE1811F}"/>
              </a:ext>
            </a:extLst>
          </p:cNvPr>
          <p:cNvSpPr/>
          <p:nvPr/>
        </p:nvSpPr>
        <p:spPr>
          <a:xfrm>
            <a:off x="632416" y="5685361"/>
            <a:ext cx="462455" cy="3151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1B503F0-30B8-4433-8DD3-1830ADA329FD}"/>
              </a:ext>
            </a:extLst>
          </p:cNvPr>
          <p:cNvSpPr/>
          <p:nvPr/>
        </p:nvSpPr>
        <p:spPr>
          <a:xfrm>
            <a:off x="1304083" y="5814870"/>
            <a:ext cx="304385" cy="896855"/>
          </a:xfrm>
          <a:prstGeom prst="rightBrace">
            <a:avLst/>
          </a:prstGeom>
          <a:ln w="25400">
            <a:solidFill>
              <a:srgbClr val="150FF9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5B81214-19A4-4DE9-A0D4-903CC5343A0A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>
            <a:off x="3140042" y="1800098"/>
            <a:ext cx="715106" cy="2725907"/>
          </a:xfrm>
          <a:prstGeom prst="bentConnector2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45E153-95E4-45F3-9578-BE67306CD4D6}"/>
              </a:ext>
            </a:extLst>
          </p:cNvPr>
          <p:cNvCxnSpPr>
            <a:cxnSpLocks/>
            <a:stCxn id="130" idx="3"/>
            <a:endCxn id="70" idx="0"/>
          </p:cNvCxnSpPr>
          <p:nvPr/>
        </p:nvCxnSpPr>
        <p:spPr>
          <a:xfrm>
            <a:off x="3124509" y="2735176"/>
            <a:ext cx="730639" cy="1790829"/>
          </a:xfrm>
          <a:prstGeom prst="bentConnector2">
            <a:avLst/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8677CD25-7BBF-41F7-90AA-C9214806A8E0}"/>
              </a:ext>
            </a:extLst>
          </p:cNvPr>
          <p:cNvSpPr/>
          <p:nvPr/>
        </p:nvSpPr>
        <p:spPr>
          <a:xfrm>
            <a:off x="5065672" y="1281880"/>
            <a:ext cx="2289074" cy="96151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generated from MPT&amp;E Core and stakeholders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E79E0A1A-9828-4A2B-A4A8-8047015B648B}"/>
              </a:ext>
            </a:extLst>
          </p:cNvPr>
          <p:cNvSpPr/>
          <p:nvPr/>
        </p:nvSpPr>
        <p:spPr>
          <a:xfrm>
            <a:off x="4223439" y="681395"/>
            <a:ext cx="730639" cy="2227995"/>
          </a:xfrm>
          <a:prstGeom prst="rightBrace">
            <a:avLst>
              <a:gd name="adj1" fmla="val 73661"/>
              <a:gd name="adj2" fmla="val 50864"/>
            </a:avLst>
          </a:prstGeom>
          <a:ln w="2540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A3AC70A9-28F5-4F52-8B8B-777544797BC7}"/>
              </a:ext>
            </a:extLst>
          </p:cNvPr>
          <p:cNvSpPr/>
          <p:nvPr/>
        </p:nvSpPr>
        <p:spPr>
          <a:xfrm>
            <a:off x="8620141" y="4409701"/>
            <a:ext cx="1702401" cy="96151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revised and resubmitted.</a:t>
            </a:r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8AF375AD-29BC-46C2-B287-0AD76269483A}"/>
              </a:ext>
            </a:extLst>
          </p:cNvPr>
          <p:cNvSpPr/>
          <p:nvPr/>
        </p:nvSpPr>
        <p:spPr>
          <a:xfrm>
            <a:off x="7114037" y="3591294"/>
            <a:ext cx="877824" cy="3208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BC4BFA06-1657-4D82-B0FB-EB70F2F008E6}"/>
              </a:ext>
            </a:extLst>
          </p:cNvPr>
          <p:cNvSpPr/>
          <p:nvPr/>
        </p:nvSpPr>
        <p:spPr>
          <a:xfrm>
            <a:off x="10631235" y="3212946"/>
            <a:ext cx="1465088" cy="945612"/>
          </a:xfrm>
          <a:prstGeom prst="flowChartProcess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39CED28-9801-4888-892E-D6A2E1364E3D}"/>
              </a:ext>
            </a:extLst>
          </p:cNvPr>
          <p:cNvCxnSpPr>
            <a:cxnSpLocks/>
            <a:stCxn id="52" idx="3"/>
            <a:endCxn id="70" idx="2"/>
          </p:cNvCxnSpPr>
          <p:nvPr/>
        </p:nvCxnSpPr>
        <p:spPr>
          <a:xfrm flipH="1" flipV="1">
            <a:off x="3685688" y="5327422"/>
            <a:ext cx="86359" cy="918269"/>
          </a:xfrm>
          <a:prstGeom prst="bentConnector4">
            <a:avLst>
              <a:gd name="adj1" fmla="val -264709"/>
              <a:gd name="adj2" fmla="val 70025"/>
            </a:avLst>
          </a:prstGeom>
          <a:ln w="25400">
            <a:solidFill>
              <a:srgbClr val="150F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1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001">
            <a:extLst>
              <a:ext uri="{FF2B5EF4-FFF2-40B4-BE49-F238E27FC236}">
                <a16:creationId xmlns:a16="http://schemas.microsoft.com/office/drawing/2014/main" id="{87186C77-3B4D-45D5-B5E4-D00B6A603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6" r="12618" b="-1"/>
          <a:stretch/>
        </p:blipFill>
        <p:spPr bwMode="auto">
          <a:xfrm>
            <a:off x="6717106" y="208379"/>
            <a:ext cx="5273840" cy="57212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26BEC85-476E-46AD-BC91-011A5ABF7BC3}"/>
              </a:ext>
            </a:extLst>
          </p:cNvPr>
          <p:cNvSpPr/>
          <p:nvPr/>
        </p:nvSpPr>
        <p:spPr>
          <a:xfrm>
            <a:off x="3791712" y="0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Afloat Future State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471D7-DCD4-45B0-950C-DB8DD7184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5" y="3195974"/>
            <a:ext cx="4733899" cy="3155932"/>
          </a:xfrm>
          <a:prstGeom prst="rect">
            <a:avLst/>
          </a:prstGeom>
          <a:ln>
            <a:solidFill>
              <a:srgbClr val="000000"/>
            </a:solidFill>
          </a:ln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FD295C-5919-43FE-8BE6-D7D0EE286782}"/>
              </a:ext>
            </a:extLst>
          </p:cNvPr>
          <p:cNvSpPr/>
          <p:nvPr/>
        </p:nvSpPr>
        <p:spPr>
          <a:xfrm>
            <a:off x="861345" y="609600"/>
            <a:ext cx="210312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A9829-6B71-490F-A033-34CA4DF0B4D8}"/>
              </a:ext>
            </a:extLst>
          </p:cNvPr>
          <p:cNvSpPr/>
          <p:nvPr/>
        </p:nvSpPr>
        <p:spPr>
          <a:xfrm>
            <a:off x="861344" y="1605964"/>
            <a:ext cx="5234655" cy="975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Technology </a:t>
            </a:r>
            <a:r>
              <a:rPr lang="en-US" dirty="0"/>
              <a:t>distributes information 20% - 30%  ahead of normal machinery, equipment failure to determine faster response time and to reduce or eliminate repair delays.</a:t>
            </a:r>
          </a:p>
        </p:txBody>
      </p:sp>
    </p:spTree>
    <p:extLst>
      <p:ext uri="{BB962C8B-B14F-4D97-AF65-F5344CB8AC3E}">
        <p14:creationId xmlns:p14="http://schemas.microsoft.com/office/powerpoint/2010/main" val="151445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0A3B70-CF7A-449C-99C7-1BBCF272E0E2}"/>
              </a:ext>
            </a:extLst>
          </p:cNvPr>
          <p:cNvCxnSpPr>
            <a:cxnSpLocks/>
          </p:cNvCxnSpPr>
          <p:nvPr/>
        </p:nvCxnSpPr>
        <p:spPr>
          <a:xfrm flipH="1">
            <a:off x="7607119" y="2165388"/>
            <a:ext cx="22768" cy="2912068"/>
          </a:xfrm>
          <a:prstGeom prst="straightConnector1">
            <a:avLst/>
          </a:prstGeom>
          <a:ln w="25400">
            <a:solidFill>
              <a:srgbClr val="150FF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18DEF1-C672-4DA8-BA8C-99164ABF8F5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0638728" y="2146212"/>
            <a:ext cx="25183" cy="2912068"/>
          </a:xfrm>
          <a:prstGeom prst="straightConnector1">
            <a:avLst/>
          </a:prstGeom>
          <a:ln w="25400">
            <a:solidFill>
              <a:srgbClr val="150FF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3FE7BC-6821-4EDF-B0AB-62DB184E55E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608039" y="2146212"/>
            <a:ext cx="18183" cy="2912068"/>
          </a:xfrm>
          <a:prstGeom prst="straightConnector1">
            <a:avLst/>
          </a:prstGeom>
          <a:ln w="25400">
            <a:solidFill>
              <a:srgbClr val="150FF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07272-3191-48C3-A704-209F2B3C641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481869" y="2165388"/>
            <a:ext cx="14967" cy="2892892"/>
          </a:xfrm>
          <a:prstGeom prst="straightConnector1">
            <a:avLst/>
          </a:prstGeom>
          <a:ln w="25400">
            <a:solidFill>
              <a:srgbClr val="150FF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C183032-A15D-4D43-991D-9A3EADE43D02}"/>
              </a:ext>
            </a:extLst>
          </p:cNvPr>
          <p:cNvSpPr/>
          <p:nvPr/>
        </p:nvSpPr>
        <p:spPr>
          <a:xfrm>
            <a:off x="4011565" y="73700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FMRD Future State Predictive Maintenance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CF569-E4CE-4EEE-8A2F-9601172B1A2C}"/>
              </a:ext>
            </a:extLst>
          </p:cNvPr>
          <p:cNvSpPr/>
          <p:nvPr/>
        </p:nvSpPr>
        <p:spPr>
          <a:xfrm>
            <a:off x="451749" y="2504162"/>
            <a:ext cx="210312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Afloat AR / VR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F8652-BFE2-4E8F-9E07-C6CF30743A7C}"/>
              </a:ext>
            </a:extLst>
          </p:cNvPr>
          <p:cNvSpPr/>
          <p:nvPr/>
        </p:nvSpPr>
        <p:spPr>
          <a:xfrm>
            <a:off x="3526690" y="2516194"/>
            <a:ext cx="210312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EM Sensors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502E6-D428-4C8C-B738-97AB56CB9D9F}"/>
              </a:ext>
            </a:extLst>
          </p:cNvPr>
          <p:cNvSpPr/>
          <p:nvPr/>
        </p:nvSpPr>
        <p:spPr>
          <a:xfrm>
            <a:off x="9668231" y="1170852"/>
            <a:ext cx="1991360" cy="975360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rgbClr val="00206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Predictive Labor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E3BC50-B584-4C2A-8C71-D5A033128993}"/>
              </a:ext>
            </a:extLst>
          </p:cNvPr>
          <p:cNvSpPr/>
          <p:nvPr/>
        </p:nvSpPr>
        <p:spPr>
          <a:xfrm>
            <a:off x="615369" y="1190028"/>
            <a:ext cx="1762934" cy="975360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rgbClr val="00206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Predictive Afloat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DD071-166D-459C-BFED-E70A8CF21CD4}"/>
              </a:ext>
            </a:extLst>
          </p:cNvPr>
          <p:cNvSpPr/>
          <p:nvPr/>
        </p:nvSpPr>
        <p:spPr>
          <a:xfrm>
            <a:off x="3556479" y="1170852"/>
            <a:ext cx="2103120" cy="975360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rgbClr val="00206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Predictive          Equipment / Machinery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66126F-BAC5-4F17-93DE-44BC62F7571A}"/>
              </a:ext>
            </a:extLst>
          </p:cNvPr>
          <p:cNvSpPr/>
          <p:nvPr/>
        </p:nvSpPr>
        <p:spPr>
          <a:xfrm>
            <a:off x="9652673" y="2504162"/>
            <a:ext cx="199136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Human Sensors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BA28-B4FC-4B29-8212-A3F183E704C0}"/>
              </a:ext>
            </a:extLst>
          </p:cNvPr>
          <p:cNvSpPr/>
          <p:nvPr/>
        </p:nvSpPr>
        <p:spPr>
          <a:xfrm>
            <a:off x="9384967" y="3574755"/>
            <a:ext cx="2507522" cy="1287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/>
              <a:t>• Watches providing sleep, motion activity, blood pressure information to be logged in daily.</a:t>
            </a:r>
          </a:p>
          <a:p>
            <a:pPr algn="just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97874-100E-4E79-9D81-762683674062}"/>
              </a:ext>
            </a:extLst>
          </p:cNvPr>
          <p:cNvSpPr/>
          <p:nvPr/>
        </p:nvSpPr>
        <p:spPr>
          <a:xfrm>
            <a:off x="3417475" y="3782241"/>
            <a:ext cx="232155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/>
              <a:t>• Sensors providing real-time usage data of equipment and machinery information. </a:t>
            </a:r>
          </a:p>
          <a:p>
            <a:pPr algn="just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A4BF8-51CB-4D3C-92F0-0EC3807E3251}"/>
              </a:ext>
            </a:extLst>
          </p:cNvPr>
          <p:cNvSpPr/>
          <p:nvPr/>
        </p:nvSpPr>
        <p:spPr>
          <a:xfrm>
            <a:off x="3322398" y="5058280"/>
            <a:ext cx="2607648" cy="16507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Predictive EM Analysis Report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ship lifetime work hours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ship usage hours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Normal maintenance %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 Normal failure 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AB36D-4DCA-41B4-AC3D-D6C656801A0A}"/>
              </a:ext>
            </a:extLst>
          </p:cNvPr>
          <p:cNvSpPr/>
          <p:nvPr/>
        </p:nvSpPr>
        <p:spPr>
          <a:xfrm>
            <a:off x="1" y="5058280"/>
            <a:ext cx="2963736" cy="16507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Predictive Afloat Analysis Report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ship manning monitoring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Afloat checklist on manning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Normal / issue comment 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Fuel consumption</a:t>
            </a:r>
          </a:p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Future evolution/mission requirements</a:t>
            </a:r>
          </a:p>
          <a:p>
            <a:endParaRPr lang="en-US" sz="1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4ED4CE-B2F3-4FA9-9F3C-63F5626BCADF}"/>
              </a:ext>
            </a:extLst>
          </p:cNvPr>
          <p:cNvSpPr/>
          <p:nvPr/>
        </p:nvSpPr>
        <p:spPr>
          <a:xfrm>
            <a:off x="9234733" y="5058280"/>
            <a:ext cx="2807990" cy="16507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Predictive Labor Analysis Report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sailor work hours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ship productive/idle hours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Normal productive/idle %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 Normal failure indicators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Environmental factors (heat stress/hearing conservation)</a:t>
            </a:r>
          </a:p>
          <a:p>
            <a:pPr algn="just"/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5A8FE-97B2-4A6B-8393-36098A5091F6}"/>
              </a:ext>
            </a:extLst>
          </p:cNvPr>
          <p:cNvSpPr/>
          <p:nvPr/>
        </p:nvSpPr>
        <p:spPr>
          <a:xfrm>
            <a:off x="211721" y="3781221"/>
            <a:ext cx="256914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• Augmented Reality / Virtual Reality technology will provide afloat monitoring in real-time to man- the- ship.</a:t>
            </a:r>
          </a:p>
          <a:p>
            <a:pPr algn="just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5644D3-84A2-4E31-8829-398C1BCCD959}"/>
              </a:ext>
            </a:extLst>
          </p:cNvPr>
          <p:cNvSpPr/>
          <p:nvPr/>
        </p:nvSpPr>
        <p:spPr>
          <a:xfrm>
            <a:off x="6487232" y="2516194"/>
            <a:ext cx="210312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 Food Prep/storage Sensors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33EC73-D135-4956-9B40-1C24BF0CEB16}"/>
              </a:ext>
            </a:extLst>
          </p:cNvPr>
          <p:cNvSpPr/>
          <p:nvPr/>
        </p:nvSpPr>
        <p:spPr>
          <a:xfrm>
            <a:off x="6517021" y="1170852"/>
            <a:ext cx="2103120" cy="975360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rgbClr val="00206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Predictive Supply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A5F184-4A16-4733-BB7E-A5302F5D7132}"/>
              </a:ext>
            </a:extLst>
          </p:cNvPr>
          <p:cNvSpPr/>
          <p:nvPr/>
        </p:nvSpPr>
        <p:spPr>
          <a:xfrm>
            <a:off x="6378017" y="3782241"/>
            <a:ext cx="2321550" cy="9753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/>
              <a:t>• Sensors providing real-time usage data of food prep, storekeeping information.</a:t>
            </a:r>
          </a:p>
          <a:p>
            <a:pPr algn="just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FDD1FF-55C8-4365-AAB4-96F67F9F95BA}"/>
              </a:ext>
            </a:extLst>
          </p:cNvPr>
          <p:cNvSpPr/>
          <p:nvPr/>
        </p:nvSpPr>
        <p:spPr>
          <a:xfrm>
            <a:off x="6197180" y="5058280"/>
            <a:ext cx="2989428" cy="16507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Predictive Supply Analysis Report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supply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Supply tracking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Food temperature/spoil tracking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Total spoilage hours</a:t>
            </a:r>
          </a:p>
          <a:p>
            <a:pPr algn="just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 Normal spoilage %</a:t>
            </a:r>
          </a:p>
          <a:p>
            <a:pPr algn="just"/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4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42C59-6E94-4AD3-8CC4-3A61A649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01" y="976188"/>
            <a:ext cx="4733899" cy="5006667"/>
          </a:xfrm>
          <a:prstGeom prst="rect">
            <a:avLst/>
          </a:prstGeom>
          <a:ln>
            <a:solidFill>
              <a:srgbClr val="000000"/>
            </a:solidFill>
          </a:ln>
          <a:effectLst>
            <a:innerShdw blurRad="12700" dist="190500" dir="2700000">
              <a:schemeClr val="tx1">
                <a:alpha val="50000"/>
              </a:schemeClr>
            </a:innerShdw>
            <a:softEdge rad="63500"/>
          </a:effectLst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D068DF5-2B52-4360-8F2E-714C1DCA9799}"/>
              </a:ext>
            </a:extLst>
          </p:cNvPr>
          <p:cNvSpPr/>
          <p:nvPr/>
        </p:nvSpPr>
        <p:spPr>
          <a:xfrm>
            <a:off x="3791712" y="134631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Predictive Afloat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4A1BB2-8723-4371-98AA-A70496C066CE}"/>
              </a:ext>
            </a:extLst>
          </p:cNvPr>
          <p:cNvGrpSpPr/>
          <p:nvPr/>
        </p:nvGrpSpPr>
        <p:grpSpPr>
          <a:xfrm>
            <a:off x="63799" y="1190028"/>
            <a:ext cx="2963736" cy="5345829"/>
            <a:chOff x="1" y="1190028"/>
            <a:chExt cx="2963736" cy="534582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A26190-0659-42BC-8327-A68A0CA9618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481869" y="2165388"/>
              <a:ext cx="14967" cy="2892892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5BCABD-7C9E-47A9-BC51-86411D5A7CBB}"/>
                </a:ext>
              </a:extLst>
            </p:cNvPr>
            <p:cNvSpPr/>
            <p:nvPr/>
          </p:nvSpPr>
          <p:spPr>
            <a:xfrm>
              <a:off x="451749" y="2504162"/>
              <a:ext cx="210312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Afloat AR / VR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87D43-9E7D-4E98-849B-F6F852008383}"/>
                </a:ext>
              </a:extLst>
            </p:cNvPr>
            <p:cNvSpPr/>
            <p:nvPr/>
          </p:nvSpPr>
          <p:spPr>
            <a:xfrm>
              <a:off x="615369" y="1190028"/>
              <a:ext cx="1762934" cy="975360"/>
            </a:xfrm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rgbClr val="002060"/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Predictive Afloat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75F026-F0FD-433D-BCDF-026D8E10B8EE}"/>
                </a:ext>
              </a:extLst>
            </p:cNvPr>
            <p:cNvSpPr/>
            <p:nvPr/>
          </p:nvSpPr>
          <p:spPr>
            <a:xfrm>
              <a:off x="1" y="5058280"/>
              <a:ext cx="2963736" cy="14775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Predictive Afloat Analysis Report</a:t>
              </a:r>
            </a:p>
            <a:p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ship manning monitoring</a:t>
              </a:r>
            </a:p>
            <a:p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Afloat checklist on manning</a:t>
              </a:r>
            </a:p>
            <a:p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Normal / issue comment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72A3DF-76CD-443F-9F46-64EDD42531C1}"/>
                </a:ext>
              </a:extLst>
            </p:cNvPr>
            <p:cNvSpPr/>
            <p:nvPr/>
          </p:nvSpPr>
          <p:spPr>
            <a:xfrm>
              <a:off x="211721" y="3668233"/>
              <a:ext cx="2569140" cy="10883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dirty="0"/>
                <a:t>• Augmented Reality / Virtual Reality technology will provide afloat monitoring in real-time to man- the- ship.</a:t>
              </a:r>
            </a:p>
            <a:p>
              <a:pPr algn="just"/>
              <a:endParaRPr lang="en-US" dirty="0"/>
            </a:p>
          </p:txBody>
        </p:sp>
      </p:grp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0374D1B4-4C67-4D94-B17A-CCC6D744DAB4}"/>
              </a:ext>
            </a:extLst>
          </p:cNvPr>
          <p:cNvSpPr/>
          <p:nvPr/>
        </p:nvSpPr>
        <p:spPr>
          <a:xfrm>
            <a:off x="2938530" y="2163482"/>
            <a:ext cx="4608576" cy="2894798"/>
          </a:xfrm>
          <a:prstGeom prst="snip2DiagRect">
            <a:avLst/>
          </a:prstGeom>
          <a:ln>
            <a:solidFill>
              <a:schemeClr val="tx1"/>
            </a:solidFill>
          </a:ln>
          <a:effectLst>
            <a:innerShdw blurRad="63500" dist="101600" dir="27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Afloat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simplifies the analysis of the entire ship(s) using Augmented Reality / Virtual Reality technology to: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Reduce time to man-the-ship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Increases time to research afloat issues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Reduces manning hour fatigue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Reduces incidences during manning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Share/support with other ships virtually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Future events/evolutions preparation </a:t>
            </a:r>
          </a:p>
        </p:txBody>
      </p:sp>
    </p:spTree>
    <p:extLst>
      <p:ext uri="{BB962C8B-B14F-4D97-AF65-F5344CB8AC3E}">
        <p14:creationId xmlns:p14="http://schemas.microsoft.com/office/powerpoint/2010/main" val="389776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8C5F214-6401-451D-8A6B-1B7A0B7F683E}"/>
              </a:ext>
            </a:extLst>
          </p:cNvPr>
          <p:cNvSpPr/>
          <p:nvPr/>
        </p:nvSpPr>
        <p:spPr>
          <a:xfrm>
            <a:off x="3849887" y="177161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Predictive Equipment / Machinery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5B13DB-6566-4550-BFA7-984CA6E1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0750" y="1313279"/>
            <a:ext cx="6191250" cy="4689167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77585B5-62E0-4AA2-AA14-17B0F3070F97}"/>
              </a:ext>
            </a:extLst>
          </p:cNvPr>
          <p:cNvSpPr/>
          <p:nvPr/>
        </p:nvSpPr>
        <p:spPr>
          <a:xfrm>
            <a:off x="2733344" y="2288638"/>
            <a:ext cx="5043769" cy="3084639"/>
          </a:xfrm>
          <a:prstGeom prst="snip2DiagRect">
            <a:avLst/>
          </a:prstGeom>
          <a:ln>
            <a:solidFill>
              <a:schemeClr val="tx1"/>
            </a:solidFill>
          </a:ln>
          <a:effectLst>
            <a:innerShdw blurRad="63500" dist="101600" dir="27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Equipment / Machinery (EM)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simplifies the analysis of EM by using sensors to: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report real-time EM activity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report 20%-30% maintenance or repair levels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Significantly reduce or eliminate repair delays 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Provides for Smart scheduling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9699E8-EF75-4561-AC12-EE3496836624}"/>
              </a:ext>
            </a:extLst>
          </p:cNvPr>
          <p:cNvGrpSpPr/>
          <p:nvPr/>
        </p:nvGrpSpPr>
        <p:grpSpPr>
          <a:xfrm>
            <a:off x="238956" y="1313279"/>
            <a:ext cx="2607648" cy="5365005"/>
            <a:chOff x="3322398" y="1170852"/>
            <a:chExt cx="2607648" cy="536500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11CEE1-BF70-45EA-8754-D13C543595E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4608039" y="2146212"/>
              <a:ext cx="18183" cy="2912068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F428B1-0AA7-45A7-AA18-03E809FB632D}"/>
                </a:ext>
              </a:extLst>
            </p:cNvPr>
            <p:cNvSpPr/>
            <p:nvPr/>
          </p:nvSpPr>
          <p:spPr>
            <a:xfrm>
              <a:off x="3526690" y="2516194"/>
              <a:ext cx="210312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EM Sensors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D4D2F-1112-4BE4-850E-383A7D86BABD}"/>
                </a:ext>
              </a:extLst>
            </p:cNvPr>
            <p:cNvSpPr/>
            <p:nvPr/>
          </p:nvSpPr>
          <p:spPr>
            <a:xfrm>
              <a:off x="3556479" y="1170852"/>
              <a:ext cx="2103120" cy="975360"/>
            </a:xfrm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rgbClr val="002060"/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Predictive          Equipment / Machinery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906162-F38E-48AF-879D-F1DCAD49C67B}"/>
                </a:ext>
              </a:extLst>
            </p:cNvPr>
            <p:cNvSpPr/>
            <p:nvPr/>
          </p:nvSpPr>
          <p:spPr>
            <a:xfrm>
              <a:off x="3417475" y="3782241"/>
              <a:ext cx="232155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dirty="0"/>
                <a:t>• Sensors providing real-time usage data of equipment and machinery information. </a:t>
              </a:r>
            </a:p>
            <a:p>
              <a:pPr algn="just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5618D-C57E-4F43-BF68-D7E30796BE65}"/>
                </a:ext>
              </a:extLst>
            </p:cNvPr>
            <p:cNvSpPr/>
            <p:nvPr/>
          </p:nvSpPr>
          <p:spPr>
            <a:xfrm>
              <a:off x="3322398" y="5058280"/>
              <a:ext cx="2607648" cy="14775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Predictive EM Analysis Report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ship lifetime work hours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ship usage hours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Normal maintenance %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 Normal failure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AF2739E-8269-463C-98D8-A5E4140C76B3}"/>
              </a:ext>
            </a:extLst>
          </p:cNvPr>
          <p:cNvSpPr/>
          <p:nvPr/>
        </p:nvSpPr>
        <p:spPr>
          <a:xfrm>
            <a:off x="3849887" y="177161"/>
            <a:ext cx="4608576" cy="208379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FFF00"/>
            </a:solidFill>
          </a:ln>
          <a:effectLst>
            <a:innerShdw dist="38100" dir="27000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Predictive Supply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0980D8-3005-4C2F-B022-06A7049810EA}"/>
              </a:ext>
            </a:extLst>
          </p:cNvPr>
          <p:cNvGrpSpPr/>
          <p:nvPr/>
        </p:nvGrpSpPr>
        <p:grpSpPr>
          <a:xfrm>
            <a:off x="168520" y="1309075"/>
            <a:ext cx="2989428" cy="5365005"/>
            <a:chOff x="6197180" y="1170852"/>
            <a:chExt cx="2989428" cy="53650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93E4B8-F4CD-407A-9774-F69391451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119" y="2165388"/>
              <a:ext cx="22768" cy="2912068"/>
            </a:xfrm>
            <a:prstGeom prst="straightConnector1">
              <a:avLst/>
            </a:prstGeom>
            <a:ln w="25400">
              <a:solidFill>
                <a:srgbClr val="150FF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791E12-34D3-495B-BE39-F06876C5C90B}"/>
                </a:ext>
              </a:extLst>
            </p:cNvPr>
            <p:cNvSpPr/>
            <p:nvPr/>
          </p:nvSpPr>
          <p:spPr>
            <a:xfrm>
              <a:off x="6487232" y="2516194"/>
              <a:ext cx="210312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 Food Prep/storage Sensors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905118-40C9-4D6A-A3C6-03B948E8F8AC}"/>
                </a:ext>
              </a:extLst>
            </p:cNvPr>
            <p:cNvSpPr/>
            <p:nvPr/>
          </p:nvSpPr>
          <p:spPr>
            <a:xfrm>
              <a:off x="6517021" y="1170852"/>
              <a:ext cx="2103120" cy="975360"/>
            </a:xfrm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rgbClr val="002060"/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Predictive Supply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E80A87-946C-4E3B-8703-460A8C411584}"/>
                </a:ext>
              </a:extLst>
            </p:cNvPr>
            <p:cNvSpPr/>
            <p:nvPr/>
          </p:nvSpPr>
          <p:spPr>
            <a:xfrm>
              <a:off x="6378017" y="3782241"/>
              <a:ext cx="2321550" cy="9753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dirty="0"/>
                <a:t>• Sensors providing real-time usage data of food prep, storekeeping information.</a:t>
              </a:r>
            </a:p>
            <a:p>
              <a:pPr algn="just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CB53E7-3416-4CD4-B9F6-3C5E15CE4235}"/>
                </a:ext>
              </a:extLst>
            </p:cNvPr>
            <p:cNvSpPr/>
            <p:nvPr/>
          </p:nvSpPr>
          <p:spPr>
            <a:xfrm>
              <a:off x="6197180" y="5058280"/>
              <a:ext cx="2989428" cy="147757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</a:rPr>
                <a:t>Predictive Supply Analysis Report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supply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Supply tracking 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Total spoilage hours</a:t>
              </a:r>
            </a:p>
            <a:p>
              <a:pPr algn="just"/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• Normal spoilage %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89C7895C-DDCF-416D-8740-54BE7D45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42" y="848421"/>
            <a:ext cx="5893857" cy="5539316"/>
          </a:xfrm>
          <a:prstGeom prst="rect">
            <a:avLst/>
          </a:prstGeom>
          <a:noFill/>
          <a:effectLst>
            <a:softEdge rad="101600"/>
          </a:effectLst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FF0006C-CCF7-43B3-BE43-5D41A562058B}"/>
              </a:ext>
            </a:extLst>
          </p:cNvPr>
          <p:cNvSpPr/>
          <p:nvPr/>
        </p:nvSpPr>
        <p:spPr>
          <a:xfrm>
            <a:off x="2710068" y="1822203"/>
            <a:ext cx="5408008" cy="3164575"/>
          </a:xfrm>
          <a:prstGeom prst="snip2DiagRect">
            <a:avLst/>
          </a:prstGeom>
          <a:ln>
            <a:solidFill>
              <a:schemeClr val="tx1"/>
            </a:solidFill>
          </a:ln>
          <a:effectLst>
            <a:innerShdw blurRad="63500" dist="101600" dir="270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Supply</a:t>
            </a:r>
          </a:p>
          <a:p>
            <a:r>
              <a:rPr lang="en-US" dirty="0">
                <a:ln w="0"/>
                <a:solidFill>
                  <a:srgbClr val="150FF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simplifies the analysis of supply by using sensors to: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report real-time supply levels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detect subtle spoilage for perishable items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Significantly reduce or eliminate supply waste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UIC code tracking</a:t>
            </a:r>
          </a:p>
          <a:p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Provides for Smart scheduling</a:t>
            </a:r>
          </a:p>
        </p:txBody>
      </p:sp>
    </p:spTree>
    <p:extLst>
      <p:ext uri="{BB962C8B-B14F-4D97-AF65-F5344CB8AC3E}">
        <p14:creationId xmlns:p14="http://schemas.microsoft.com/office/powerpoint/2010/main" val="80329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1022</Words>
  <Application>Microsoft Macintosh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Key drivers for this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drivers for this work</dc:title>
  <dc:creator>LeGrande, Eugene [USA]</dc:creator>
  <cp:lastModifiedBy>Singal, Ankush K [USA]</cp:lastModifiedBy>
  <cp:revision>60</cp:revision>
  <dcterms:created xsi:type="dcterms:W3CDTF">2019-02-12T00:25:16Z</dcterms:created>
  <dcterms:modified xsi:type="dcterms:W3CDTF">2019-02-19T14:45:43Z</dcterms:modified>
</cp:coreProperties>
</file>