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E615-D3F2-DC4E-BE4B-FB9CF13C8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6BE3A-3AD7-EC40-A8B9-0D008806B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3899-A0E8-964B-8A67-E32F1B7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F678-58DD-E146-ABD2-E6B4E421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0303-995B-C54B-A5C1-B52C8F1C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B467-0A64-DA4A-A32A-4F17A2CA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CE92-09B9-D54C-A232-38EAD8BF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D0A5-692B-5A4B-8E2D-203280F9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9268-31AB-1349-9CB2-797AE94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7CD-314A-6443-9140-A84A7D3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E9846-8041-6144-B6F7-C41AA2B8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9D095-726E-3C41-8BC3-312647AD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BC22-29F9-244E-8B91-00862002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FA13-F8E3-AF47-8E5A-4C9084C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CCF1-6946-5F47-A4F2-CF1607E3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3B48-05A9-1E47-B894-5D06600E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DB04-8ED0-2B4D-9EC0-08E24ECC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3B57-BBAC-554B-BBF3-C7D37E39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D047-D432-A04B-9BAC-BAEA247B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A58D-41C8-9742-BD0D-A06577BE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949-A9B0-2046-85F9-4F60CC9A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F8B6-6C61-1A4A-9D8F-DB12D466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99C6-65F8-EF40-8B51-4793DFA3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5F0E-43BD-544B-BB1C-9C357FB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417F-4804-E94C-B70B-963FEDD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C4-8C69-014A-8DA5-76E08968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0494-91AA-F54F-BED0-1523C787C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09E6F-0696-7C49-B8B2-9F693F15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C7BA-CE86-EE4E-8234-17C2E404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0781-3A2D-E145-8963-9689D01E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2936C-405D-5A4D-8198-730DA103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20B8-44C6-EA44-8B4D-3966A16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3201-C752-9448-AF3F-7C94379E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5596C-8E03-7A47-B6B9-739B7886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D8F4-9FFF-8D4F-B610-6501DBD82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8F12A-FCDC-5D44-8146-130C08C02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F3CDC-D51A-C347-B07D-D4D54589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82B33-4E15-574D-BE43-B2F411FF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AB0E1-0034-774A-924D-15A23BFF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8402-7DF0-6945-BFA1-BD969D6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3ECBB-464B-074E-A93C-1F0DF0B7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1D41-1F0C-8040-89C3-C06C50E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8C23E-5C51-A64D-BC64-7E546007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45499-6CC2-F347-B627-00030567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90CC-75B9-8245-B3F3-7B64100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0A67-92D9-6A43-8F0B-99EE36EC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D7F6-E6C4-6A46-BE2D-E9408AF4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DE4B-4C4E-A14E-8E0B-00AFEDA3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EED5-E87D-944E-ADEF-6FEF3940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9F19-B556-614E-BC68-9BF55CED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6EBA-D971-ED4A-ACD9-F1AE4A71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C922-B1F7-8144-B6AC-37BB9F4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3C9A-16FB-B44D-B656-23D78B7C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E3E5A-83EC-5948-9E98-46C01A46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1E4D-F0AB-CA4C-A94D-79472A61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5FF4-D765-F645-B793-FACFA52A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A01B5-24CC-0F48-83E5-187BE924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29BD-75E9-0B4F-BB79-91A4F84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32372-D901-AD4E-8DC5-492DE3A1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074B-473E-7A48-9B9E-0F063724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2070-1AA0-4643-B3F8-50347F2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6530-7293-0042-AAE3-702277FD75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573C-A30B-6A49-A9A4-8E417C4E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3F70-4461-C744-A313-C3D4426A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64C7-6524-9E40-9E99-2ACD11E4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306AED-B846-0C4A-AA77-E7CAB069347B}"/>
              </a:ext>
            </a:extLst>
          </p:cNvPr>
          <p:cNvGrpSpPr/>
          <p:nvPr/>
        </p:nvGrpSpPr>
        <p:grpSpPr>
          <a:xfrm>
            <a:off x="1785939" y="1200249"/>
            <a:ext cx="8620121" cy="4535388"/>
            <a:chOff x="1644320" y="1364930"/>
            <a:chExt cx="8533140" cy="49278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A76E88-BD81-5947-8F52-04FA1CBCD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1412503"/>
              <a:ext cx="537749" cy="5185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92DF57-E548-2E45-A5CB-F1C47796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025384"/>
              <a:ext cx="537749" cy="5185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52B44B-6E93-9246-B502-6C6D76C96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2638265"/>
              <a:ext cx="537749" cy="5185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19EA11-815D-484D-8F05-AACE5931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251146"/>
              <a:ext cx="537749" cy="5185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320D62-5963-5542-891C-E9CF9734D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3864027"/>
              <a:ext cx="537749" cy="51854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F43692-6926-BE45-91D4-35FD1EAF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4476908"/>
              <a:ext cx="537749" cy="5185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A426C4-E2DD-5A45-9158-D89585194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089789"/>
              <a:ext cx="537749" cy="51854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B71A62-F5E9-054F-8949-1E21A5678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65" y="5702669"/>
              <a:ext cx="537749" cy="51854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E88A7-C95A-1A44-A5F7-1C8FE791BABE}"/>
                </a:ext>
              </a:extLst>
            </p:cNvPr>
            <p:cNvSpPr/>
            <p:nvPr/>
          </p:nvSpPr>
          <p:spPr>
            <a:xfrm>
              <a:off x="3035638" y="5678784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INFRASTRUCTURE MANAGEMENT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1506B6-5831-5242-A9FE-D11C70982FA2}"/>
                </a:ext>
              </a:extLst>
            </p:cNvPr>
            <p:cNvSpPr/>
            <p:nvPr/>
          </p:nvSpPr>
          <p:spPr>
            <a:xfrm>
              <a:off x="5297255" y="5686087"/>
              <a:ext cx="4441108" cy="606665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2237C-1F2F-6B48-B93E-F9217E032238}"/>
                </a:ext>
              </a:extLst>
            </p:cNvPr>
            <p:cNvSpPr/>
            <p:nvPr/>
          </p:nvSpPr>
          <p:spPr>
            <a:xfrm>
              <a:off x="3035638" y="5061281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INTEGRATION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C4D4A0-5828-6A41-B563-297D14018E7D}"/>
                </a:ext>
              </a:extLst>
            </p:cNvPr>
            <p:cNvSpPr/>
            <p:nvPr/>
          </p:nvSpPr>
          <p:spPr>
            <a:xfrm>
              <a:off x="5297255" y="5057481"/>
              <a:ext cx="4441108" cy="619863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4B9D00-72DD-9F45-98CE-C19068F2BEB6}"/>
                </a:ext>
              </a:extLst>
            </p:cNvPr>
            <p:cNvSpPr/>
            <p:nvPr/>
          </p:nvSpPr>
          <p:spPr>
            <a:xfrm>
              <a:off x="3035638" y="3824509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DATA STORAGE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F390C7-71B0-7540-A80B-C3B340EE774D}"/>
                </a:ext>
              </a:extLst>
            </p:cNvPr>
            <p:cNvSpPr/>
            <p:nvPr/>
          </p:nvSpPr>
          <p:spPr>
            <a:xfrm>
              <a:off x="5297255" y="3806513"/>
              <a:ext cx="4441108" cy="63432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1EE52-4E5F-AA4F-BDB2-003C5F21F698}"/>
                </a:ext>
              </a:extLst>
            </p:cNvPr>
            <p:cNvSpPr/>
            <p:nvPr/>
          </p:nvSpPr>
          <p:spPr>
            <a:xfrm>
              <a:off x="3035638" y="3202798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834087-12EA-8048-A7E9-61ABD96F9A4C}"/>
                </a:ext>
              </a:extLst>
            </p:cNvPr>
            <p:cNvSpPr/>
            <p:nvPr/>
          </p:nvSpPr>
          <p:spPr>
            <a:xfrm>
              <a:off x="5297255" y="3206841"/>
              <a:ext cx="4441108" cy="601467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CB058C-79C4-AA42-9DBE-1384BF21271A}"/>
                </a:ext>
              </a:extLst>
            </p:cNvPr>
            <p:cNvSpPr/>
            <p:nvPr/>
          </p:nvSpPr>
          <p:spPr>
            <a:xfrm>
              <a:off x="3035638" y="4442895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B195BB-2D15-E248-AB0E-34D570AE261E}"/>
                </a:ext>
              </a:extLst>
            </p:cNvPr>
            <p:cNvSpPr/>
            <p:nvPr/>
          </p:nvSpPr>
          <p:spPr>
            <a:xfrm>
              <a:off x="5297255" y="4438478"/>
              <a:ext cx="4441108" cy="62280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B2DDA6-E2B4-504C-A722-4AE3B4087753}"/>
                </a:ext>
              </a:extLst>
            </p:cNvPr>
            <p:cNvSpPr/>
            <p:nvPr/>
          </p:nvSpPr>
          <p:spPr>
            <a:xfrm>
              <a:off x="3035638" y="2594313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METADATA MANAGEMENT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4273A5-5C84-2440-81F3-AA58428BF4D4}"/>
                </a:ext>
              </a:extLst>
            </p:cNvPr>
            <p:cNvSpPr/>
            <p:nvPr/>
          </p:nvSpPr>
          <p:spPr>
            <a:xfrm>
              <a:off x="5297255" y="2599781"/>
              <a:ext cx="4441108" cy="602274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F0110-D77F-3948-A60C-D98C287AD230}"/>
                </a:ext>
              </a:extLst>
            </p:cNvPr>
            <p:cNvSpPr/>
            <p:nvPr/>
          </p:nvSpPr>
          <p:spPr>
            <a:xfrm>
              <a:off x="3035638" y="198400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ANALYTICS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1609C6-4764-B242-B22A-7BB5B72B71C4}"/>
                </a:ext>
              </a:extLst>
            </p:cNvPr>
            <p:cNvSpPr/>
            <p:nvPr/>
          </p:nvSpPr>
          <p:spPr>
            <a:xfrm>
              <a:off x="5297255" y="1978721"/>
              <a:ext cx="4441108" cy="619620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FEF344-E60F-4C43-ABE9-8757B2C8F220}"/>
                </a:ext>
              </a:extLst>
            </p:cNvPr>
            <p:cNvSpPr/>
            <p:nvPr/>
          </p:nvSpPr>
          <p:spPr>
            <a:xfrm>
              <a:off x="3035638" y="1365260"/>
              <a:ext cx="2225040" cy="612528"/>
            </a:xfrm>
            <a:prstGeom prst="rect">
              <a:avLst/>
            </a:prstGeom>
            <a:solidFill>
              <a:srgbClr val="5D7D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APIs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E774AA-18B3-934B-AFB0-19CC22C0FDF5}"/>
                </a:ext>
              </a:extLst>
            </p:cNvPr>
            <p:cNvSpPr/>
            <p:nvPr/>
          </p:nvSpPr>
          <p:spPr>
            <a:xfrm>
              <a:off x="5297255" y="1364930"/>
              <a:ext cx="4441108" cy="616336"/>
            </a:xfrm>
            <a:prstGeom prst="rect">
              <a:avLst/>
            </a:prstGeom>
            <a:solidFill>
              <a:srgbClr val="D9D9D9">
                <a:alpha val="5529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Helvetica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DCD3D8-76A2-9644-8B43-810ABF8B8715}"/>
                </a:ext>
              </a:extLst>
            </p:cNvPr>
            <p:cNvSpPr/>
            <p:nvPr/>
          </p:nvSpPr>
          <p:spPr>
            <a:xfrm>
              <a:off x="6618053" y="3361195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AB5653-1412-F341-B1D3-D9FCA9DD391A}"/>
                </a:ext>
              </a:extLst>
            </p:cNvPr>
            <p:cNvSpPr/>
            <p:nvPr/>
          </p:nvSpPr>
          <p:spPr>
            <a:xfrm>
              <a:off x="6842266" y="27341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Glue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2484D57-E78C-C549-9002-6F0950E8C0E4}"/>
                </a:ext>
              </a:extLst>
            </p:cNvPr>
            <p:cNvGrpSpPr/>
            <p:nvPr/>
          </p:nvGrpSpPr>
          <p:grpSpPr>
            <a:xfrm>
              <a:off x="5584524" y="1475770"/>
              <a:ext cx="1866109" cy="416312"/>
              <a:chOff x="4538772" y="1475770"/>
              <a:chExt cx="1866109" cy="416312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01476058-C8DE-4F45-BC56-3AC552B0C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772" y="1475770"/>
                <a:ext cx="346927" cy="416312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ACCF821-7468-AE49-94A5-4A778D665BA9}"/>
                  </a:ext>
                </a:extLst>
              </p:cNvPr>
              <p:cNvSpPr/>
              <p:nvPr/>
            </p:nvSpPr>
            <p:spPr>
              <a:xfrm>
                <a:off x="4885699" y="1540786"/>
                <a:ext cx="1519182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API Gateway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532C21-05BF-134A-B917-8DC2ACACBD91}"/>
                </a:ext>
              </a:extLst>
            </p:cNvPr>
            <p:cNvGrpSpPr/>
            <p:nvPr/>
          </p:nvGrpSpPr>
          <p:grpSpPr>
            <a:xfrm>
              <a:off x="7608857" y="1476982"/>
              <a:ext cx="1594619" cy="416312"/>
              <a:chOff x="6195884" y="1476982"/>
              <a:chExt cx="1594619" cy="41631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D3822C6-4C7C-4145-809E-FE55FAFFF75B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7E1DB81B-AC7D-5A4B-8CC3-8E1BEC4C6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87B8EB-6B9D-374E-A783-2581C6B1FACA}"/>
                </a:ext>
              </a:extLst>
            </p:cNvPr>
            <p:cNvSpPr/>
            <p:nvPr/>
          </p:nvSpPr>
          <p:spPr>
            <a:xfrm>
              <a:off x="8000609" y="2168315"/>
              <a:ext cx="1202867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Athena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CDE9AB-755C-E940-B09B-FFF7A94CB3E9}"/>
                </a:ext>
              </a:extLst>
            </p:cNvPr>
            <p:cNvSpPr/>
            <p:nvPr/>
          </p:nvSpPr>
          <p:spPr>
            <a:xfrm>
              <a:off x="6002648" y="2168315"/>
              <a:ext cx="1606209" cy="28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Comprehend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B24EE65-87CC-5648-8731-6C150BFFD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547" y="2093318"/>
              <a:ext cx="439271" cy="4480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D9326C-9474-8548-B1E0-93C19596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8857" y="2137373"/>
              <a:ext cx="348163" cy="34816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9433BBA-FDD7-7240-81D8-87C6B8942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1618" y="2691923"/>
              <a:ext cx="363818" cy="43658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60D2A7-FCAC-544C-B1E9-872FFF3F9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3275521"/>
              <a:ext cx="483347" cy="48334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73512CA-05C5-BC43-9991-FEEF1D47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1053" y="3881626"/>
              <a:ext cx="406094" cy="49567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F2B8D9-DBEF-F145-B34B-753C0163E01D}"/>
                </a:ext>
              </a:extLst>
            </p:cNvPr>
            <p:cNvSpPr/>
            <p:nvPr/>
          </p:nvSpPr>
          <p:spPr>
            <a:xfrm>
              <a:off x="6138646" y="3953342"/>
              <a:ext cx="1263805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C81A04-3D99-6F48-B829-EA45836B3FCE}"/>
                </a:ext>
              </a:extLst>
            </p:cNvPr>
            <p:cNvSpPr/>
            <p:nvPr/>
          </p:nvSpPr>
          <p:spPr>
            <a:xfrm>
              <a:off x="7474168" y="3953342"/>
              <a:ext cx="1613009" cy="35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DynamoDB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55FB52D-E0BB-504B-96E7-150A6F148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4538" y="3879798"/>
              <a:ext cx="406095" cy="46954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C1B8FA-0147-4349-99E3-3191A519B752}"/>
                </a:ext>
              </a:extLst>
            </p:cNvPr>
            <p:cNvSpPr/>
            <p:nvPr/>
          </p:nvSpPr>
          <p:spPr>
            <a:xfrm>
              <a:off x="6618053" y="4607289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AWS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ElasticSearch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9F11D6-04D8-AC43-A95A-61CE50898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673" y="4521615"/>
              <a:ext cx="483347" cy="48334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7D0D3EF-5934-2041-96D2-F67BCF22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4524" y="5223316"/>
              <a:ext cx="720357" cy="30255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D64FDA-1720-614A-9A7D-9A82B9E0BD88}"/>
                </a:ext>
              </a:extLst>
            </p:cNvPr>
            <p:cNvSpPr/>
            <p:nvPr/>
          </p:nvSpPr>
          <p:spPr>
            <a:xfrm>
              <a:off x="6367041" y="5225854"/>
              <a:ext cx="1798545" cy="31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Apache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NiFi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13F757-856D-474B-97FD-8D9A19B6D3DA}"/>
                </a:ext>
              </a:extLst>
            </p:cNvPr>
            <p:cNvGrpSpPr/>
            <p:nvPr/>
          </p:nvGrpSpPr>
          <p:grpSpPr>
            <a:xfrm>
              <a:off x="7608857" y="5170441"/>
              <a:ext cx="1594619" cy="416312"/>
              <a:chOff x="6195884" y="1476982"/>
              <a:chExt cx="1594619" cy="41631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8BC44E-AD2D-C645-9521-A56D423BAE52}"/>
                  </a:ext>
                </a:extLst>
              </p:cNvPr>
              <p:cNvSpPr/>
              <p:nvPr/>
            </p:nvSpPr>
            <p:spPr>
              <a:xfrm>
                <a:off x="6587636" y="1540786"/>
                <a:ext cx="1202867" cy="2862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AWS Lambda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4AC3475A-B3C4-934C-B911-470DF1374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84" y="1476982"/>
                <a:ext cx="346927" cy="416312"/>
              </a:xfrm>
              <a:prstGeom prst="rect">
                <a:avLst/>
              </a:prstGeom>
            </p:spPr>
          </p:pic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9B7FFE1-FCF1-5A4D-A283-6F047BBE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2109" y="5777101"/>
              <a:ext cx="1076181" cy="40464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3EA941-078E-ED4E-84F7-BAD5ED86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1520522"/>
              <a:ext cx="162617" cy="30200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E01919F-8B0F-544C-8943-2A5DB950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134800"/>
              <a:ext cx="162617" cy="30200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FBC8DE-BE92-E44C-A441-6120137A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2749078"/>
              <a:ext cx="162617" cy="30200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C94223-DF95-B84D-A251-A6B80978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363356"/>
              <a:ext cx="162617" cy="30200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8F47890-764D-5A40-9971-6111B5B81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3977634"/>
              <a:ext cx="162617" cy="3020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A547A9-8C38-6142-AA15-59130919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4591912"/>
              <a:ext cx="162617" cy="30200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3DFCCEF-632B-424B-977C-38E3F8215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206190"/>
              <a:ext cx="162617" cy="30200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4533FCB-F788-4048-BDA7-6C9FDBBF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9454" y="5820469"/>
              <a:ext cx="162617" cy="30200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35DCAAA-4454-A446-959C-45980CA73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38361" y="2174782"/>
              <a:ext cx="253556" cy="21974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A5EABE1-1666-484F-9F84-64851B8E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69889" y="4035523"/>
              <a:ext cx="190500" cy="1905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D0BB0F7-8CCF-DB42-9C10-48DA1F40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3408408"/>
              <a:ext cx="209911" cy="2118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ECA7448-C8DE-7841-BBA5-EA757304A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60183" y="4635958"/>
              <a:ext cx="209911" cy="21189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8597520-BEA7-614B-8EB2-4E61FD82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40482" y="5256513"/>
              <a:ext cx="256271" cy="20135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DDBB42C-D337-6342-939C-3AC1089E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238361" y="5852610"/>
              <a:ext cx="237719" cy="23771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3C31BE-A185-AC4F-853E-7B1D1DAB9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10773" y="2830735"/>
              <a:ext cx="314876" cy="15743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37E755B-2724-A34A-9FAD-2B073A423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80620" y="1560795"/>
              <a:ext cx="169037" cy="202844"/>
            </a:xfrm>
            <a:prstGeom prst="rect">
              <a:avLst/>
            </a:prstGeom>
          </p:spPr>
        </p:pic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B04A9B8-09AF-014F-8DEA-B73086F54233}"/>
                </a:ext>
              </a:extLst>
            </p:cNvPr>
            <p:cNvCxnSpPr/>
            <p:nvPr/>
          </p:nvCxnSpPr>
          <p:spPr>
            <a:xfrm flipH="1">
              <a:off x="1667618" y="164592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32BA20-1401-5A49-ABD8-84AE43C1A2E8}"/>
                </a:ext>
              </a:extLst>
            </p:cNvPr>
            <p:cNvCxnSpPr/>
            <p:nvPr/>
          </p:nvCxnSpPr>
          <p:spPr>
            <a:xfrm flipH="1">
              <a:off x="1667618" y="226593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43E3A7A-D811-2E46-88CC-C369E33BD5CB}"/>
                </a:ext>
              </a:extLst>
            </p:cNvPr>
            <p:cNvCxnSpPr/>
            <p:nvPr/>
          </p:nvCxnSpPr>
          <p:spPr>
            <a:xfrm flipH="1">
              <a:off x="1667618" y="2885944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3463A3-7E5D-5648-9E7F-7DEAF3AE6AF9}"/>
                </a:ext>
              </a:extLst>
            </p:cNvPr>
            <p:cNvCxnSpPr/>
            <p:nvPr/>
          </p:nvCxnSpPr>
          <p:spPr>
            <a:xfrm flipH="1">
              <a:off x="1667618" y="350595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8FD1AA-0948-9947-A4FB-BA91237CABFC}"/>
                </a:ext>
              </a:extLst>
            </p:cNvPr>
            <p:cNvCxnSpPr/>
            <p:nvPr/>
          </p:nvCxnSpPr>
          <p:spPr>
            <a:xfrm flipH="1">
              <a:off x="1667618" y="4125968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65B47C-B4AD-A447-99E1-548F5319DDE0}"/>
                </a:ext>
              </a:extLst>
            </p:cNvPr>
            <p:cNvCxnSpPr/>
            <p:nvPr/>
          </p:nvCxnSpPr>
          <p:spPr>
            <a:xfrm flipH="1">
              <a:off x="1667618" y="4745980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0F9233-455A-1A47-B664-BB70B945AE0F}"/>
                </a:ext>
              </a:extLst>
            </p:cNvPr>
            <p:cNvCxnSpPr/>
            <p:nvPr/>
          </p:nvCxnSpPr>
          <p:spPr>
            <a:xfrm flipH="1">
              <a:off x="1667618" y="5365992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DD4194-5865-1742-86F4-FD9B08D25DE0}"/>
                </a:ext>
              </a:extLst>
            </p:cNvPr>
            <p:cNvCxnSpPr/>
            <p:nvPr/>
          </p:nvCxnSpPr>
          <p:spPr>
            <a:xfrm flipH="1">
              <a:off x="1667618" y="5986006"/>
              <a:ext cx="27432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22E2F3-626D-884E-828D-6E79E5CC5190}"/>
                </a:ext>
              </a:extLst>
            </p:cNvPr>
            <p:cNvSpPr/>
            <p:nvPr/>
          </p:nvSpPr>
          <p:spPr>
            <a:xfrm>
              <a:off x="1911908" y="159930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30C1B59-A9DF-3842-8438-75B023E18198}"/>
                </a:ext>
              </a:extLst>
            </p:cNvPr>
            <p:cNvSpPr/>
            <p:nvPr/>
          </p:nvSpPr>
          <p:spPr>
            <a:xfrm>
              <a:off x="1911908" y="222082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8B8065-D2E0-354A-B47D-7DFD98BC415B}"/>
                </a:ext>
              </a:extLst>
            </p:cNvPr>
            <p:cNvSpPr/>
            <p:nvPr/>
          </p:nvSpPr>
          <p:spPr>
            <a:xfrm>
              <a:off x="1911908" y="2842355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750138-CABC-0B41-805C-DFF6557CDAF6}"/>
                </a:ext>
              </a:extLst>
            </p:cNvPr>
            <p:cNvSpPr/>
            <p:nvPr/>
          </p:nvSpPr>
          <p:spPr>
            <a:xfrm>
              <a:off x="1911908" y="3463881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1389E-A299-8D4A-B672-49C3D8598EC8}"/>
                </a:ext>
              </a:extLst>
            </p:cNvPr>
            <p:cNvSpPr/>
            <p:nvPr/>
          </p:nvSpPr>
          <p:spPr>
            <a:xfrm>
              <a:off x="1911908" y="4085407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0450EA2-91EF-104D-8401-B5E93CDC7580}"/>
                </a:ext>
              </a:extLst>
            </p:cNvPr>
            <p:cNvSpPr/>
            <p:nvPr/>
          </p:nvSpPr>
          <p:spPr>
            <a:xfrm>
              <a:off x="1911908" y="4706933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9F5BDC-7744-AD4E-B119-99CC223B34F0}"/>
                </a:ext>
              </a:extLst>
            </p:cNvPr>
            <p:cNvSpPr/>
            <p:nvPr/>
          </p:nvSpPr>
          <p:spPr>
            <a:xfrm>
              <a:off x="1911908" y="5328459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C4969B4-0010-8F4F-B458-4C2236AD5E9D}"/>
                </a:ext>
              </a:extLst>
            </p:cNvPr>
            <p:cNvSpPr/>
            <p:nvPr/>
          </p:nvSpPr>
          <p:spPr>
            <a:xfrm>
              <a:off x="1911908" y="5949984"/>
              <a:ext cx="93770" cy="937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CB4949-8792-A649-B8BF-C1D3D8278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320" y="1644873"/>
              <a:ext cx="0" cy="435782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215736-F02C-9446-A480-654EE820F9FA}"/>
                </a:ext>
              </a:extLst>
            </p:cNvPr>
            <p:cNvSpPr/>
            <p:nvPr/>
          </p:nvSpPr>
          <p:spPr>
            <a:xfrm>
              <a:off x="9792899" y="1365260"/>
              <a:ext cx="384561" cy="4926052"/>
            </a:xfrm>
            <a:prstGeom prst="rect">
              <a:avLst/>
            </a:prstGeom>
            <a:solidFill>
              <a:srgbClr val="2637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Security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4591445-1988-594E-8B22-77D9A6B97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908979" y="5971469"/>
              <a:ext cx="152400" cy="190500"/>
            </a:xfrm>
            <a:prstGeom prst="rect">
              <a:avLst/>
            </a:prstGeom>
          </p:spPr>
        </p:pic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5539AB2-73F7-2F47-A46D-BE8A6334C14E}"/>
              </a:ext>
            </a:extLst>
          </p:cNvPr>
          <p:cNvSpPr/>
          <p:nvPr/>
        </p:nvSpPr>
        <p:spPr>
          <a:xfrm>
            <a:off x="1188865" y="250517"/>
            <a:ext cx="9573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Architectural Overview - 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42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2949-1177-3440-A4D0-1B841384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Tools Selected for FMRD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CAA91-A571-5648-8F8A-2C294A88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76700"/>
              </p:ext>
            </p:extLst>
          </p:nvPr>
        </p:nvGraphicFramePr>
        <p:xfrm>
          <a:off x="838201" y="1761014"/>
          <a:ext cx="10515599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940">
                  <a:extLst>
                    <a:ext uri="{9D8B030D-6E8A-4147-A177-3AD203B41FA5}">
                      <a16:colId xmlns:a16="http://schemas.microsoft.com/office/drawing/2014/main" val="743331188"/>
                    </a:ext>
                  </a:extLst>
                </a:gridCol>
                <a:gridCol w="2774544">
                  <a:extLst>
                    <a:ext uri="{9D8B030D-6E8A-4147-A177-3AD203B41FA5}">
                      <a16:colId xmlns:a16="http://schemas.microsoft.com/office/drawing/2014/main" val="654855150"/>
                    </a:ext>
                  </a:extLst>
                </a:gridCol>
                <a:gridCol w="1821953">
                  <a:extLst>
                    <a:ext uri="{9D8B030D-6E8A-4147-A177-3AD203B41FA5}">
                      <a16:colId xmlns:a16="http://schemas.microsoft.com/office/drawing/2014/main" val="530686862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473461766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1540881388"/>
                    </a:ext>
                  </a:extLst>
                </a:gridCol>
                <a:gridCol w="1209014">
                  <a:extLst>
                    <a:ext uri="{9D8B030D-6E8A-4147-A177-3AD203B41FA5}">
                      <a16:colId xmlns:a16="http://schemas.microsoft.com/office/drawing/2014/main" val="344431463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Tool Type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Purpose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AWS Tool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AWS IL Level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Tool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IL Level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 anchor="ctr"/>
                </a:tc>
                <a:extLst>
                  <a:ext uri="{0D108BD9-81ED-4DB2-BD59-A6C34878D82A}">
                    <a16:rowId xmlns:a16="http://schemas.microsoft.com/office/drawing/2014/main" val="4290287447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Container Registry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Docker container registry to store, manage, and deploy Docker container images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ECR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Container Registry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781956090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Relational Database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Store structured data using a traditional relational data model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RDS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DynamoDB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Redshift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CosmoDB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686975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Container Service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Container Service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Container Service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470239768"/>
                  </a:ext>
                </a:extLst>
              </a:tr>
              <a:tr h="828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Computational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Runs code when triggered using computer resources needed and lets data from FMRD be executed based on code configuration.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AWS Lambda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Functions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401491027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Storage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storage provides FMRD with the requirements to handle very large amounts of data and keep scaling to keep up with growth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S3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Glacier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Files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None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76346211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Networking and Content Delivery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Isolate infrastructure built using collection, processing of data, scale request handling capacity and connects network to private virtual network.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VPC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IL4/IL5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Virtual Network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913384408"/>
                  </a:ext>
                </a:extLst>
              </a:tr>
              <a:tr h="518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Management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Ability to monitor cloud infrastructure in conjunction with other interdependent components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Amazon CloudWatch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AWS CloudFormation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Azure Monitor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1074846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F23B20C-8B56-B64B-A1D5-CADDAAB6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397" y="0"/>
            <a:ext cx="381167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Tools Evaluated for FMRD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Cloud Based Tools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4008-7E97-C64A-BDC5-767F798D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Customer Deployed and Managed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5B64AD-9EAE-D546-972C-8D926BC59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82954"/>
              </p:ext>
            </p:extLst>
          </p:nvPr>
        </p:nvGraphicFramePr>
        <p:xfrm>
          <a:off x="838200" y="1690687"/>
          <a:ext cx="10515600" cy="467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2429">
                  <a:extLst>
                    <a:ext uri="{9D8B030D-6E8A-4147-A177-3AD203B41FA5}">
                      <a16:colId xmlns:a16="http://schemas.microsoft.com/office/drawing/2014/main" val="2965119138"/>
                    </a:ext>
                  </a:extLst>
                </a:gridCol>
                <a:gridCol w="8193171">
                  <a:extLst>
                    <a:ext uri="{9D8B030D-6E8A-4147-A177-3AD203B41FA5}">
                      <a16:colId xmlns:a16="http://schemas.microsoft.com/office/drawing/2014/main" val="3569942703"/>
                    </a:ext>
                  </a:extLst>
                </a:gridCol>
              </a:tblGrid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Apache NiFi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ingest pipeline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838241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Juypter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Analytic notebook allowing data scientists to collaborate on problems.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845895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made for Data Analytics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Statistical modeling code which integrates with other languages, databases and other statistical packages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980966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Matlab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array of toolboxes and libraries that support various tasks like machine learning and image processing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972830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Julia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source mathematical language of impressive speed and scalability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174223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Caffe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learning library for industry and research, opensource and does not require knowledge of 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367003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Tensorflow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learning tool that supports reinforced learning and other algorithms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536117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PyTorch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Python version of Torch, open source code offering dynamic computation graphs, processing variable length inputs and outputs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951528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learning library, providing intuitive API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25496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Databricks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Unified analytics platform functioning across the machine learning lifecycle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043884"/>
                  </a:ext>
                </a:extLst>
              </a:tr>
              <a:tr h="311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OpenShift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Container registry and management engine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58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370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Tools Selected for FMRD</vt:lpstr>
      <vt:lpstr>Customer Deployed and Managed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Singal, Ankush K [USA]</dc:creator>
  <cp:lastModifiedBy>Singal, Ankush K [USA]</cp:lastModifiedBy>
  <cp:revision>1</cp:revision>
  <dcterms:created xsi:type="dcterms:W3CDTF">2019-03-20T12:53:19Z</dcterms:created>
  <dcterms:modified xsi:type="dcterms:W3CDTF">2019-03-20T12:59:48Z</dcterms:modified>
</cp:coreProperties>
</file>