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 Light"/>
      <p:regular r:id="rId18"/>
      <p:bold r:id="rId19"/>
      <p:italic r:id="rId20"/>
      <p:boldItalic r:id="rId21"/>
    </p:embeddedFont>
    <p:embeddedFont>
      <p:font typeface="Alfa Slab One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italic.fntdata"/><Relationship Id="rId11" Type="http://schemas.openxmlformats.org/officeDocument/2006/relationships/slide" Target="slides/slide6.xml"/><Relationship Id="rId22" Type="http://schemas.openxmlformats.org/officeDocument/2006/relationships/font" Target="fonts/AlfaSlabOne-regular.fntdata"/><Relationship Id="rId10" Type="http://schemas.openxmlformats.org/officeDocument/2006/relationships/slide" Target="slides/slide5.xml"/><Relationship Id="rId21" Type="http://schemas.openxmlformats.org/officeDocument/2006/relationships/font" Target="fonts/Roboto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bold.fntdata"/><Relationship Id="rId6" Type="http://schemas.openxmlformats.org/officeDocument/2006/relationships/slide" Target="slides/slide1.xml"/><Relationship Id="rId18" Type="http://schemas.openxmlformats.org/officeDocument/2006/relationships/font" Target="fonts/Roboto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11cf9933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11cf9933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11cf9933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11cf9933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6f0bd5fe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6f0bd5fe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6f0bd5fe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6f0bd5fe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6f0bd5fe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6f0bd5fe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6f0bd5fe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6f0bd5fe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6f0bd5fe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6f0bd5fe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6f0bd5fe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6f0bd5fe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10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and Access Modifiers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37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👨‍🔧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variable, method or class defined inside a class is only visible in that context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variable, method or class defined inside a class is only visible in that context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variable, method or class can be accessed using the notation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variable, method or class defined inside a class is only visible in that context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variable, method or class can be accessed using the notation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2538300" y="2648625"/>
            <a:ext cx="4067400" cy="785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myClass.myVariable</a:t>
            </a:r>
            <a:endParaRPr b="1" sz="1300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myClass.myMethod()</a:t>
            </a:r>
            <a:endParaRPr b="1" sz="1300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myClass.MyInnerClass()</a:t>
            </a:r>
            <a:endParaRPr b="1" sz="1300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modifiers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Restrict visibility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modifiers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Restrict visibility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public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3072000" y="1715525"/>
            <a:ext cx="32526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n" sz="130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MyClass:</a:t>
            </a:r>
            <a:endParaRPr b="1" sz="1300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i="1" lang="en" sz="1300">
                <a:solidFill>
                  <a:srgbClr val="9876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myVariable </a:t>
            </a:r>
            <a:r>
              <a:rPr b="1" lang="en" sz="130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300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 sz="1300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modifiers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Restrict visibility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public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protected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3072000" y="1715525"/>
            <a:ext cx="32526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n" sz="130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MyClass:</a:t>
            </a:r>
            <a:endParaRPr b="1" sz="1300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i="1" lang="en" sz="1300">
                <a:solidFill>
                  <a:srgbClr val="9876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myVariable </a:t>
            </a:r>
            <a:r>
              <a:rPr b="1" lang="en" sz="130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300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 sz="1300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3072000" y="2757725"/>
            <a:ext cx="32526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n" sz="130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MyClass:</a:t>
            </a:r>
            <a:endParaRPr b="1" sz="1300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protected val </a:t>
            </a:r>
            <a:r>
              <a:rPr b="1" i="1" lang="en" sz="1300">
                <a:solidFill>
                  <a:srgbClr val="9876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myVariable </a:t>
            </a:r>
            <a:r>
              <a:rPr b="1" lang="en" sz="130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300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 sz="1300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modifiers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Restrict visibility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public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protected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private</a:t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3072000" y="1715525"/>
            <a:ext cx="32526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n" sz="130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MyClass:</a:t>
            </a:r>
            <a:endParaRPr b="1" sz="1300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b="1" i="1" lang="en" sz="1300">
                <a:solidFill>
                  <a:srgbClr val="9876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myVariable </a:t>
            </a:r>
            <a:r>
              <a:rPr b="1" lang="en" sz="130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300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 sz="1300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3072000" y="2757725"/>
            <a:ext cx="32526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n" sz="130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MyClass:</a:t>
            </a:r>
            <a:endParaRPr b="1" sz="1300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protected val </a:t>
            </a:r>
            <a:r>
              <a:rPr b="1" i="1" lang="en" sz="1300">
                <a:solidFill>
                  <a:srgbClr val="9876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myVariable </a:t>
            </a:r>
            <a:r>
              <a:rPr b="1" lang="en" sz="130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300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 sz="1300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3072000" y="3799925"/>
            <a:ext cx="32526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n" sz="130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MyClass:</a:t>
            </a:r>
            <a:endParaRPr b="1" sz="1300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" sz="130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val </a:t>
            </a:r>
            <a:r>
              <a:rPr b="1" i="1" lang="en" sz="1300">
                <a:solidFill>
                  <a:srgbClr val="9876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myVariable </a:t>
            </a:r>
            <a:r>
              <a:rPr b="1" lang="en" sz="130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300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 sz="1300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