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7" r:id="rId3"/>
    <p:sldId id="278" r:id="rId4"/>
    <p:sldId id="276" r:id="rId5"/>
    <p:sldId id="268" r:id="rId6"/>
    <p:sldId id="270" r:id="rId7"/>
    <p:sldId id="271" r:id="rId8"/>
    <p:sldId id="265" r:id="rId9"/>
    <p:sldId id="282" r:id="rId10"/>
    <p:sldId id="280" r:id="rId11"/>
    <p:sldId id="281" r:id="rId12"/>
    <p:sldId id="272" r:id="rId13"/>
    <p:sldId id="285" r:id="rId14"/>
    <p:sldId id="283" r:id="rId15"/>
    <p:sldId id="261" r:id="rId16"/>
    <p:sldId id="284" r:id="rId17"/>
    <p:sldId id="286" r:id="rId18"/>
    <p:sldId id="264" r:id="rId19"/>
    <p:sldId id="287" r:id="rId20"/>
    <p:sldId id="269" r:id="rId21"/>
    <p:sldId id="273" r:id="rId22"/>
    <p:sldId id="274" r:id="rId23"/>
    <p:sldId id="279" r:id="rId24"/>
    <p:sldId id="291" r:id="rId25"/>
    <p:sldId id="292" r:id="rId26"/>
    <p:sldId id="275" r:id="rId27"/>
    <p:sldId id="289" r:id="rId28"/>
    <p:sldId id="290" r:id="rId29"/>
    <p:sldId id="266" r:id="rId30"/>
    <p:sldId id="257" r:id="rId31"/>
    <p:sldId id="258" r:id="rId32"/>
    <p:sldId id="259" r:id="rId33"/>
    <p:sldId id="2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9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113DB-7063-804E-8480-DB3A5F65F6DD}" v="105" dt="2020-08-11T20:02:06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4318"/>
  </p:normalViewPr>
  <p:slideViewPr>
    <p:cSldViewPr snapToGrid="0" snapToObjects="1">
      <p:cViewPr varScale="1">
        <p:scale>
          <a:sx n="95" d="100"/>
          <a:sy n="95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0F15F-8CD8-EC48-9F83-6502B6C27F7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0FA3-8469-4D4D-B51C-53CE63B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case: Pick a start date and see every 365 days and look at the spread and the delta – pull market forwards 10 </a:t>
            </a:r>
            <a:r>
              <a:rPr lang="en-US" dirty="0" err="1"/>
              <a:t>yrs</a:t>
            </a:r>
            <a:r>
              <a:rPr lang="en-US" dirty="0"/>
              <a:t> out (so </a:t>
            </a:r>
            <a:r>
              <a:rPr lang="en-US" dirty="0" err="1"/>
              <a:t>asofdate</a:t>
            </a:r>
            <a:r>
              <a:rPr lang="en-US" dirty="0"/>
              <a:t> = 2010) and all the way up to 2019 </a:t>
            </a:r>
            <a:r>
              <a:rPr lang="en-US" dirty="0">
                <a:sym typeface="Wingdings" pitchFamily="2" charset="2"/>
              </a:rPr>
              <a:t> how much the price has moved for each forward date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Between every Jan 1 of year x, see how much the forwards moved over the year (could have changed)</a:t>
            </a:r>
          </a:p>
          <a:p>
            <a:r>
              <a:rPr lang="en-US" dirty="0">
                <a:sym typeface="Wingdings" pitchFamily="2" charset="2"/>
              </a:rPr>
              <a:t>Same as of date, but term over next 10 </a:t>
            </a:r>
            <a:r>
              <a:rPr lang="en-US" dirty="0" err="1">
                <a:sym typeface="Wingdings" pitchFamily="2" charset="2"/>
              </a:rPr>
              <a:t>yrs</a:t>
            </a:r>
            <a:r>
              <a:rPr lang="en-US" dirty="0">
                <a:sym typeface="Wingdings" pitchFamily="2" charset="2"/>
              </a:rPr>
              <a:t> (looking always at January)</a:t>
            </a:r>
          </a:p>
          <a:p>
            <a:r>
              <a:rPr lang="en-US" dirty="0">
                <a:sym typeface="Wingdings" pitchFamily="2" charset="2"/>
              </a:rPr>
              <a:t>See for </a:t>
            </a:r>
            <a:r>
              <a:rPr lang="en-US" dirty="0" err="1">
                <a:sym typeface="Wingdings" pitchFamily="2" charset="2"/>
              </a:rPr>
              <a:t>jan</a:t>
            </a:r>
            <a:r>
              <a:rPr lang="en-US" dirty="0">
                <a:sym typeface="Wingdings" pitchFamily="2" charset="2"/>
              </a:rPr>
              <a:t> 1 2010 and </a:t>
            </a:r>
            <a:r>
              <a:rPr lang="en-US" dirty="0" err="1">
                <a:sym typeface="Wingdings" pitchFamily="2" charset="2"/>
              </a:rPr>
              <a:t>dec</a:t>
            </a:r>
            <a:r>
              <a:rPr lang="en-US" dirty="0">
                <a:sym typeface="Wingdings" pitchFamily="2" charset="2"/>
              </a:rPr>
              <a:t> 31 2010 within year time frame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0FA3-8469-4D4D-B51C-53CE63B96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high values are a result of forward prices predicted at over 100 during certain summer months (mainly in August)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0FA3-8469-4D4D-B51C-53CE63B966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case: Pick a start date and see every 365 days and look at the spread and the delta – pull market forwards 10 </a:t>
            </a:r>
            <a:r>
              <a:rPr lang="en-US" dirty="0" err="1"/>
              <a:t>yrs</a:t>
            </a:r>
            <a:r>
              <a:rPr lang="en-US" dirty="0"/>
              <a:t> out (so </a:t>
            </a:r>
            <a:r>
              <a:rPr lang="en-US" dirty="0" err="1"/>
              <a:t>asofdate</a:t>
            </a:r>
            <a:r>
              <a:rPr lang="en-US" dirty="0"/>
              <a:t> = 2010) and all the way up to 2019 </a:t>
            </a:r>
            <a:r>
              <a:rPr lang="en-US" dirty="0">
                <a:sym typeface="Wingdings" pitchFamily="2" charset="2"/>
              </a:rPr>
              <a:t> how much the price has moved for each forward date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Between every Jan 1 of year x, see how much the forwards moved over the year (could have changed)</a:t>
            </a:r>
          </a:p>
          <a:p>
            <a:r>
              <a:rPr lang="en-US" dirty="0">
                <a:sym typeface="Wingdings" pitchFamily="2" charset="2"/>
              </a:rPr>
              <a:t>Same as of date, but term over next 10 </a:t>
            </a:r>
            <a:r>
              <a:rPr lang="en-US" dirty="0" err="1">
                <a:sym typeface="Wingdings" pitchFamily="2" charset="2"/>
              </a:rPr>
              <a:t>yrs</a:t>
            </a:r>
            <a:r>
              <a:rPr lang="en-US" dirty="0">
                <a:sym typeface="Wingdings" pitchFamily="2" charset="2"/>
              </a:rPr>
              <a:t> (looking always at January)</a:t>
            </a:r>
          </a:p>
          <a:p>
            <a:r>
              <a:rPr lang="en-US" dirty="0">
                <a:sym typeface="Wingdings" pitchFamily="2" charset="2"/>
              </a:rPr>
              <a:t>See for </a:t>
            </a:r>
            <a:r>
              <a:rPr lang="en-US" dirty="0" err="1">
                <a:sym typeface="Wingdings" pitchFamily="2" charset="2"/>
              </a:rPr>
              <a:t>jan</a:t>
            </a:r>
            <a:r>
              <a:rPr lang="en-US" dirty="0">
                <a:sym typeface="Wingdings" pitchFamily="2" charset="2"/>
              </a:rPr>
              <a:t> 1 2010 and </a:t>
            </a:r>
            <a:r>
              <a:rPr lang="en-US" dirty="0" err="1">
                <a:sym typeface="Wingdings" pitchFamily="2" charset="2"/>
              </a:rPr>
              <a:t>dec</a:t>
            </a:r>
            <a:r>
              <a:rPr lang="en-US" dirty="0">
                <a:sym typeface="Wingdings" pitchFamily="2" charset="2"/>
              </a:rPr>
              <a:t> 31 2010 within year time frame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0FA3-8469-4D4D-B51C-53CE63B966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0FA3-8469-4D4D-B51C-53CE63B966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0FA3-8469-4D4D-B51C-53CE63B966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2D52-2C79-384C-BC6D-32DC55040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98A2-6009-CC45-B4E3-CCCAA8EA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2C42-E963-3C49-A86D-95791410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1FE3-D7D0-7149-92F9-6A7839A3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41F6-06F4-794F-8124-116A083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3715-10FA-AF4C-AB15-2EB8380F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7B44D-6DFC-AE4F-81C0-9AD85ADA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F575-1D7F-364C-87CC-71F73F8C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BA2C-AD8A-F541-93CC-033F78FA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D64A-A95C-B347-9E80-677D74F9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8AB6-C2B5-8F4C-85E9-5116AB8ED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3F6C6-8A4F-E946-8298-36F01F2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95E8-0798-B84B-B1BC-231F5809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1187-A719-EC4E-B74A-1BF57718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45CA-30E5-464A-88C7-07A7827B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75B1-8681-604A-9AFA-BC05DDD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533B-AFB8-F64F-B259-83AED777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C254-539B-644C-9A84-C93BDFD6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AE7D-B071-5241-9F99-F48078E8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DA3B-A611-4D43-A2BF-B730A73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D212-1C45-8746-8584-1F126D92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1DA9-AB44-3F4A-9BB5-CE0A0343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5D56-21C1-4446-80BF-138DA423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D916-60A0-674C-8180-7E4737D5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8204-0141-7D46-A39E-11D389D4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D93-5735-1141-AD62-E7A7917C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489F-B201-6F4B-81AE-42F56EBC4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0A154-DC12-6544-A6AF-0A73C515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46811-B968-604F-928A-DE65C5A9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C413-E166-BA43-9A61-6B40B6B1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B615-4722-6749-A635-222CC070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4DC-E968-1D46-9227-450DE173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82525-6AC1-F64F-AD7F-57151FB8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ACC06-2487-1943-82EF-2F868D53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DC9F1-083A-1A4E-82E7-090A563AB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BC852-E843-3143-95B3-00ECA4F07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3CF07-7D91-DF48-8A1B-19E9ADE9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558C-3D4A-5E4D-9C42-FDC3B55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7874D-1F5A-614F-9C24-8005FEF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31E-41AB-2B4A-8A22-8A0BCC7A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061D-DA36-4245-A103-C2B5C85C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69E63-74FF-B345-B98C-50884BA5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2D83-404A-9E4B-97B5-0A9F60A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33C57-102C-214A-9D2D-8688EB8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FAD1-9C2F-6D43-87DC-F24B4ED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1229-9DD6-9843-9A7D-ED79D431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195F-F27B-0245-86FB-AB3451D5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7238-2E4B-1A44-9D81-66A4B76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03D5-33F3-5640-AE61-850F1486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B4DD-91A5-5043-B3D6-C404CB7C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1137-CB94-3449-9270-87222222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8F24-5081-904A-B3F0-E5546620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889C-3832-6B4D-8DC0-4F74E30F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2E085-FE0B-0643-8DF6-FF011B9A9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304CF-955B-E847-98D7-11752F43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1E0F-4185-6B45-80FF-3DF35B47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12F9-98C1-3F4D-855B-D6D553F9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EA66E-1157-2A46-B315-232FB80C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A6B71-A53D-F244-8341-2FD8DFBF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20D4-B8EE-A741-8A0E-A9EDD1A54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A222-9CE4-D249-B2C2-47250D878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C7F7-6930-DA4A-AD9E-DD27639B9A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A270-F8FD-3F4D-9CDA-3BC962F6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D1C9-2EC8-1C48-A372-50B8CFD4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95AF-3001-8C42-9116-2AF28972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Region: ERCOT</a:t>
            </a:r>
          </a:p>
        </p:txBody>
      </p:sp>
    </p:spTree>
    <p:extLst>
      <p:ext uri="{BB962C8B-B14F-4D97-AF65-F5344CB8AC3E}">
        <p14:creationId xmlns:p14="http://schemas.microsoft.com/office/powerpoint/2010/main" val="166519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C6C8EF-173B-F947-9E4C-0F1C4308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70693"/>
            <a:ext cx="7315199" cy="6716613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63C95D-C524-0D4A-9069-F0ABD5B950B4}"/>
              </a:ext>
            </a:extLst>
          </p:cNvPr>
          <p:cNvCxnSpPr/>
          <p:nvPr/>
        </p:nvCxnSpPr>
        <p:spPr>
          <a:xfrm>
            <a:off x="8364071" y="107576"/>
            <a:ext cx="0" cy="6656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C4CE2B-10F3-914F-9512-276BDDC67759}"/>
              </a:ext>
            </a:extLst>
          </p:cNvPr>
          <p:cNvSpPr txBox="1"/>
          <p:nvPr/>
        </p:nvSpPr>
        <p:spPr>
          <a:xfrm>
            <a:off x="8364071" y="61731"/>
            <a:ext cx="19094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post 1</a:t>
            </a:r>
            <a:r>
              <a:rPr lang="en-US" sz="1050" baseline="30000" dirty="0">
                <a:solidFill>
                  <a:srgbClr val="FF0000"/>
                </a:solidFill>
                <a:latin typeface="Century Gothic" panose="020B0502020202020204" pitchFamily="34" charset="0"/>
              </a:rPr>
              <a:t>st</a:t>
            </a:r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 day of Term month</a:t>
            </a:r>
          </a:p>
        </p:txBody>
      </p:sp>
    </p:spTree>
    <p:extLst>
      <p:ext uri="{BB962C8B-B14F-4D97-AF65-F5344CB8AC3E}">
        <p14:creationId xmlns:p14="http://schemas.microsoft.com/office/powerpoint/2010/main" val="378800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C6C8EF-173B-F947-9E4C-0F1C4308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70693"/>
            <a:ext cx="7315199" cy="671661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9F0E67-503E-E04A-8376-61B7D6DC65BD}"/>
              </a:ext>
            </a:extLst>
          </p:cNvPr>
          <p:cNvCxnSpPr/>
          <p:nvPr/>
        </p:nvCxnSpPr>
        <p:spPr>
          <a:xfrm flipH="1">
            <a:off x="5540189" y="5646404"/>
            <a:ext cx="49754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CAF1C-C62F-1045-B2E9-24B27FFBE9EC}"/>
              </a:ext>
            </a:extLst>
          </p:cNvPr>
          <p:cNvCxnSpPr/>
          <p:nvPr/>
        </p:nvCxnSpPr>
        <p:spPr>
          <a:xfrm>
            <a:off x="2877671" y="1075765"/>
            <a:ext cx="6293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030534-43F9-B742-BA4C-D5AB17750101}"/>
              </a:ext>
            </a:extLst>
          </p:cNvPr>
          <p:cNvCxnSpPr/>
          <p:nvPr/>
        </p:nvCxnSpPr>
        <p:spPr>
          <a:xfrm>
            <a:off x="2877671" y="2572870"/>
            <a:ext cx="6293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DE98E-AFE5-0B40-AAA8-0038AAB25B18}"/>
              </a:ext>
            </a:extLst>
          </p:cNvPr>
          <p:cNvCxnSpPr/>
          <p:nvPr/>
        </p:nvCxnSpPr>
        <p:spPr>
          <a:xfrm>
            <a:off x="2877671" y="4052047"/>
            <a:ext cx="6293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201BC-1D9E-E549-9275-98FDF4427222}"/>
              </a:ext>
            </a:extLst>
          </p:cNvPr>
          <p:cNvCxnSpPr/>
          <p:nvPr/>
        </p:nvCxnSpPr>
        <p:spPr>
          <a:xfrm>
            <a:off x="2877671" y="5517777"/>
            <a:ext cx="6293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65935-ED19-2041-9A84-206904331A08}"/>
              </a:ext>
            </a:extLst>
          </p:cNvPr>
          <p:cNvCxnSpPr>
            <a:cxnSpLocks/>
          </p:cNvCxnSpPr>
          <p:nvPr/>
        </p:nvCxnSpPr>
        <p:spPr>
          <a:xfrm flipH="1">
            <a:off x="8861612" y="1331259"/>
            <a:ext cx="165398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496D0-FAE5-8A46-8642-9AB8B91D34EC}"/>
              </a:ext>
            </a:extLst>
          </p:cNvPr>
          <p:cNvSpPr txBox="1"/>
          <p:nvPr/>
        </p:nvSpPr>
        <p:spPr>
          <a:xfrm>
            <a:off x="10821662" y="915760"/>
            <a:ext cx="1173114" cy="830997"/>
          </a:xfrm>
          <a:prstGeom prst="rect">
            <a:avLst/>
          </a:prstGeom>
          <a:solidFill>
            <a:srgbClr val="E9DD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Lowest monthly intersection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001C2-39F2-0443-A95C-47D65B810193}"/>
              </a:ext>
            </a:extLst>
          </p:cNvPr>
          <p:cNvSpPr txBox="1"/>
          <p:nvPr/>
        </p:nvSpPr>
        <p:spPr>
          <a:xfrm>
            <a:off x="10821662" y="5230905"/>
            <a:ext cx="1173114" cy="1384995"/>
          </a:xfrm>
          <a:prstGeom prst="rect">
            <a:avLst/>
          </a:prstGeom>
          <a:solidFill>
            <a:srgbClr val="E9DD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High Peaks between day 225 and 200 for ATC for Houston, South and West Zones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503E2F-F418-2B4C-9E8F-FA607A687377}"/>
              </a:ext>
            </a:extLst>
          </p:cNvPr>
          <p:cNvCxnSpPr/>
          <p:nvPr/>
        </p:nvCxnSpPr>
        <p:spPr>
          <a:xfrm>
            <a:off x="8364071" y="107576"/>
            <a:ext cx="0" cy="6656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F68C10-1E4D-8E4B-8480-45689C9DEDE6}"/>
              </a:ext>
            </a:extLst>
          </p:cNvPr>
          <p:cNvSpPr txBox="1"/>
          <p:nvPr/>
        </p:nvSpPr>
        <p:spPr>
          <a:xfrm>
            <a:off x="8364071" y="61731"/>
            <a:ext cx="19094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post 1</a:t>
            </a:r>
            <a:r>
              <a:rPr lang="en-US" sz="1050" baseline="30000" dirty="0">
                <a:solidFill>
                  <a:srgbClr val="FF0000"/>
                </a:solidFill>
                <a:latin typeface="Century Gothic" panose="020B0502020202020204" pitchFamily="34" charset="0"/>
              </a:rPr>
              <a:t>st</a:t>
            </a:r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 day of Term month</a:t>
            </a:r>
          </a:p>
        </p:txBody>
      </p:sp>
    </p:spTree>
    <p:extLst>
      <p:ext uri="{BB962C8B-B14F-4D97-AF65-F5344CB8AC3E}">
        <p14:creationId xmlns:p14="http://schemas.microsoft.com/office/powerpoint/2010/main" val="118028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96C1BF6-C3CD-5F4D-8C9E-9AED436E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057400"/>
            <a:ext cx="11950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96C1BF6-C3CD-5F4D-8C9E-9AED436E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057400"/>
            <a:ext cx="11950700" cy="27432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393732-FD80-9240-9BED-EFA95587A44E}"/>
              </a:ext>
            </a:extLst>
          </p:cNvPr>
          <p:cNvCxnSpPr>
            <a:cxnSpLocks/>
          </p:cNvCxnSpPr>
          <p:nvPr/>
        </p:nvCxnSpPr>
        <p:spPr>
          <a:xfrm flipV="1">
            <a:off x="2783541" y="4504766"/>
            <a:ext cx="0" cy="8396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4098D5-AC6E-F04F-926B-523CC663BB8D}"/>
              </a:ext>
            </a:extLst>
          </p:cNvPr>
          <p:cNvSpPr txBox="1"/>
          <p:nvPr/>
        </p:nvSpPr>
        <p:spPr>
          <a:xfrm>
            <a:off x="2904565" y="5036676"/>
            <a:ext cx="5048177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Off peak is less volatile but under predicting on average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C98AA7-A39E-A540-81DD-4A49AD65BC7D}"/>
              </a:ext>
            </a:extLst>
          </p:cNvPr>
          <p:cNvCxnSpPr>
            <a:cxnSpLocks/>
          </p:cNvCxnSpPr>
          <p:nvPr/>
        </p:nvCxnSpPr>
        <p:spPr>
          <a:xfrm flipV="1">
            <a:off x="1174376" y="4504765"/>
            <a:ext cx="0" cy="20305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2CB7-4EE5-B94F-9435-CC4AC5FDB629}"/>
              </a:ext>
            </a:extLst>
          </p:cNvPr>
          <p:cNvSpPr txBox="1"/>
          <p:nvPr/>
        </p:nvSpPr>
        <p:spPr>
          <a:xfrm>
            <a:off x="1297093" y="6227494"/>
            <a:ext cx="668804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On peak is more volatile (greater spread) and over predicting on average.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47FA08-8BCA-944B-A35F-B4A6C944FAFA}"/>
              </a:ext>
            </a:extLst>
          </p:cNvPr>
          <p:cNvCxnSpPr>
            <a:cxnSpLocks/>
          </p:cNvCxnSpPr>
          <p:nvPr/>
        </p:nvCxnSpPr>
        <p:spPr>
          <a:xfrm flipV="1">
            <a:off x="5356411" y="4477871"/>
            <a:ext cx="0" cy="8396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99F97-4D64-A14D-8B23-B3B0D06740DC}"/>
              </a:ext>
            </a:extLst>
          </p:cNvPr>
          <p:cNvCxnSpPr>
            <a:cxnSpLocks/>
          </p:cNvCxnSpPr>
          <p:nvPr/>
        </p:nvCxnSpPr>
        <p:spPr>
          <a:xfrm flipV="1">
            <a:off x="7914610" y="4464424"/>
            <a:ext cx="0" cy="8396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5EA02-4FBD-BB4A-9975-9EBF58904957}"/>
              </a:ext>
            </a:extLst>
          </p:cNvPr>
          <p:cNvCxnSpPr>
            <a:cxnSpLocks/>
          </p:cNvCxnSpPr>
          <p:nvPr/>
        </p:nvCxnSpPr>
        <p:spPr>
          <a:xfrm flipV="1">
            <a:off x="10600764" y="4437530"/>
            <a:ext cx="0" cy="8396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B671A8-975C-BF49-92C8-A640AE653F7F}"/>
              </a:ext>
            </a:extLst>
          </p:cNvPr>
          <p:cNvCxnSpPr>
            <a:cxnSpLocks/>
          </p:cNvCxnSpPr>
          <p:nvPr/>
        </p:nvCxnSpPr>
        <p:spPr>
          <a:xfrm flipV="1">
            <a:off x="9112623" y="4477871"/>
            <a:ext cx="0" cy="20305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0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2A46-1E3A-A24A-B820-D91D4445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330811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B0B6384-2F61-1D43-A90E-02DFDFFB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5" y="6723"/>
            <a:ext cx="7469188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D3AAEF-5805-C54D-95B4-9447318E34CD}"/>
              </a:ext>
            </a:extLst>
          </p:cNvPr>
          <p:cNvCxnSpPr/>
          <p:nvPr/>
        </p:nvCxnSpPr>
        <p:spPr>
          <a:xfrm>
            <a:off x="8404412" y="107576"/>
            <a:ext cx="0" cy="6656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1ADCF1-BDA7-244E-B944-5FB4E7755E18}"/>
              </a:ext>
            </a:extLst>
          </p:cNvPr>
          <p:cNvSpPr txBox="1"/>
          <p:nvPr/>
        </p:nvSpPr>
        <p:spPr>
          <a:xfrm>
            <a:off x="8364071" y="61731"/>
            <a:ext cx="19094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post 1</a:t>
            </a:r>
            <a:r>
              <a:rPr lang="en-US" sz="1050" baseline="30000" dirty="0">
                <a:solidFill>
                  <a:srgbClr val="FF0000"/>
                </a:solidFill>
                <a:latin typeface="Century Gothic" panose="020B0502020202020204" pitchFamily="34" charset="0"/>
              </a:rPr>
              <a:t>st</a:t>
            </a:r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 day of Term month</a:t>
            </a:r>
          </a:p>
        </p:txBody>
      </p:sp>
    </p:spTree>
    <p:extLst>
      <p:ext uri="{BB962C8B-B14F-4D97-AF65-F5344CB8AC3E}">
        <p14:creationId xmlns:p14="http://schemas.microsoft.com/office/powerpoint/2010/main" val="103390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B0B6384-2F61-1D43-A90E-02DFDFFB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5" y="6723"/>
            <a:ext cx="7469188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170ABC-84CB-D54C-B290-44FAB30EAE35}"/>
              </a:ext>
            </a:extLst>
          </p:cNvPr>
          <p:cNvCxnSpPr/>
          <p:nvPr/>
        </p:nvCxnSpPr>
        <p:spPr>
          <a:xfrm flipH="1">
            <a:off x="8982635" y="1223682"/>
            <a:ext cx="168088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D3AAEF-5805-C54D-95B4-9447318E34CD}"/>
              </a:ext>
            </a:extLst>
          </p:cNvPr>
          <p:cNvCxnSpPr/>
          <p:nvPr/>
        </p:nvCxnSpPr>
        <p:spPr>
          <a:xfrm>
            <a:off x="8404412" y="107576"/>
            <a:ext cx="0" cy="6656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EA7819F7-D6F4-9A4F-B117-49FBB13B2419}"/>
              </a:ext>
            </a:extLst>
          </p:cNvPr>
          <p:cNvSpPr/>
          <p:nvPr/>
        </p:nvSpPr>
        <p:spPr>
          <a:xfrm rot="16200000">
            <a:off x="6865052" y="224107"/>
            <a:ext cx="226357" cy="1450059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551F0-5BF1-DC43-9E83-2C1B97D8EA46}"/>
              </a:ext>
            </a:extLst>
          </p:cNvPr>
          <p:cNvSpPr txBox="1"/>
          <p:nvPr/>
        </p:nvSpPr>
        <p:spPr>
          <a:xfrm>
            <a:off x="6777318" y="473342"/>
            <a:ext cx="491673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Volatility highest between 150 days our and 50 days out for On 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006AB-950F-9849-9AC8-5B75BAC08DD1}"/>
              </a:ext>
            </a:extLst>
          </p:cNvPr>
          <p:cNvSpPr txBox="1"/>
          <p:nvPr/>
        </p:nvSpPr>
        <p:spPr>
          <a:xfrm>
            <a:off x="10838329" y="949136"/>
            <a:ext cx="1173114" cy="830997"/>
          </a:xfrm>
          <a:prstGeom prst="rect">
            <a:avLst/>
          </a:prstGeom>
          <a:solidFill>
            <a:srgbClr val="E9DD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Lowest monthly intersection volatility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ADCF1-BDA7-244E-B944-5FB4E7755E18}"/>
              </a:ext>
            </a:extLst>
          </p:cNvPr>
          <p:cNvSpPr txBox="1"/>
          <p:nvPr/>
        </p:nvSpPr>
        <p:spPr>
          <a:xfrm>
            <a:off x="8364071" y="61731"/>
            <a:ext cx="19094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post 1</a:t>
            </a:r>
            <a:r>
              <a:rPr lang="en-US" sz="1050" baseline="30000" dirty="0">
                <a:solidFill>
                  <a:srgbClr val="FF0000"/>
                </a:solidFill>
                <a:latin typeface="Century Gothic" panose="020B0502020202020204" pitchFamily="34" charset="0"/>
              </a:rPr>
              <a:t>st</a:t>
            </a:r>
            <a:r>
              <a:rPr lang="en-US" sz="1050" dirty="0">
                <a:solidFill>
                  <a:srgbClr val="FF0000"/>
                </a:solidFill>
                <a:latin typeface="Century Gothic" panose="020B0502020202020204" pitchFamily="34" charset="0"/>
              </a:rPr>
              <a:t> day of Term month</a:t>
            </a:r>
          </a:p>
        </p:txBody>
      </p:sp>
    </p:spTree>
    <p:extLst>
      <p:ext uri="{BB962C8B-B14F-4D97-AF65-F5344CB8AC3E}">
        <p14:creationId xmlns:p14="http://schemas.microsoft.com/office/powerpoint/2010/main" val="202641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EE0F6D-4D2B-7641-99DE-DF0CA2EE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057400"/>
            <a:ext cx="119507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5179A-8200-BD47-9BEF-1F2982190356}"/>
              </a:ext>
            </a:extLst>
          </p:cNvPr>
          <p:cNvSpPr txBox="1"/>
          <p:nvPr/>
        </p:nvSpPr>
        <p:spPr>
          <a:xfrm>
            <a:off x="3415553" y="5351929"/>
            <a:ext cx="4567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Volatility is highest for on peak forwards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EAE46-E536-CA46-A277-F81A39196AEF}"/>
              </a:ext>
            </a:extLst>
          </p:cNvPr>
          <p:cNvCxnSpPr>
            <a:cxnSpLocks/>
          </p:cNvCxnSpPr>
          <p:nvPr/>
        </p:nvCxnSpPr>
        <p:spPr>
          <a:xfrm flipV="1">
            <a:off x="10824882" y="4383743"/>
            <a:ext cx="0" cy="8202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57B2FB-C63C-A244-8E59-A22AD3E232AA}"/>
              </a:ext>
            </a:extLst>
          </p:cNvPr>
          <p:cNvCxnSpPr>
            <a:cxnSpLocks/>
          </p:cNvCxnSpPr>
          <p:nvPr/>
        </p:nvCxnSpPr>
        <p:spPr>
          <a:xfrm flipV="1">
            <a:off x="8153400" y="4347884"/>
            <a:ext cx="0" cy="8202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74C67F-4C7D-C940-B332-8ADC5680152E}"/>
              </a:ext>
            </a:extLst>
          </p:cNvPr>
          <p:cNvCxnSpPr>
            <a:cxnSpLocks/>
          </p:cNvCxnSpPr>
          <p:nvPr/>
        </p:nvCxnSpPr>
        <p:spPr>
          <a:xfrm flipV="1">
            <a:off x="5517776" y="4347884"/>
            <a:ext cx="0" cy="8202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5C317-9668-E547-84DD-1C2EBA30D9C7}"/>
              </a:ext>
            </a:extLst>
          </p:cNvPr>
          <p:cNvCxnSpPr>
            <a:cxnSpLocks/>
          </p:cNvCxnSpPr>
          <p:nvPr/>
        </p:nvCxnSpPr>
        <p:spPr>
          <a:xfrm>
            <a:off x="2263588" y="2783542"/>
            <a:ext cx="0" cy="12909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1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sitting, table, monitor&#10;&#10;Description automatically generated">
            <a:extLst>
              <a:ext uri="{FF2B5EF4-FFF2-40B4-BE49-F238E27FC236}">
                <a16:creationId xmlns:a16="http://schemas.microsoft.com/office/drawing/2014/main" id="{F492DECD-0BBC-8645-B5B5-8F0419F2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888" y="454378"/>
            <a:ext cx="11734800" cy="2693641"/>
          </a:xfrm>
        </p:spPr>
      </p:pic>
      <p:pic>
        <p:nvPicPr>
          <p:cNvPr id="7" name="Picture 6" descr="A picture containing sitting, looking, table, person&#10;&#10;Description automatically generated">
            <a:extLst>
              <a:ext uri="{FF2B5EF4-FFF2-40B4-BE49-F238E27FC236}">
                <a16:creationId xmlns:a16="http://schemas.microsoft.com/office/drawing/2014/main" id="{E1E74D07-B211-FC47-9DE6-DB874A04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" y="3621439"/>
            <a:ext cx="11950700" cy="2743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A6E418-CC73-2B40-A259-0BFA09114B67}"/>
              </a:ext>
            </a:extLst>
          </p:cNvPr>
          <p:cNvSpPr/>
          <p:nvPr/>
        </p:nvSpPr>
        <p:spPr>
          <a:xfrm>
            <a:off x="457200" y="4057650"/>
            <a:ext cx="10758488" cy="5286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6B3D-2BCE-0145-BFD3-BA35DEDF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9639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EFD0-B4D8-1F41-B1B4-E41684BB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990B-D333-564F-8390-C4366288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D714-42A6-B647-B34D-3164D69D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10 Year overview</a:t>
            </a:r>
          </a:p>
        </p:txBody>
      </p:sp>
    </p:spTree>
    <p:extLst>
      <p:ext uri="{BB962C8B-B14F-4D97-AF65-F5344CB8AC3E}">
        <p14:creationId xmlns:p14="http://schemas.microsoft.com/office/powerpoint/2010/main" val="378597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CD62-6C2E-8F43-96E2-6E82208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TEST DEAL </a:t>
            </a:r>
          </a:p>
        </p:txBody>
      </p:sp>
    </p:spTree>
    <p:extLst>
      <p:ext uri="{BB962C8B-B14F-4D97-AF65-F5344CB8AC3E}">
        <p14:creationId xmlns:p14="http://schemas.microsoft.com/office/powerpoint/2010/main" val="322161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BC7F-CD44-0446-9A32-A205FA3F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over year of As of Dates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72A5-D75B-AF4B-9CEE-854A15B6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data inconsistencies with SNL, there are only historical futures and real time data for dates between 2013 June to 2020 June.</a:t>
            </a:r>
          </a:p>
          <a:p>
            <a:r>
              <a:rPr lang="en-US" dirty="0"/>
              <a:t>Let’s observe how the forwards move over the years on June 1</a:t>
            </a:r>
            <a:r>
              <a:rPr lang="en-US" baseline="30000" dirty="0"/>
              <a:t>st</a:t>
            </a:r>
            <a:r>
              <a:rPr lang="en-US" dirty="0"/>
              <a:t> of 2014-2019 based on the as of date from June 18</a:t>
            </a:r>
            <a:r>
              <a:rPr lang="en-US" baseline="30000" dirty="0"/>
              <a:t>st</a:t>
            </a:r>
            <a:r>
              <a:rPr lang="en-US" dirty="0"/>
              <a:t>, 2013 – June 18 2014.</a:t>
            </a:r>
          </a:p>
          <a:p>
            <a:r>
              <a:rPr lang="en-US" dirty="0"/>
              <a:t>ATC only</a:t>
            </a:r>
          </a:p>
          <a:p>
            <a:r>
              <a:rPr lang="en-US" dirty="0"/>
              <a:t>X axis = as of date, y axis = grouped by term year - mean and var of forward values</a:t>
            </a:r>
          </a:p>
          <a:p>
            <a:r>
              <a:rPr lang="en-US" dirty="0"/>
              <a:t>Y’ axis = grouped mean and grouped var of prediction deltas</a:t>
            </a:r>
          </a:p>
        </p:txBody>
      </p:sp>
    </p:spTree>
    <p:extLst>
      <p:ext uri="{BB962C8B-B14F-4D97-AF65-F5344CB8AC3E}">
        <p14:creationId xmlns:p14="http://schemas.microsoft.com/office/powerpoint/2010/main" val="29588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B955-956B-4947-A1FF-59B0017F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of means and variance changing as years go on between groups of as of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96F2-D9E4-C945-9B99-AE81881B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5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6B041A-DF4B-8B46-9482-332A9662A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74" y="661756"/>
            <a:ext cx="11908052" cy="5561382"/>
          </a:xfrm>
        </p:spPr>
      </p:pic>
    </p:spTree>
    <p:extLst>
      <p:ext uri="{BB962C8B-B14F-4D97-AF65-F5344CB8AC3E}">
        <p14:creationId xmlns:p14="http://schemas.microsoft.com/office/powerpoint/2010/main" val="161054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6B041A-DF4B-8B46-9482-332A9662A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74" y="661756"/>
            <a:ext cx="11908052" cy="5561382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B349F6-4563-DB47-817F-EC4F90FDC7F9}"/>
              </a:ext>
            </a:extLst>
          </p:cNvPr>
          <p:cNvCxnSpPr/>
          <p:nvPr/>
        </p:nvCxnSpPr>
        <p:spPr>
          <a:xfrm>
            <a:off x="887506" y="2737986"/>
            <a:ext cx="1020631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E2F318-2FA0-5F42-B17A-69702188164A}"/>
              </a:ext>
            </a:extLst>
          </p:cNvPr>
          <p:cNvCxnSpPr/>
          <p:nvPr/>
        </p:nvCxnSpPr>
        <p:spPr>
          <a:xfrm>
            <a:off x="887506" y="4872317"/>
            <a:ext cx="1020631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C0CE2D-7690-E34D-B84A-748065A6E506}"/>
              </a:ext>
            </a:extLst>
          </p:cNvPr>
          <p:cNvCxnSpPr>
            <a:cxnSpLocks/>
          </p:cNvCxnSpPr>
          <p:nvPr/>
        </p:nvCxnSpPr>
        <p:spPr>
          <a:xfrm flipH="1">
            <a:off x="3509682" y="1869141"/>
            <a:ext cx="484094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1B5A0B-FEB0-994D-9D29-085BA0A29387}"/>
              </a:ext>
            </a:extLst>
          </p:cNvPr>
          <p:cNvCxnSpPr>
            <a:cxnSpLocks/>
          </p:cNvCxnSpPr>
          <p:nvPr/>
        </p:nvCxnSpPr>
        <p:spPr>
          <a:xfrm flipH="1">
            <a:off x="3509682" y="5544670"/>
            <a:ext cx="484094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D966DD-E312-A44D-956C-E37A3EF95607}"/>
              </a:ext>
            </a:extLst>
          </p:cNvPr>
          <p:cNvSpPr txBox="1"/>
          <p:nvPr/>
        </p:nvSpPr>
        <p:spPr>
          <a:xfrm>
            <a:off x="8483775" y="1730641"/>
            <a:ext cx="3433099" cy="276999"/>
          </a:xfrm>
          <a:prstGeom prst="rect">
            <a:avLst/>
          </a:prstGeom>
          <a:solidFill>
            <a:srgbClr val="E9DD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2020 deviation from other yearly forwards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5FD87-766F-5648-AF77-9DB61ACA3544}"/>
              </a:ext>
            </a:extLst>
          </p:cNvPr>
          <p:cNvSpPr txBox="1"/>
          <p:nvPr/>
        </p:nvSpPr>
        <p:spPr>
          <a:xfrm>
            <a:off x="8483775" y="5406170"/>
            <a:ext cx="3433099" cy="276999"/>
          </a:xfrm>
          <a:prstGeom prst="rect">
            <a:avLst/>
          </a:prstGeom>
          <a:solidFill>
            <a:srgbClr val="E9DD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2020 Overestimation by &gt; 50 if dealt in </a:t>
            </a:r>
          </a:p>
        </p:txBody>
      </p:sp>
    </p:spTree>
    <p:extLst>
      <p:ext uri="{BB962C8B-B14F-4D97-AF65-F5344CB8AC3E}">
        <p14:creationId xmlns:p14="http://schemas.microsoft.com/office/powerpoint/2010/main" val="155469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CD62-6C2E-8F43-96E2-6E82208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0862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3C57-9B39-A345-A831-A1CFE275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1325563"/>
          </a:xfrm>
        </p:spPr>
        <p:txBody>
          <a:bodyPr/>
          <a:lstStyle/>
          <a:p>
            <a:r>
              <a:rPr lang="en-US" dirty="0"/>
              <a:t>Data Consistency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0425C-5B09-2F48-85F2-E26B7906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960670"/>
            <a:ext cx="11747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3C57-9B39-A345-A831-A1CFE275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1325563"/>
          </a:xfrm>
        </p:spPr>
        <p:txBody>
          <a:bodyPr/>
          <a:lstStyle/>
          <a:p>
            <a:r>
              <a:rPr lang="en-US" dirty="0"/>
              <a:t>Data Consistency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0425C-5B09-2F48-85F2-E26B7906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960670"/>
            <a:ext cx="117475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C03960-A1B9-DE45-B8A7-626456197E0F}"/>
              </a:ext>
            </a:extLst>
          </p:cNvPr>
          <p:cNvSpPr/>
          <p:nvPr/>
        </p:nvSpPr>
        <p:spPr>
          <a:xfrm>
            <a:off x="9197789" y="1264024"/>
            <a:ext cx="524436" cy="4633305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Data missing?</a:t>
            </a:r>
          </a:p>
        </p:txBody>
      </p:sp>
    </p:spTree>
    <p:extLst>
      <p:ext uri="{BB962C8B-B14F-4D97-AF65-F5344CB8AC3E}">
        <p14:creationId xmlns:p14="http://schemas.microsoft.com/office/powerpoint/2010/main" val="346392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0619-1C62-1446-9061-F597684B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Overall Market Movement (Previous Data)</a:t>
            </a:r>
          </a:p>
        </p:txBody>
      </p:sp>
    </p:spTree>
    <p:extLst>
      <p:ext uri="{BB962C8B-B14F-4D97-AF65-F5344CB8AC3E}">
        <p14:creationId xmlns:p14="http://schemas.microsoft.com/office/powerpoint/2010/main" val="25655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4AB7-BD4C-5A48-A186-283F8AA5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834C-E779-A54C-BFF8-CB3B8274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we get this data</a:t>
            </a:r>
          </a:p>
          <a:p>
            <a:r>
              <a:rPr lang="en-US" dirty="0" err="1"/>
              <a:t>Snl</a:t>
            </a:r>
            <a:r>
              <a:rPr lang="en-US" dirty="0"/>
              <a:t> excel and scraping</a:t>
            </a:r>
          </a:p>
          <a:p>
            <a:r>
              <a:rPr lang="en-US" dirty="0"/>
              <a:t>Focus on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1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0F24972-7922-2845-866E-B157586C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1" y="0"/>
            <a:ext cx="995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20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DE2329-BF6D-BF4D-9A4A-41723551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1" y="0"/>
            <a:ext cx="995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D997E56-E323-C24D-BBBF-996A365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1" y="0"/>
            <a:ext cx="995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6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10B6BAD-F710-4049-9839-3D2FB7E8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2" y="0"/>
            <a:ext cx="9958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E194-8FDE-5A4F-A812-A0A99C41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Precursor Variable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ACB5-A719-DB41-8BFA-42E9EE75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delta = real historical price (avg over month) - predicted forward price (at as of date), grouped by time delta and averaged or found variance</a:t>
            </a:r>
          </a:p>
          <a:p>
            <a:r>
              <a:rPr lang="en-US" dirty="0"/>
              <a:t>Delta (time delta) = # days before the 1</a:t>
            </a:r>
            <a:r>
              <a:rPr lang="en-US" baseline="30000" dirty="0"/>
              <a:t>st</a:t>
            </a:r>
            <a:r>
              <a:rPr lang="en-US" dirty="0"/>
              <a:t> day of the predicting term</a:t>
            </a:r>
          </a:p>
          <a:p>
            <a:pPr lvl="1"/>
            <a:r>
              <a:rPr lang="en-US" dirty="0"/>
              <a:t>dt [-30, 10*365]</a:t>
            </a:r>
          </a:p>
          <a:p>
            <a:r>
              <a:rPr lang="en-US" dirty="0"/>
              <a:t>Add example of how each variable is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8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EC1DB-9C39-2A49-B3EE-B0BC563C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5" y="1252117"/>
            <a:ext cx="5129784" cy="43537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4192663-BAE1-894B-A071-880AD1A4F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0" y="1252117"/>
            <a:ext cx="5129784" cy="43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8383-A78A-8D48-9A6E-432BE22C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Case – Term June 2020 Predictions</a:t>
            </a:r>
          </a:p>
        </p:txBody>
      </p:sp>
    </p:spTree>
    <p:extLst>
      <p:ext uri="{BB962C8B-B14F-4D97-AF65-F5344CB8AC3E}">
        <p14:creationId xmlns:p14="http://schemas.microsoft.com/office/powerpoint/2010/main" val="419707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0372573-79AB-2B47-9EF5-2F7656D9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83" y="71437"/>
            <a:ext cx="7912034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B85-73B2-4849-9337-5BC558C8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One year out</a:t>
            </a:r>
          </a:p>
        </p:txBody>
      </p:sp>
    </p:spTree>
    <p:extLst>
      <p:ext uri="{BB962C8B-B14F-4D97-AF65-F5344CB8AC3E}">
        <p14:creationId xmlns:p14="http://schemas.microsoft.com/office/powerpoint/2010/main" val="414063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B85-73B2-4849-9337-5BC558C8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147290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567</Words>
  <Application>Microsoft Macintosh PowerPoint</Application>
  <PresentationFormat>Widescreen</PresentationFormat>
  <Paragraphs>60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Office Theme</vt:lpstr>
      <vt:lpstr>Region: ERCOT</vt:lpstr>
      <vt:lpstr>Methodology</vt:lpstr>
      <vt:lpstr>Data Source</vt:lpstr>
      <vt:lpstr>Precursor Variable Definitions</vt:lpstr>
      <vt:lpstr>PowerPoint Presentation</vt:lpstr>
      <vt:lpstr>Case – Term June 2020 Predictions</vt:lpstr>
      <vt:lpstr>PowerPoint Presentation</vt:lpstr>
      <vt:lpstr>One year out</vt:lpstr>
      <vt:lpstr>Means</vt:lpstr>
      <vt:lpstr>PowerPoint Presentation</vt:lpstr>
      <vt:lpstr>PowerPoint Presentation</vt:lpstr>
      <vt:lpstr>PowerPoint Presentation</vt:lpstr>
      <vt:lpstr>PowerPoint Presentation</vt:lpstr>
      <vt:lpstr>Volatility</vt:lpstr>
      <vt:lpstr>PowerPoint Presentation</vt:lpstr>
      <vt:lpstr>PowerPoint Presentation</vt:lpstr>
      <vt:lpstr>PowerPoint Presentation</vt:lpstr>
      <vt:lpstr>PowerPoint Presentation</vt:lpstr>
      <vt:lpstr>Max</vt:lpstr>
      <vt:lpstr>10 Year overview</vt:lpstr>
      <vt:lpstr>TEST DEAL </vt:lpstr>
      <vt:lpstr>Variation over year of As of Dates </vt:lpstr>
      <vt:lpstr>Observation of means and variance changing as years go on between groups of as of dates</vt:lpstr>
      <vt:lpstr>PowerPoint Presentation</vt:lpstr>
      <vt:lpstr>PowerPoint Presentation</vt:lpstr>
      <vt:lpstr>APPENDIX</vt:lpstr>
      <vt:lpstr>Data Consistency</vt:lpstr>
      <vt:lpstr>Data Consistency</vt:lpstr>
      <vt:lpstr>Overall Market Movement (Previous Data)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Region: ERCOT</dc:title>
  <dc:creator>Ji Yoo Jeong</dc:creator>
  <cp:lastModifiedBy>JiYoo Jeong</cp:lastModifiedBy>
  <cp:revision>3</cp:revision>
  <dcterms:created xsi:type="dcterms:W3CDTF">2020-08-06T21:03:30Z</dcterms:created>
  <dcterms:modified xsi:type="dcterms:W3CDTF">2020-08-12T04:25:51Z</dcterms:modified>
</cp:coreProperties>
</file>