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65" r:id="rId5"/>
    <p:sldId id="261" r:id="rId6"/>
    <p:sldId id="272" r:id="rId7"/>
    <p:sldId id="264" r:id="rId8"/>
    <p:sldId id="269" r:id="rId9"/>
    <p:sldId id="268" r:id="rId10"/>
    <p:sldId id="273" r:id="rId11"/>
    <p:sldId id="26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4418"/>
  </p:normalViewPr>
  <p:slideViewPr>
    <p:cSldViewPr snapToGrid="0" snapToObjects="1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F15F-8CD8-EC48-9F83-6502B6C27F72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0FA3-8469-4D4D-B51C-53CE63B9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Pinpoint and see which months/years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case: Pick a start date and see every 365 days and look at the spread and the delta – pull market forwards 10 </a:t>
            </a:r>
            <a:r>
              <a:rPr lang="en-US" dirty="0" err="1"/>
              <a:t>yrs</a:t>
            </a:r>
            <a:r>
              <a:rPr lang="en-US" dirty="0"/>
              <a:t> out (so </a:t>
            </a:r>
            <a:r>
              <a:rPr lang="en-US" dirty="0" err="1"/>
              <a:t>asofdate</a:t>
            </a:r>
            <a:r>
              <a:rPr lang="en-US" dirty="0"/>
              <a:t> = 2010) and all the way up to 2019 </a:t>
            </a:r>
            <a:r>
              <a:rPr lang="en-US" dirty="0">
                <a:sym typeface="Wingdings" pitchFamily="2" charset="2"/>
              </a:rPr>
              <a:t> how much the price has moved for each forward date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Between every Jan 1 of year x, see how much the forwards moved over the year (could have changed)</a:t>
            </a:r>
          </a:p>
          <a:p>
            <a:r>
              <a:rPr lang="en-US" dirty="0">
                <a:sym typeface="Wingdings" pitchFamily="2" charset="2"/>
              </a:rPr>
              <a:t>Same as of date, but term over next 10 </a:t>
            </a:r>
            <a:r>
              <a:rPr lang="en-US" dirty="0" err="1">
                <a:sym typeface="Wingdings" pitchFamily="2" charset="2"/>
              </a:rPr>
              <a:t>yrs</a:t>
            </a:r>
            <a:r>
              <a:rPr lang="en-US" dirty="0">
                <a:sym typeface="Wingdings" pitchFamily="2" charset="2"/>
              </a:rPr>
              <a:t> (looking always at January)</a:t>
            </a:r>
          </a:p>
          <a:p>
            <a:r>
              <a:rPr lang="en-US" dirty="0">
                <a:sym typeface="Wingdings" pitchFamily="2" charset="2"/>
              </a:rPr>
              <a:t>See for </a:t>
            </a:r>
            <a:r>
              <a:rPr lang="en-US" dirty="0" err="1">
                <a:sym typeface="Wingdings" pitchFamily="2" charset="2"/>
              </a:rPr>
              <a:t>jan</a:t>
            </a:r>
            <a:r>
              <a:rPr lang="en-US" dirty="0">
                <a:sym typeface="Wingdings" pitchFamily="2" charset="2"/>
              </a:rPr>
              <a:t> 1 2010 and </a:t>
            </a:r>
            <a:r>
              <a:rPr lang="en-US" dirty="0" err="1">
                <a:sym typeface="Wingdings" pitchFamily="2" charset="2"/>
              </a:rPr>
              <a:t>dec</a:t>
            </a:r>
            <a:r>
              <a:rPr lang="en-US" dirty="0">
                <a:sym typeface="Wingdings" pitchFamily="2" charset="2"/>
              </a:rPr>
              <a:t> 31 2010 within year time frame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0FA3-8469-4D4D-B51C-53CE63B96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D52-2C79-384C-BC6D-32DC55040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98A2-6009-CC45-B4E3-CCCAA8EA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2C42-E963-3C49-A86D-95791410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1FE3-D7D0-7149-92F9-6A7839A3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41F6-06F4-794F-8124-116A083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715-10FA-AF4C-AB15-2EB8380F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B44D-6DFC-AE4F-81C0-9AD85ADA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F575-1D7F-364C-87CC-71F73F8C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BA2C-AD8A-F541-93CC-033F78F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D64A-A95C-B347-9E80-677D74F9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8AB6-C2B5-8F4C-85E9-5116AB8ED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3F6C6-8A4F-E946-8298-36F01F2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95E8-0798-B84B-B1BC-231F5809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1187-A719-EC4E-B74A-1BF57718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45CA-30E5-464A-88C7-07A7827B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75B1-8681-604A-9AFA-BC05DDD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533B-AFB8-F64F-B259-83AED777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C254-539B-644C-9A84-C93BDFD6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AE7D-B071-5241-9F99-F48078E8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DA3B-A611-4D43-A2BF-B730A73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D212-1C45-8746-8584-1F126D92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1DA9-AB44-3F4A-9BB5-CE0A0343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5D56-21C1-4446-80BF-138DA423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D916-60A0-674C-8180-7E4737D5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8204-0141-7D46-A39E-11D389D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D93-5735-1141-AD62-E7A7917C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489F-B201-6F4B-81AE-42F56EBC4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A154-DC12-6544-A6AF-0A73C515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6811-B968-604F-928A-DE65C5A9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C413-E166-BA43-9A61-6B40B6B1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B615-4722-6749-A635-222CC070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4DC-E968-1D46-9227-450DE173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2525-6AC1-F64F-AD7F-57151FB8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ACC06-2487-1943-82EF-2F868D53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DC9F1-083A-1A4E-82E7-090A563A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C852-E843-3143-95B3-00ECA4F07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3CF07-7D91-DF48-8A1B-19E9ADE9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558C-3D4A-5E4D-9C42-FDC3B55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7874D-1F5A-614F-9C24-8005FEF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31E-41AB-2B4A-8A22-8A0BCC7A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061D-DA36-4245-A103-C2B5C85C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69E63-74FF-B345-B98C-50884BA5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2D83-404A-9E4B-97B5-0A9F60A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33C57-102C-214A-9D2D-8688EB8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FAD1-9C2F-6D43-87DC-F24B4ED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1229-9DD6-9843-9A7D-ED79D43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195F-F27B-0245-86FB-AB3451D5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7238-2E4B-1A44-9D81-66A4B76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03D5-33F3-5640-AE61-850F1486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B4DD-91A5-5043-B3D6-C404CB7C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1137-CB94-3449-9270-87222222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8F24-5081-904A-B3F0-E5546620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89C-3832-6B4D-8DC0-4F74E30F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2E085-FE0B-0643-8DF6-FF011B9A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04CF-955B-E847-98D7-11752F43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1E0F-4185-6B45-80FF-3DF35B47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12F9-98C1-3F4D-855B-D6D553F9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A66E-1157-2A46-B315-232FB80C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A6B71-A53D-F244-8341-2FD8DFBF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20D4-B8EE-A741-8A0E-A9EDD1A5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A222-9CE4-D249-B2C2-47250D878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C7F7-6930-DA4A-AD9E-DD27639B9A9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A270-F8FD-3F4D-9CDA-3BC962F6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D1C9-2EC8-1C48-A372-50B8CFD4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2F75-5B04-A14A-8727-7142CD9F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95AF-3001-8C42-9116-2AF2897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Region: ERCOT</a:t>
            </a:r>
          </a:p>
        </p:txBody>
      </p:sp>
    </p:spTree>
    <p:extLst>
      <p:ext uri="{BB962C8B-B14F-4D97-AF65-F5344CB8AC3E}">
        <p14:creationId xmlns:p14="http://schemas.microsoft.com/office/powerpoint/2010/main" val="166519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D62-6C2E-8F43-96E2-6E82208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2161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0619-1C62-1446-9061-F597684B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Overall Market Movement (Previous Data)</a:t>
            </a:r>
          </a:p>
        </p:txBody>
      </p:sp>
    </p:spTree>
    <p:extLst>
      <p:ext uri="{BB962C8B-B14F-4D97-AF65-F5344CB8AC3E}">
        <p14:creationId xmlns:p14="http://schemas.microsoft.com/office/powerpoint/2010/main" val="256559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0F24972-7922-2845-866E-B157586C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2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DE2329-BF6D-BF4D-9A4A-4172355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D997E56-E323-C24D-BBBF-996A365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1" y="0"/>
            <a:ext cx="995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10B6BAD-F710-4049-9839-3D2FB7E8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2" y="0"/>
            <a:ext cx="995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8383-A78A-8D48-9A6E-432BE22C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Case – Term June 2020 Predictions</a:t>
            </a:r>
          </a:p>
        </p:txBody>
      </p:sp>
    </p:spTree>
    <p:extLst>
      <p:ext uri="{BB962C8B-B14F-4D97-AF65-F5344CB8AC3E}">
        <p14:creationId xmlns:p14="http://schemas.microsoft.com/office/powerpoint/2010/main" val="41970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0372573-79AB-2B47-9EF5-2F7656D9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3" y="71437"/>
            <a:ext cx="791203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B85-73B2-4849-9337-5BC558C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One year out</a:t>
            </a:r>
          </a:p>
        </p:txBody>
      </p:sp>
    </p:spTree>
    <p:extLst>
      <p:ext uri="{BB962C8B-B14F-4D97-AF65-F5344CB8AC3E}">
        <p14:creationId xmlns:p14="http://schemas.microsoft.com/office/powerpoint/2010/main" val="41406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sitting, table, food, fence&#10;&#10;Description automatically generated">
            <a:extLst>
              <a:ext uri="{FF2B5EF4-FFF2-40B4-BE49-F238E27FC236}">
                <a16:creationId xmlns:a16="http://schemas.microsoft.com/office/drawing/2014/main" id="{ED423ACC-C6A8-EF42-B4DC-2ED300AA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" y="757233"/>
            <a:ext cx="11950700" cy="2743200"/>
          </a:xfrm>
          <a:prstGeom prst="rect">
            <a:avLst/>
          </a:prstGeom>
        </p:spPr>
      </p:pic>
      <p:pic>
        <p:nvPicPr>
          <p:cNvPr id="20" name="Picture 19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D1A6DEE3-212F-B545-B8FA-3FA4BF44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8" y="3500433"/>
            <a:ext cx="1195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0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A76D80-F44F-3D43-B813-9B0B012D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657600"/>
            <a:ext cx="119507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116EB-D186-924B-B44B-F612963C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685800"/>
            <a:ext cx="1195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sitting, table, monitor&#10;&#10;Description automatically generated">
            <a:extLst>
              <a:ext uri="{FF2B5EF4-FFF2-40B4-BE49-F238E27FC236}">
                <a16:creationId xmlns:a16="http://schemas.microsoft.com/office/drawing/2014/main" id="{F492DECD-0BBC-8645-B5B5-8F0419F2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888" y="454378"/>
            <a:ext cx="11734800" cy="2693641"/>
          </a:xfrm>
        </p:spPr>
      </p:pic>
      <p:pic>
        <p:nvPicPr>
          <p:cNvPr id="7" name="Picture 6" descr="A picture containing sitting, looking, table, person&#10;&#10;Description automatically generated">
            <a:extLst>
              <a:ext uri="{FF2B5EF4-FFF2-40B4-BE49-F238E27FC236}">
                <a16:creationId xmlns:a16="http://schemas.microsoft.com/office/drawing/2014/main" id="{E1E74D07-B211-FC47-9DE6-DB874A04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3621439"/>
            <a:ext cx="11950700" cy="2743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A6E418-CC73-2B40-A259-0BFA09114B67}"/>
              </a:ext>
            </a:extLst>
          </p:cNvPr>
          <p:cNvSpPr/>
          <p:nvPr/>
        </p:nvSpPr>
        <p:spPr>
          <a:xfrm>
            <a:off x="457200" y="4057650"/>
            <a:ext cx="10758488" cy="5286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D714-42A6-B647-B34D-3164D69D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10 Year overview</a:t>
            </a:r>
          </a:p>
        </p:txBody>
      </p:sp>
    </p:spTree>
    <p:extLst>
      <p:ext uri="{BB962C8B-B14F-4D97-AF65-F5344CB8AC3E}">
        <p14:creationId xmlns:p14="http://schemas.microsoft.com/office/powerpoint/2010/main" val="378597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8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EC1DB-9C39-2A49-B3EE-B0BC563C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5" y="1252117"/>
            <a:ext cx="5129784" cy="43537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4192663-BAE1-894B-A071-880AD1A4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0" y="1252117"/>
            <a:ext cx="5129784" cy="43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</Words>
  <Application>Microsoft Macintosh PowerPoint</Application>
  <PresentationFormat>Widescreen</PresentationFormat>
  <Paragraphs>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Region: ERCOT</vt:lpstr>
      <vt:lpstr>Case – Term June 2020 Predictions</vt:lpstr>
      <vt:lpstr>PowerPoint Presentation</vt:lpstr>
      <vt:lpstr>One year out</vt:lpstr>
      <vt:lpstr>PowerPoint Presentation</vt:lpstr>
      <vt:lpstr>PowerPoint Presentation</vt:lpstr>
      <vt:lpstr>PowerPoint Presentation</vt:lpstr>
      <vt:lpstr>10 Year overview</vt:lpstr>
      <vt:lpstr>PowerPoint Presentation</vt:lpstr>
      <vt:lpstr>APPENDIX</vt:lpstr>
      <vt:lpstr>Overall Market Movement (Previous Data)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Region: ERCOT</dc:title>
  <dc:creator>Ji Yoo Jeong</dc:creator>
  <cp:lastModifiedBy>Ji Yoo Jeong</cp:lastModifiedBy>
  <cp:revision>2</cp:revision>
  <dcterms:created xsi:type="dcterms:W3CDTF">2020-08-06T21:03:30Z</dcterms:created>
  <dcterms:modified xsi:type="dcterms:W3CDTF">2020-08-06T21:12:14Z</dcterms:modified>
</cp:coreProperties>
</file>