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3" r:id="rId3"/>
    <p:sldId id="277" r:id="rId4"/>
    <p:sldId id="276" r:id="rId5"/>
    <p:sldId id="270" r:id="rId6"/>
    <p:sldId id="271" r:id="rId7"/>
    <p:sldId id="295" r:id="rId8"/>
    <p:sldId id="293" r:id="rId9"/>
    <p:sldId id="294" r:id="rId10"/>
    <p:sldId id="265" r:id="rId11"/>
    <p:sldId id="282" r:id="rId12"/>
    <p:sldId id="280" r:id="rId13"/>
    <p:sldId id="281" r:id="rId14"/>
    <p:sldId id="272" r:id="rId15"/>
    <p:sldId id="285" r:id="rId16"/>
    <p:sldId id="283" r:id="rId17"/>
    <p:sldId id="261" r:id="rId18"/>
    <p:sldId id="284" r:id="rId19"/>
    <p:sldId id="286" r:id="rId20"/>
    <p:sldId id="287" r:id="rId21"/>
    <p:sldId id="297" r:id="rId22"/>
    <p:sldId id="264" r:id="rId23"/>
    <p:sldId id="273" r:id="rId24"/>
    <p:sldId id="274" r:id="rId25"/>
    <p:sldId id="291" r:id="rId26"/>
    <p:sldId id="308" r:id="rId27"/>
    <p:sldId id="315" r:id="rId28"/>
    <p:sldId id="305" r:id="rId29"/>
    <p:sldId id="310" r:id="rId30"/>
    <p:sldId id="314" r:id="rId31"/>
    <p:sldId id="302" r:id="rId32"/>
    <p:sldId id="312" r:id="rId33"/>
    <p:sldId id="304" r:id="rId34"/>
    <p:sldId id="316" r:id="rId35"/>
    <p:sldId id="275" r:id="rId36"/>
    <p:sldId id="309" r:id="rId37"/>
    <p:sldId id="306" r:id="rId38"/>
    <p:sldId id="289" r:id="rId39"/>
    <p:sldId id="266" r:id="rId40"/>
    <p:sldId id="257" r:id="rId41"/>
    <p:sldId id="258" r:id="rId42"/>
    <p:sldId id="259"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2F0D9"/>
    <a:srgbClr val="E8C0FF"/>
    <a:srgbClr val="E9DDFF"/>
    <a:srgbClr val="FA827C"/>
    <a:srgbClr val="FF0000"/>
    <a:srgbClr val="FFE5CC"/>
    <a:srgbClr val="F8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p:restoredTop sz="84342"/>
  </p:normalViewPr>
  <p:slideViewPr>
    <p:cSldViewPr snapToGrid="0" snapToObjects="1">
      <p:cViewPr varScale="1">
        <p:scale>
          <a:sx n="66" d="100"/>
          <a:sy n="66" d="100"/>
        </p:scale>
        <p:origin x="22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0F15F-8CD8-EC48-9F83-6502B6C27F72}" type="datetimeFigureOut">
              <a:rPr lang="en-US" smtClean="0"/>
              <a:t>8/11/20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40FA3-8469-4D4D-B51C-53CE63B966C1}" type="slidenum">
              <a:rPr lang="en-US" smtClean="0"/>
              <a:t>‹#›</a:t>
            </a:fld>
            <a:endParaRPr lang="en-US"/>
          </a:p>
        </p:txBody>
      </p:sp>
    </p:spTree>
    <p:extLst>
      <p:ext uri="{BB962C8B-B14F-4D97-AF65-F5344CB8AC3E}">
        <p14:creationId xmlns:p14="http://schemas.microsoft.com/office/powerpoint/2010/main" val="34757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40FA3-8469-4D4D-B51C-53CE63B966C1}" type="slidenum">
              <a:rPr lang="en-US" smtClean="0"/>
              <a:t>13</a:t>
            </a:fld>
            <a:endParaRPr lang="en-US"/>
          </a:p>
        </p:txBody>
      </p:sp>
    </p:spTree>
    <p:extLst>
      <p:ext uri="{BB962C8B-B14F-4D97-AF65-F5344CB8AC3E}">
        <p14:creationId xmlns:p14="http://schemas.microsoft.com/office/powerpoint/2010/main" val="86690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high values are a result of forward prices predicted at over 100 during certain summer months (mainly in August)</a:t>
            </a:r>
          </a:p>
        </p:txBody>
      </p:sp>
      <p:sp>
        <p:nvSpPr>
          <p:cNvPr id="4" name="Slide Number Placeholder 3"/>
          <p:cNvSpPr>
            <a:spLocks noGrp="1"/>
          </p:cNvSpPr>
          <p:nvPr>
            <p:ph type="sldNum" sz="quarter" idx="5"/>
          </p:nvPr>
        </p:nvSpPr>
        <p:spPr/>
        <p:txBody>
          <a:bodyPr/>
          <a:lstStyle/>
          <a:p>
            <a:fld id="{F9A40FA3-8469-4D4D-B51C-53CE63B966C1}" type="slidenum">
              <a:rPr lang="en-US" smtClean="0"/>
              <a:t>22</a:t>
            </a:fld>
            <a:endParaRPr lang="en-US"/>
          </a:p>
        </p:txBody>
      </p:sp>
    </p:spTree>
    <p:extLst>
      <p:ext uri="{BB962C8B-B14F-4D97-AF65-F5344CB8AC3E}">
        <p14:creationId xmlns:p14="http://schemas.microsoft.com/office/powerpoint/2010/main" val="72797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case: Pick a start date and see every 365 days and look at the spread and the delta – pull market forwards 10 </a:t>
            </a:r>
            <a:r>
              <a:rPr lang="en-US" dirty="0" err="1"/>
              <a:t>yrs</a:t>
            </a:r>
            <a:r>
              <a:rPr lang="en-US" dirty="0"/>
              <a:t> out (so </a:t>
            </a:r>
            <a:r>
              <a:rPr lang="en-US" dirty="0" err="1"/>
              <a:t>asofdate</a:t>
            </a:r>
            <a:r>
              <a:rPr lang="en-US" dirty="0"/>
              <a:t> = 2010) and all the way up to 2019 </a:t>
            </a:r>
            <a:r>
              <a:rPr lang="en-US" dirty="0">
                <a:sym typeface="Wingdings" pitchFamily="2" charset="2"/>
              </a:rPr>
              <a:t> how much the price has moved for each forward date</a:t>
            </a:r>
          </a:p>
          <a:p>
            <a:endParaRPr lang="en-US" dirty="0">
              <a:sym typeface="Wingdings" pitchFamily="2" charset="2"/>
            </a:endParaRPr>
          </a:p>
          <a:p>
            <a:r>
              <a:rPr lang="en-US" dirty="0">
                <a:sym typeface="Wingdings" pitchFamily="2" charset="2"/>
              </a:rPr>
              <a:t>Between every Jan 1 of year x, see how much the forwards moved over the year (could have changed)</a:t>
            </a:r>
          </a:p>
          <a:p>
            <a:r>
              <a:rPr lang="en-US" dirty="0">
                <a:sym typeface="Wingdings" pitchFamily="2" charset="2"/>
              </a:rPr>
              <a:t>Same as of date, but term over next 10 </a:t>
            </a:r>
            <a:r>
              <a:rPr lang="en-US" dirty="0" err="1">
                <a:sym typeface="Wingdings" pitchFamily="2" charset="2"/>
              </a:rPr>
              <a:t>yrs</a:t>
            </a:r>
            <a:r>
              <a:rPr lang="en-US" dirty="0">
                <a:sym typeface="Wingdings" pitchFamily="2" charset="2"/>
              </a:rPr>
              <a:t> (looking always at January)</a:t>
            </a:r>
          </a:p>
          <a:p>
            <a:r>
              <a:rPr lang="en-US" dirty="0">
                <a:sym typeface="Wingdings" pitchFamily="2" charset="2"/>
              </a:rPr>
              <a:t>See for </a:t>
            </a:r>
            <a:r>
              <a:rPr lang="en-US" dirty="0" err="1">
                <a:sym typeface="Wingdings" pitchFamily="2" charset="2"/>
              </a:rPr>
              <a:t>jan</a:t>
            </a:r>
            <a:r>
              <a:rPr lang="en-US" dirty="0">
                <a:sym typeface="Wingdings" pitchFamily="2" charset="2"/>
              </a:rPr>
              <a:t> 1 2010 and </a:t>
            </a:r>
            <a:r>
              <a:rPr lang="en-US" dirty="0" err="1">
                <a:sym typeface="Wingdings" pitchFamily="2" charset="2"/>
              </a:rPr>
              <a:t>dec</a:t>
            </a:r>
            <a:r>
              <a:rPr lang="en-US" dirty="0">
                <a:sym typeface="Wingdings" pitchFamily="2" charset="2"/>
              </a:rPr>
              <a:t> 31 2010 within year time frame</a:t>
            </a:r>
          </a:p>
          <a:p>
            <a:endParaRPr lang="en-US" dirty="0">
              <a:sym typeface="Wingdings" pitchFamily="2" charset="2"/>
            </a:endParaRPr>
          </a:p>
          <a:p>
            <a:endParaRPr lang="en-US" dirty="0"/>
          </a:p>
          <a:p>
            <a:endParaRPr lang="en-US" dirty="0"/>
          </a:p>
        </p:txBody>
      </p:sp>
      <p:sp>
        <p:nvSpPr>
          <p:cNvPr id="4" name="Slide Number Placeholder 3"/>
          <p:cNvSpPr>
            <a:spLocks noGrp="1"/>
          </p:cNvSpPr>
          <p:nvPr>
            <p:ph type="sldNum" sz="quarter" idx="5"/>
          </p:nvPr>
        </p:nvSpPr>
        <p:spPr/>
        <p:txBody>
          <a:bodyPr/>
          <a:lstStyle/>
          <a:p>
            <a:fld id="{F9A40FA3-8469-4D4D-B51C-53CE63B966C1}" type="slidenum">
              <a:rPr lang="en-US" smtClean="0"/>
              <a:t>24</a:t>
            </a:fld>
            <a:endParaRPr lang="en-US"/>
          </a:p>
        </p:txBody>
      </p:sp>
    </p:spTree>
    <p:extLst>
      <p:ext uri="{BB962C8B-B14F-4D97-AF65-F5344CB8AC3E}">
        <p14:creationId xmlns:p14="http://schemas.microsoft.com/office/powerpoint/2010/main" val="423185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 comparison to the all Terms, (not just Jan) the range is similar of PL is similar.</a:t>
            </a:r>
          </a:p>
        </p:txBody>
      </p:sp>
      <p:sp>
        <p:nvSpPr>
          <p:cNvPr id="4" name="Slide Number Placeholder 3"/>
          <p:cNvSpPr>
            <a:spLocks noGrp="1"/>
          </p:cNvSpPr>
          <p:nvPr>
            <p:ph type="sldNum" sz="quarter" idx="5"/>
          </p:nvPr>
        </p:nvSpPr>
        <p:spPr/>
        <p:txBody>
          <a:bodyPr/>
          <a:lstStyle/>
          <a:p>
            <a:fld id="{F9A40FA3-8469-4D4D-B51C-53CE63B966C1}" type="slidenum">
              <a:rPr lang="en-US" smtClean="0"/>
              <a:t>26</a:t>
            </a:fld>
            <a:endParaRPr lang="en-US"/>
          </a:p>
        </p:txBody>
      </p:sp>
    </p:spTree>
    <p:extLst>
      <p:ext uri="{BB962C8B-B14F-4D97-AF65-F5344CB8AC3E}">
        <p14:creationId xmlns:p14="http://schemas.microsoft.com/office/powerpoint/2010/main" val="334037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 comparison to the all Terms, (not just Jan) the range is similar of PL is similar.</a:t>
            </a:r>
          </a:p>
        </p:txBody>
      </p:sp>
      <p:sp>
        <p:nvSpPr>
          <p:cNvPr id="4" name="Slide Number Placeholder 3"/>
          <p:cNvSpPr>
            <a:spLocks noGrp="1"/>
          </p:cNvSpPr>
          <p:nvPr>
            <p:ph type="sldNum" sz="quarter" idx="5"/>
          </p:nvPr>
        </p:nvSpPr>
        <p:spPr/>
        <p:txBody>
          <a:bodyPr/>
          <a:lstStyle/>
          <a:p>
            <a:fld id="{F9A40FA3-8469-4D4D-B51C-53CE63B966C1}" type="slidenum">
              <a:rPr lang="en-US" smtClean="0"/>
              <a:t>27</a:t>
            </a:fld>
            <a:endParaRPr lang="en-US"/>
          </a:p>
        </p:txBody>
      </p:sp>
    </p:spTree>
    <p:extLst>
      <p:ext uri="{BB962C8B-B14F-4D97-AF65-F5344CB8AC3E}">
        <p14:creationId xmlns:p14="http://schemas.microsoft.com/office/powerpoint/2010/main" val="14633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case: Pick a start date and see every 365 days and look at the spread and the delta – pull market forwards 10 </a:t>
            </a:r>
            <a:r>
              <a:rPr lang="en-US" dirty="0" err="1"/>
              <a:t>yrs</a:t>
            </a:r>
            <a:r>
              <a:rPr lang="en-US" dirty="0"/>
              <a:t> out (so </a:t>
            </a:r>
            <a:r>
              <a:rPr lang="en-US" dirty="0" err="1"/>
              <a:t>asofdate</a:t>
            </a:r>
            <a:r>
              <a:rPr lang="en-US" dirty="0"/>
              <a:t> = 2010) and all the way up to 2019 </a:t>
            </a:r>
            <a:r>
              <a:rPr lang="en-US" dirty="0">
                <a:sym typeface="Wingdings" pitchFamily="2" charset="2"/>
              </a:rPr>
              <a:t> how much the price has moved for each forward date</a:t>
            </a:r>
          </a:p>
          <a:p>
            <a:endParaRPr lang="en-US" dirty="0">
              <a:sym typeface="Wingdings" pitchFamily="2" charset="2"/>
            </a:endParaRPr>
          </a:p>
          <a:p>
            <a:r>
              <a:rPr lang="en-US" dirty="0">
                <a:sym typeface="Wingdings" pitchFamily="2" charset="2"/>
              </a:rPr>
              <a:t>Between every Jan 1 of year x, see how much the forwards moved over the year (could have changed)</a:t>
            </a:r>
          </a:p>
          <a:p>
            <a:r>
              <a:rPr lang="en-US" dirty="0">
                <a:sym typeface="Wingdings" pitchFamily="2" charset="2"/>
              </a:rPr>
              <a:t>Same as of date, but term over next 10 </a:t>
            </a:r>
            <a:r>
              <a:rPr lang="en-US" dirty="0" err="1">
                <a:sym typeface="Wingdings" pitchFamily="2" charset="2"/>
              </a:rPr>
              <a:t>yrs</a:t>
            </a:r>
            <a:r>
              <a:rPr lang="en-US" dirty="0">
                <a:sym typeface="Wingdings" pitchFamily="2" charset="2"/>
              </a:rPr>
              <a:t> (looking always at January)</a:t>
            </a:r>
          </a:p>
          <a:p>
            <a:r>
              <a:rPr lang="en-US" dirty="0">
                <a:sym typeface="Wingdings" pitchFamily="2" charset="2"/>
              </a:rPr>
              <a:t>See for </a:t>
            </a:r>
            <a:r>
              <a:rPr lang="en-US" dirty="0" err="1">
                <a:sym typeface="Wingdings" pitchFamily="2" charset="2"/>
              </a:rPr>
              <a:t>jan</a:t>
            </a:r>
            <a:r>
              <a:rPr lang="en-US" dirty="0">
                <a:sym typeface="Wingdings" pitchFamily="2" charset="2"/>
              </a:rPr>
              <a:t> 1 2010 and </a:t>
            </a:r>
            <a:r>
              <a:rPr lang="en-US" dirty="0" err="1">
                <a:sym typeface="Wingdings" pitchFamily="2" charset="2"/>
              </a:rPr>
              <a:t>dec</a:t>
            </a:r>
            <a:r>
              <a:rPr lang="en-US" dirty="0">
                <a:sym typeface="Wingdings" pitchFamily="2" charset="2"/>
              </a:rPr>
              <a:t> 31 2010 within year time frame</a:t>
            </a:r>
          </a:p>
          <a:p>
            <a:endParaRPr lang="en-US" dirty="0">
              <a:sym typeface="Wingdings" pitchFamily="2" charset="2"/>
            </a:endParaRPr>
          </a:p>
          <a:p>
            <a:endParaRPr lang="en-US" dirty="0"/>
          </a:p>
          <a:p>
            <a:endParaRPr lang="en-US" dirty="0"/>
          </a:p>
        </p:txBody>
      </p:sp>
      <p:sp>
        <p:nvSpPr>
          <p:cNvPr id="4" name="Slide Number Placeholder 3"/>
          <p:cNvSpPr>
            <a:spLocks noGrp="1"/>
          </p:cNvSpPr>
          <p:nvPr>
            <p:ph type="sldNum" sz="quarter" idx="5"/>
          </p:nvPr>
        </p:nvSpPr>
        <p:spPr/>
        <p:txBody>
          <a:bodyPr/>
          <a:lstStyle/>
          <a:p>
            <a:fld id="{F9A40FA3-8469-4D4D-B51C-53CE63B966C1}" type="slidenum">
              <a:rPr lang="en-US" smtClean="0"/>
              <a:t>32</a:t>
            </a:fld>
            <a:endParaRPr lang="en-US"/>
          </a:p>
        </p:txBody>
      </p:sp>
    </p:spTree>
    <p:extLst>
      <p:ext uri="{BB962C8B-B14F-4D97-AF65-F5344CB8AC3E}">
        <p14:creationId xmlns:p14="http://schemas.microsoft.com/office/powerpoint/2010/main" val="329988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40FA3-8469-4D4D-B51C-53CE63B966C1}" type="slidenum">
              <a:rPr lang="en-US" smtClean="0"/>
              <a:t>38</a:t>
            </a:fld>
            <a:endParaRPr lang="en-US"/>
          </a:p>
        </p:txBody>
      </p:sp>
    </p:spTree>
    <p:extLst>
      <p:ext uri="{BB962C8B-B14F-4D97-AF65-F5344CB8AC3E}">
        <p14:creationId xmlns:p14="http://schemas.microsoft.com/office/powerpoint/2010/main" val="328567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2D52-2C79-384C-BC6D-32DC55040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598A2-6009-CC45-B4E3-CCCAA8EAD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C2C42-E963-3C49-A86D-95791410738A}"/>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BD811FE3-D7D0-7149-92F9-6A7839A3B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741F6-06F4-794F-8124-116A08370F43}"/>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42421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3715-10FA-AF4C-AB15-2EB8380F90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7B44D-6DFC-AE4F-81C0-9AD85ADA3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FF575-1D7F-364C-87CC-71F73F8C29B8}"/>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0598BA2C-AD8A-F541-93CC-033F78FA2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6D64A-A95C-B347-9E80-677D74F9FDC8}"/>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393169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C8AB6-C2B5-8F4C-85E9-5116AB8ED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63F6C6-8A4F-E946-8298-36F01F295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595E8-0798-B84B-B1BC-231F5809826F}"/>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83D51187-A719-EC4E-B74A-1BF577182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B45CA-30E5-464A-88C7-07A7827B6C16}"/>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293137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75B1-8681-604A-9AFA-BC05DDD5D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0533B-AFB8-F64F-B259-83AED777D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DC254-539B-644C-9A84-C93BDFD60CAE}"/>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E785AE7D-B071-5241-9F99-F48078E80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0DA3B-A611-4D43-A2BF-B730A73AEC2D}"/>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428407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212-1C45-8746-8584-1F126D926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61DA9-AB44-3F4A-9BB5-CE0A03431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C5D56-21C1-4446-80BF-138DA423C09E}"/>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EEF9D916-60A0-674C-8180-7E4737D5A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8204-0141-7D46-A39E-11D389D437A0}"/>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110718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AD93-5735-1141-AD62-E7A7917C4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8489F-B201-6F4B-81AE-42F56EBC4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0A154-DC12-6544-A6AF-0A73C515B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746811-B968-604F-928A-DE65C5A9A66D}"/>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6" name="Footer Placeholder 5">
            <a:extLst>
              <a:ext uri="{FF2B5EF4-FFF2-40B4-BE49-F238E27FC236}">
                <a16:creationId xmlns:a16="http://schemas.microsoft.com/office/drawing/2014/main" id="{71A6C413-E166-BA43-9A61-6B40B6B1B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4B615-4722-6749-A635-222CC070769B}"/>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18152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04DC-E968-1D46-9227-450DE1738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82525-6AC1-F64F-AD7F-57151FB80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ACC06-2487-1943-82EF-2F868D537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DC9F1-083A-1A4E-82E7-090A563AB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BC852-E843-3143-95B3-00ECA4F072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3CF07-7D91-DF48-8A1B-19E9ADE95219}"/>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8" name="Footer Placeholder 7">
            <a:extLst>
              <a:ext uri="{FF2B5EF4-FFF2-40B4-BE49-F238E27FC236}">
                <a16:creationId xmlns:a16="http://schemas.microsoft.com/office/drawing/2014/main" id="{F61E558C-3D4A-5E4D-9C42-FDC3B553F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7874D-1F5A-614F-9C24-8005FEF473F6}"/>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373892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531E-41AB-2B4A-8A22-8A0BCC7A0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3061D-DA36-4245-A103-C2B5C85C6FD8}"/>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4" name="Footer Placeholder 3">
            <a:extLst>
              <a:ext uri="{FF2B5EF4-FFF2-40B4-BE49-F238E27FC236}">
                <a16:creationId xmlns:a16="http://schemas.microsoft.com/office/drawing/2014/main" id="{66169E63-74FF-B345-B98C-50884BA59D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F42D83-404A-9E4B-97B5-0A9F60A235DC}"/>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34988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3C57-102C-214A-9D2D-8688EB8A1702}"/>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3" name="Footer Placeholder 2">
            <a:extLst>
              <a:ext uri="{FF2B5EF4-FFF2-40B4-BE49-F238E27FC236}">
                <a16:creationId xmlns:a16="http://schemas.microsoft.com/office/drawing/2014/main" id="{29C5FAD1-9C2F-6D43-87DC-F24B4EDF3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571229-9DD6-9843-9A7D-ED79D4312331}"/>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16285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195F-F27B-0245-86FB-AB3451D5F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C7238-2E4B-1A44-9D81-66A4B764B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BD03D5-33F3-5640-AE61-850F14865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6B4DD-91A5-5043-B3D6-C404CB7C26B6}"/>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6" name="Footer Placeholder 5">
            <a:extLst>
              <a:ext uri="{FF2B5EF4-FFF2-40B4-BE49-F238E27FC236}">
                <a16:creationId xmlns:a16="http://schemas.microsoft.com/office/drawing/2014/main" id="{C3DC1137-CB94-3449-9270-872222220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E8F24-5081-904A-B3F0-E554662015DB}"/>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37052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889C-3832-6B4D-8DC0-4F74E30F6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2E085-FE0B-0643-8DF6-FF011B9A9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E304CF-955B-E847-98D7-11752F430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51E0F-4185-6B45-80FF-3DF35B476ABA}"/>
              </a:ext>
            </a:extLst>
          </p:cNvPr>
          <p:cNvSpPr>
            <a:spLocks noGrp="1"/>
          </p:cNvSpPr>
          <p:nvPr>
            <p:ph type="dt" sz="half" idx="10"/>
          </p:nvPr>
        </p:nvSpPr>
        <p:spPr/>
        <p:txBody>
          <a:bodyPr/>
          <a:lstStyle/>
          <a:p>
            <a:fld id="{4B02C7F7-6930-DA4A-AD9E-DD27639B9A9E}" type="datetimeFigureOut">
              <a:rPr lang="en-US" smtClean="0"/>
              <a:t>8/11/20</a:t>
            </a:fld>
            <a:endParaRPr lang="en-US"/>
          </a:p>
        </p:txBody>
      </p:sp>
      <p:sp>
        <p:nvSpPr>
          <p:cNvPr id="6" name="Footer Placeholder 5">
            <a:extLst>
              <a:ext uri="{FF2B5EF4-FFF2-40B4-BE49-F238E27FC236}">
                <a16:creationId xmlns:a16="http://schemas.microsoft.com/office/drawing/2014/main" id="{591E12F9-98C1-3F4D-855B-D6D553F94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EA66E-1157-2A46-B315-232FB80C2185}"/>
              </a:ext>
            </a:extLst>
          </p:cNvPr>
          <p:cNvSpPr>
            <a:spLocks noGrp="1"/>
          </p:cNvSpPr>
          <p:nvPr>
            <p:ph type="sldNum" sz="quarter" idx="12"/>
          </p:nvPr>
        </p:nvSpPr>
        <p:spPr/>
        <p:txBody>
          <a:bodyPr/>
          <a:lstStyle/>
          <a:p>
            <a:fld id="{47552F75-5B04-A14A-8727-7142CD9F8B81}" type="slidenum">
              <a:rPr lang="en-US" smtClean="0"/>
              <a:t>‹#›</a:t>
            </a:fld>
            <a:endParaRPr lang="en-US"/>
          </a:p>
        </p:txBody>
      </p:sp>
    </p:spTree>
    <p:extLst>
      <p:ext uri="{BB962C8B-B14F-4D97-AF65-F5344CB8AC3E}">
        <p14:creationId xmlns:p14="http://schemas.microsoft.com/office/powerpoint/2010/main" val="410748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A6B71-A53D-F244-8341-2FD8DFBF0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6820D4-B8EE-A741-8A0E-A9EDD1A54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6A222-9CE4-D249-B2C2-47250D878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2C7F7-6930-DA4A-AD9E-DD27639B9A9E}" type="datetimeFigureOut">
              <a:rPr lang="en-US" smtClean="0"/>
              <a:t>8/11/20</a:t>
            </a:fld>
            <a:endParaRPr lang="en-US"/>
          </a:p>
        </p:txBody>
      </p:sp>
      <p:sp>
        <p:nvSpPr>
          <p:cNvPr id="5" name="Footer Placeholder 4">
            <a:extLst>
              <a:ext uri="{FF2B5EF4-FFF2-40B4-BE49-F238E27FC236}">
                <a16:creationId xmlns:a16="http://schemas.microsoft.com/office/drawing/2014/main" id="{1AFEA270-F8FD-3F4D-9CDA-3BC962F66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ED1C9-2EC8-1C48-A372-50B8CFD4A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52F75-5B04-A14A-8727-7142CD9F8B81}" type="slidenum">
              <a:rPr lang="en-US" smtClean="0"/>
              <a:t>‹#›</a:t>
            </a:fld>
            <a:endParaRPr lang="en-US"/>
          </a:p>
        </p:txBody>
      </p:sp>
    </p:spTree>
    <p:extLst>
      <p:ext uri="{BB962C8B-B14F-4D97-AF65-F5344CB8AC3E}">
        <p14:creationId xmlns:p14="http://schemas.microsoft.com/office/powerpoint/2010/main" val="51237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95AF-3001-8C42-9116-2AF28972BFD0}"/>
              </a:ext>
            </a:extLst>
          </p:cNvPr>
          <p:cNvSpPr>
            <a:spLocks noGrp="1"/>
          </p:cNvSpPr>
          <p:nvPr>
            <p:ph type="ctrTitle"/>
          </p:nvPr>
        </p:nvSpPr>
        <p:spPr>
          <a:xfrm>
            <a:off x="1524000" y="2235200"/>
            <a:ext cx="9144000" cy="1723189"/>
          </a:xfrm>
        </p:spPr>
        <p:txBody>
          <a:bodyPr anchor="ctr">
            <a:normAutofit fontScale="90000"/>
          </a:bodyPr>
          <a:lstStyle/>
          <a:p>
            <a:r>
              <a:rPr lang="en-US" dirty="0">
                <a:latin typeface="Century Gothic" panose="020B0502020202020204" pitchFamily="34" charset="0"/>
              </a:rPr>
              <a:t>US ERCOT Power Markets</a:t>
            </a:r>
          </a:p>
        </p:txBody>
      </p:sp>
      <p:sp>
        <p:nvSpPr>
          <p:cNvPr id="3" name="TextBox 2">
            <a:extLst>
              <a:ext uri="{FF2B5EF4-FFF2-40B4-BE49-F238E27FC236}">
                <a16:creationId xmlns:a16="http://schemas.microsoft.com/office/drawing/2014/main" id="{F6B1ECF9-0FD0-1642-A55C-FB895DA3829F}"/>
              </a:ext>
            </a:extLst>
          </p:cNvPr>
          <p:cNvSpPr txBox="1"/>
          <p:nvPr/>
        </p:nvSpPr>
        <p:spPr>
          <a:xfrm>
            <a:off x="1825439" y="3773723"/>
            <a:ext cx="8541121" cy="369332"/>
          </a:xfrm>
          <a:prstGeom prst="rect">
            <a:avLst/>
          </a:prstGeom>
          <a:noFill/>
        </p:spPr>
        <p:txBody>
          <a:bodyPr wrap="none" rtlCol="0">
            <a:spAutoFit/>
          </a:bodyPr>
          <a:lstStyle/>
          <a:p>
            <a:r>
              <a:rPr lang="en-US" b="1" dirty="0">
                <a:solidFill>
                  <a:schemeClr val="accent6">
                    <a:lumMod val="75000"/>
                  </a:schemeClr>
                </a:solidFill>
                <a:latin typeface="Century Gothic" panose="020B0502020202020204" pitchFamily="34" charset="0"/>
              </a:rPr>
              <a:t>Futures Price Automated Data Collection and Real Price Prediction Analysis</a:t>
            </a:r>
          </a:p>
        </p:txBody>
      </p:sp>
      <p:sp>
        <p:nvSpPr>
          <p:cNvPr id="4" name="TextBox 3">
            <a:extLst>
              <a:ext uri="{FF2B5EF4-FFF2-40B4-BE49-F238E27FC236}">
                <a16:creationId xmlns:a16="http://schemas.microsoft.com/office/drawing/2014/main" id="{ACB41A06-AE3E-4449-A2F1-2555980576D6}"/>
              </a:ext>
            </a:extLst>
          </p:cNvPr>
          <p:cNvSpPr txBox="1"/>
          <p:nvPr/>
        </p:nvSpPr>
        <p:spPr>
          <a:xfrm>
            <a:off x="10366560" y="5964016"/>
            <a:ext cx="1670650" cy="646331"/>
          </a:xfrm>
          <a:prstGeom prst="rect">
            <a:avLst/>
          </a:prstGeom>
          <a:noFill/>
        </p:spPr>
        <p:txBody>
          <a:bodyPr wrap="none" rtlCol="0">
            <a:spAutoFit/>
          </a:bodyPr>
          <a:lstStyle/>
          <a:p>
            <a:r>
              <a:rPr lang="en-US" dirty="0" err="1">
                <a:solidFill>
                  <a:schemeClr val="bg1"/>
                </a:solidFill>
                <a:latin typeface="Century Gothic" panose="020B0502020202020204" pitchFamily="34" charset="0"/>
              </a:rPr>
              <a:t>Jiyoo</a:t>
            </a:r>
            <a:r>
              <a:rPr lang="en-US" dirty="0">
                <a:solidFill>
                  <a:schemeClr val="bg1"/>
                </a:solidFill>
                <a:latin typeface="Century Gothic" panose="020B0502020202020204" pitchFamily="34" charset="0"/>
              </a:rPr>
              <a:t> </a:t>
            </a:r>
            <a:r>
              <a:rPr lang="en-US" dirty="0" err="1">
                <a:solidFill>
                  <a:schemeClr val="bg1"/>
                </a:solidFill>
                <a:latin typeface="Century Gothic" panose="020B0502020202020204" pitchFamily="34" charset="0"/>
              </a:rPr>
              <a:t>Jeong</a:t>
            </a:r>
            <a:endParaRPr lang="en-US" dirty="0">
              <a:solidFill>
                <a:schemeClr val="bg1"/>
              </a:solidFill>
              <a:latin typeface="Century Gothic" panose="020B0502020202020204" pitchFamily="34" charset="0"/>
            </a:endParaRPr>
          </a:p>
          <a:p>
            <a:r>
              <a:rPr lang="en-US" dirty="0">
                <a:solidFill>
                  <a:schemeClr val="bg1"/>
                </a:solidFill>
                <a:latin typeface="Century Gothic" panose="020B0502020202020204" pitchFamily="34" charset="0"/>
              </a:rPr>
              <a:t>Summer 2020</a:t>
            </a:r>
          </a:p>
        </p:txBody>
      </p:sp>
    </p:spTree>
    <p:extLst>
      <p:ext uri="{BB962C8B-B14F-4D97-AF65-F5344CB8AC3E}">
        <p14:creationId xmlns:p14="http://schemas.microsoft.com/office/powerpoint/2010/main" val="166519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B85-73B2-4849-9337-5BC558C8C66D}"/>
              </a:ext>
            </a:extLst>
          </p:cNvPr>
          <p:cNvSpPr>
            <a:spLocks noGrp="1"/>
          </p:cNvSpPr>
          <p:nvPr>
            <p:ph type="title"/>
          </p:nvPr>
        </p:nvSpPr>
        <p:spPr>
          <a:xfrm>
            <a:off x="838200" y="2766218"/>
            <a:ext cx="10515600" cy="1325563"/>
          </a:xfrm>
        </p:spPr>
        <p:txBody>
          <a:bodyPr/>
          <a:lstStyle/>
          <a:p>
            <a:r>
              <a:rPr lang="en-US" dirty="0">
                <a:solidFill>
                  <a:schemeClr val="accent6"/>
                </a:solidFill>
                <a:latin typeface="Century Gothic" panose="020B0502020202020204" pitchFamily="34" charset="0"/>
              </a:rPr>
              <a:t>Snapshot View: One year out</a:t>
            </a:r>
          </a:p>
        </p:txBody>
      </p:sp>
    </p:spTree>
    <p:extLst>
      <p:ext uri="{BB962C8B-B14F-4D97-AF65-F5344CB8AC3E}">
        <p14:creationId xmlns:p14="http://schemas.microsoft.com/office/powerpoint/2010/main" val="414063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B85-73B2-4849-9337-5BC558C8C66D}"/>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Means</a:t>
            </a:r>
          </a:p>
        </p:txBody>
      </p:sp>
    </p:spTree>
    <p:extLst>
      <p:ext uri="{BB962C8B-B14F-4D97-AF65-F5344CB8AC3E}">
        <p14:creationId xmlns:p14="http://schemas.microsoft.com/office/powerpoint/2010/main" val="147290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10;&#10;Description automatically generated">
            <a:extLst>
              <a:ext uri="{FF2B5EF4-FFF2-40B4-BE49-F238E27FC236}">
                <a16:creationId xmlns:a16="http://schemas.microsoft.com/office/drawing/2014/main" id="{E2D1E8AC-F676-EE47-927E-C1F9E2687E3B}"/>
              </a:ext>
            </a:extLst>
          </p:cNvPr>
          <p:cNvPicPr>
            <a:picLocks noGrp="1" noChangeAspect="1"/>
          </p:cNvPicPr>
          <p:nvPr>
            <p:ph idx="1"/>
          </p:nvPr>
        </p:nvPicPr>
        <p:blipFill>
          <a:blip r:embed="rId2"/>
          <a:stretch>
            <a:fillRect/>
          </a:stretch>
        </p:blipFill>
        <p:spPr>
          <a:xfrm>
            <a:off x="2414103" y="2638"/>
            <a:ext cx="7363794" cy="6761233"/>
          </a:xfrm>
        </p:spPr>
      </p:pic>
      <p:cxnSp>
        <p:nvCxnSpPr>
          <p:cNvPr id="10" name="Straight Connector 9">
            <a:extLst>
              <a:ext uri="{FF2B5EF4-FFF2-40B4-BE49-F238E27FC236}">
                <a16:creationId xmlns:a16="http://schemas.microsoft.com/office/drawing/2014/main" id="{1463C95D-C524-0D4A-9069-F0ABD5B950B4}"/>
              </a:ext>
            </a:extLst>
          </p:cNvPr>
          <p:cNvCxnSpPr/>
          <p:nvPr/>
        </p:nvCxnSpPr>
        <p:spPr>
          <a:xfrm>
            <a:off x="8377518" y="107576"/>
            <a:ext cx="0" cy="6656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C4CE2B-10F3-914F-9512-276BDDC67759}"/>
              </a:ext>
            </a:extLst>
          </p:cNvPr>
          <p:cNvSpPr txBox="1"/>
          <p:nvPr/>
        </p:nvSpPr>
        <p:spPr>
          <a:xfrm>
            <a:off x="8364071" y="61731"/>
            <a:ext cx="1909497" cy="253916"/>
          </a:xfrm>
          <a:prstGeom prst="rect">
            <a:avLst/>
          </a:prstGeom>
          <a:noFill/>
        </p:spPr>
        <p:txBody>
          <a:bodyPr wrap="none" rtlCol="0">
            <a:spAutoFit/>
          </a:bodyPr>
          <a:lstStyle/>
          <a:p>
            <a:r>
              <a:rPr lang="en-US" sz="1050" dirty="0">
                <a:solidFill>
                  <a:srgbClr val="FF0000"/>
                </a:solidFill>
                <a:latin typeface="Century Gothic" panose="020B0502020202020204" pitchFamily="34" charset="0"/>
              </a:rPr>
              <a:t>post 1</a:t>
            </a:r>
            <a:r>
              <a:rPr lang="en-US" sz="1050" baseline="30000" dirty="0">
                <a:solidFill>
                  <a:srgbClr val="FF0000"/>
                </a:solidFill>
                <a:latin typeface="Century Gothic" panose="020B0502020202020204" pitchFamily="34" charset="0"/>
              </a:rPr>
              <a:t>st</a:t>
            </a:r>
            <a:r>
              <a:rPr lang="en-US" sz="1050" dirty="0">
                <a:solidFill>
                  <a:srgbClr val="FF0000"/>
                </a:solidFill>
                <a:latin typeface="Century Gothic" panose="020B0502020202020204" pitchFamily="34" charset="0"/>
              </a:rPr>
              <a:t> day of Term month</a:t>
            </a:r>
          </a:p>
        </p:txBody>
      </p:sp>
    </p:spTree>
    <p:extLst>
      <p:ext uri="{BB962C8B-B14F-4D97-AF65-F5344CB8AC3E}">
        <p14:creationId xmlns:p14="http://schemas.microsoft.com/office/powerpoint/2010/main" val="378800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5" descr="A picture containing screenshot&#10;&#10;Description automatically generated">
            <a:extLst>
              <a:ext uri="{FF2B5EF4-FFF2-40B4-BE49-F238E27FC236}">
                <a16:creationId xmlns:a16="http://schemas.microsoft.com/office/drawing/2014/main" id="{81269798-2C0F-2F49-A617-338D13F9578E}"/>
              </a:ext>
            </a:extLst>
          </p:cNvPr>
          <p:cNvPicPr>
            <a:picLocks noChangeAspect="1"/>
          </p:cNvPicPr>
          <p:nvPr/>
        </p:nvPicPr>
        <p:blipFill>
          <a:blip r:embed="rId3"/>
          <a:stretch>
            <a:fillRect/>
          </a:stretch>
        </p:blipFill>
        <p:spPr>
          <a:xfrm>
            <a:off x="2366682" y="-8504"/>
            <a:ext cx="7411215" cy="6804774"/>
          </a:xfrm>
          <a:prstGeom prst="rect">
            <a:avLst/>
          </a:prstGeom>
        </p:spPr>
      </p:pic>
      <p:cxnSp>
        <p:nvCxnSpPr>
          <p:cNvPr id="9" name="Straight Arrow Connector 8">
            <a:extLst>
              <a:ext uri="{FF2B5EF4-FFF2-40B4-BE49-F238E27FC236}">
                <a16:creationId xmlns:a16="http://schemas.microsoft.com/office/drawing/2014/main" id="{889F0E67-503E-E04A-8376-61B7D6DC65BD}"/>
              </a:ext>
            </a:extLst>
          </p:cNvPr>
          <p:cNvCxnSpPr/>
          <p:nvPr/>
        </p:nvCxnSpPr>
        <p:spPr>
          <a:xfrm flipH="1">
            <a:off x="5540189" y="5646404"/>
            <a:ext cx="4975411" cy="0"/>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 name="Straight Connector 2">
            <a:extLst>
              <a:ext uri="{FF2B5EF4-FFF2-40B4-BE49-F238E27FC236}">
                <a16:creationId xmlns:a16="http://schemas.microsoft.com/office/drawing/2014/main" id="{818CAF1C-C62F-1045-B2E9-24B27FFBE9EC}"/>
              </a:ext>
            </a:extLst>
          </p:cNvPr>
          <p:cNvCxnSpPr/>
          <p:nvPr/>
        </p:nvCxnSpPr>
        <p:spPr>
          <a:xfrm>
            <a:off x="2796989" y="995082"/>
            <a:ext cx="62932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030534-43F9-B742-BA4C-D5AB17750101}"/>
              </a:ext>
            </a:extLst>
          </p:cNvPr>
          <p:cNvCxnSpPr/>
          <p:nvPr/>
        </p:nvCxnSpPr>
        <p:spPr>
          <a:xfrm>
            <a:off x="2823883" y="2519082"/>
            <a:ext cx="62932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FDE98E-AFE5-0B40-AAA8-0038AAB25B18}"/>
              </a:ext>
            </a:extLst>
          </p:cNvPr>
          <p:cNvCxnSpPr/>
          <p:nvPr/>
        </p:nvCxnSpPr>
        <p:spPr>
          <a:xfrm>
            <a:off x="2823883" y="4011706"/>
            <a:ext cx="62932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1201BC-1D9E-E549-9275-98FDF4427222}"/>
              </a:ext>
            </a:extLst>
          </p:cNvPr>
          <p:cNvCxnSpPr/>
          <p:nvPr/>
        </p:nvCxnSpPr>
        <p:spPr>
          <a:xfrm>
            <a:off x="2823883" y="5504330"/>
            <a:ext cx="62932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A65935-ED19-2041-9A84-206904331A08}"/>
              </a:ext>
            </a:extLst>
          </p:cNvPr>
          <p:cNvCxnSpPr>
            <a:cxnSpLocks/>
          </p:cNvCxnSpPr>
          <p:nvPr/>
        </p:nvCxnSpPr>
        <p:spPr>
          <a:xfrm flipH="1">
            <a:off x="8861612" y="1331259"/>
            <a:ext cx="165398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6496D0-FAE5-8A46-8642-9AB8B91D34EC}"/>
              </a:ext>
            </a:extLst>
          </p:cNvPr>
          <p:cNvSpPr txBox="1"/>
          <p:nvPr/>
        </p:nvSpPr>
        <p:spPr>
          <a:xfrm>
            <a:off x="10740980" y="733978"/>
            <a:ext cx="1173114" cy="1785104"/>
          </a:xfrm>
          <a:prstGeom prst="rect">
            <a:avLst/>
          </a:prstGeom>
          <a:solidFill>
            <a:srgbClr val="E9DDFF"/>
          </a:solidFill>
        </p:spPr>
        <p:txBody>
          <a:bodyPr wrap="square" rtlCol="0">
            <a:spAutoFit/>
          </a:bodyPr>
          <a:lstStyle/>
          <a:p>
            <a:r>
              <a:rPr lang="en-US" sz="1100" dirty="0">
                <a:latin typeface="Century Gothic" panose="020B0502020202020204" pitchFamily="34" charset="0"/>
              </a:rPr>
              <a:t>Gradual Movement to Prediction Loss 0 due to futures predictive prices being replaced by real time prices.</a:t>
            </a:r>
          </a:p>
        </p:txBody>
      </p:sp>
      <p:sp>
        <p:nvSpPr>
          <p:cNvPr id="13" name="TextBox 12">
            <a:extLst>
              <a:ext uri="{FF2B5EF4-FFF2-40B4-BE49-F238E27FC236}">
                <a16:creationId xmlns:a16="http://schemas.microsoft.com/office/drawing/2014/main" id="{021001C2-39F2-0443-A95C-47D65B810193}"/>
              </a:ext>
            </a:extLst>
          </p:cNvPr>
          <p:cNvSpPr txBox="1"/>
          <p:nvPr/>
        </p:nvSpPr>
        <p:spPr>
          <a:xfrm>
            <a:off x="10767874" y="4953906"/>
            <a:ext cx="1173114" cy="1384995"/>
          </a:xfrm>
          <a:prstGeom prst="rect">
            <a:avLst/>
          </a:prstGeom>
          <a:solidFill>
            <a:srgbClr val="E9DDFF"/>
          </a:solidFill>
        </p:spPr>
        <p:txBody>
          <a:bodyPr wrap="square" rtlCol="0">
            <a:spAutoFit/>
          </a:bodyPr>
          <a:lstStyle/>
          <a:p>
            <a:r>
              <a:rPr lang="en-US" sz="1200" dirty="0">
                <a:latin typeface="Century Gothic" panose="020B0502020202020204" pitchFamily="34" charset="0"/>
              </a:rPr>
              <a:t>High Peaks between day 225 and 200 for ATC for Houston, South and West Zones</a:t>
            </a:r>
          </a:p>
        </p:txBody>
      </p:sp>
      <p:cxnSp>
        <p:nvCxnSpPr>
          <p:cNvPr id="14" name="Straight Connector 13">
            <a:extLst>
              <a:ext uri="{FF2B5EF4-FFF2-40B4-BE49-F238E27FC236}">
                <a16:creationId xmlns:a16="http://schemas.microsoft.com/office/drawing/2014/main" id="{7D503E2F-F418-2B4C-9E8F-FA607A687377}"/>
              </a:ext>
            </a:extLst>
          </p:cNvPr>
          <p:cNvCxnSpPr/>
          <p:nvPr/>
        </p:nvCxnSpPr>
        <p:spPr>
          <a:xfrm>
            <a:off x="8364071" y="107576"/>
            <a:ext cx="0" cy="6656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F68C10-1E4D-8E4B-8480-45689C9DEDE6}"/>
              </a:ext>
            </a:extLst>
          </p:cNvPr>
          <p:cNvSpPr txBox="1"/>
          <p:nvPr/>
        </p:nvSpPr>
        <p:spPr>
          <a:xfrm>
            <a:off x="8364071" y="61731"/>
            <a:ext cx="1909497" cy="253916"/>
          </a:xfrm>
          <a:prstGeom prst="rect">
            <a:avLst/>
          </a:prstGeom>
          <a:noFill/>
        </p:spPr>
        <p:txBody>
          <a:bodyPr wrap="none" rtlCol="0">
            <a:spAutoFit/>
          </a:bodyPr>
          <a:lstStyle/>
          <a:p>
            <a:r>
              <a:rPr lang="en-US" sz="1050" dirty="0">
                <a:solidFill>
                  <a:srgbClr val="FF0000"/>
                </a:solidFill>
                <a:latin typeface="Century Gothic" panose="020B0502020202020204" pitchFamily="34" charset="0"/>
              </a:rPr>
              <a:t>post 1</a:t>
            </a:r>
            <a:r>
              <a:rPr lang="en-US" sz="1050" baseline="30000" dirty="0">
                <a:solidFill>
                  <a:srgbClr val="FF0000"/>
                </a:solidFill>
                <a:latin typeface="Century Gothic" panose="020B0502020202020204" pitchFamily="34" charset="0"/>
              </a:rPr>
              <a:t>st</a:t>
            </a:r>
            <a:r>
              <a:rPr lang="en-US" sz="1050" dirty="0">
                <a:solidFill>
                  <a:srgbClr val="FF0000"/>
                </a:solidFill>
                <a:latin typeface="Century Gothic" panose="020B0502020202020204" pitchFamily="34" charset="0"/>
              </a:rPr>
              <a:t> day of Term month</a:t>
            </a:r>
          </a:p>
        </p:txBody>
      </p:sp>
    </p:spTree>
    <p:extLst>
      <p:ext uri="{BB962C8B-B14F-4D97-AF65-F5344CB8AC3E}">
        <p14:creationId xmlns:p14="http://schemas.microsoft.com/office/powerpoint/2010/main" val="118028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black background&#10;&#10;Description automatically generated">
            <a:extLst>
              <a:ext uri="{FF2B5EF4-FFF2-40B4-BE49-F238E27FC236}">
                <a16:creationId xmlns:a16="http://schemas.microsoft.com/office/drawing/2014/main" id="{1DD94849-142F-9C42-B327-9DE3560DEF57}"/>
              </a:ext>
            </a:extLst>
          </p:cNvPr>
          <p:cNvPicPr>
            <a:picLocks noChangeAspect="1"/>
          </p:cNvPicPr>
          <p:nvPr/>
        </p:nvPicPr>
        <p:blipFill>
          <a:blip r:embed="rId2"/>
          <a:stretch>
            <a:fillRect/>
          </a:stretch>
        </p:blipFill>
        <p:spPr>
          <a:xfrm>
            <a:off x="120650" y="2057400"/>
            <a:ext cx="11950700" cy="2743200"/>
          </a:xfrm>
          <a:prstGeom prst="rect">
            <a:avLst/>
          </a:prstGeom>
        </p:spPr>
      </p:pic>
    </p:spTree>
    <p:extLst>
      <p:ext uri="{BB962C8B-B14F-4D97-AF65-F5344CB8AC3E}">
        <p14:creationId xmlns:p14="http://schemas.microsoft.com/office/powerpoint/2010/main" val="33968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6393732-FD80-9240-9BED-EFA95587A44E}"/>
              </a:ext>
            </a:extLst>
          </p:cNvPr>
          <p:cNvCxnSpPr>
            <a:cxnSpLocks/>
          </p:cNvCxnSpPr>
          <p:nvPr/>
        </p:nvCxnSpPr>
        <p:spPr>
          <a:xfrm flipV="1">
            <a:off x="2783541" y="4504766"/>
            <a:ext cx="0" cy="839687"/>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A94098D5-AC6E-F04F-926B-523CC663BB8D}"/>
              </a:ext>
            </a:extLst>
          </p:cNvPr>
          <p:cNvSpPr txBox="1"/>
          <p:nvPr/>
        </p:nvSpPr>
        <p:spPr>
          <a:xfrm>
            <a:off x="2904565" y="5036676"/>
            <a:ext cx="5048177" cy="307777"/>
          </a:xfrm>
          <a:prstGeom prst="rect">
            <a:avLst/>
          </a:prstGeom>
          <a:solidFill>
            <a:schemeClr val="accent4"/>
          </a:solidFill>
        </p:spPr>
        <p:txBody>
          <a:bodyPr wrap="none" rtlCol="0">
            <a:spAutoFit/>
          </a:bodyPr>
          <a:lstStyle/>
          <a:p>
            <a:r>
              <a:rPr lang="en-US" sz="1400" dirty="0">
                <a:latin typeface="Century Gothic" panose="020B0502020202020204" pitchFamily="34" charset="0"/>
              </a:rPr>
              <a:t>Off peak is less volatile but under predicting on average</a:t>
            </a:r>
          </a:p>
        </p:txBody>
      </p:sp>
      <p:cxnSp>
        <p:nvCxnSpPr>
          <p:cNvPr id="8" name="Straight Arrow Connector 7">
            <a:extLst>
              <a:ext uri="{FF2B5EF4-FFF2-40B4-BE49-F238E27FC236}">
                <a16:creationId xmlns:a16="http://schemas.microsoft.com/office/drawing/2014/main" id="{12C98AA7-A39E-A540-81DD-4A49AD65BC7D}"/>
              </a:ext>
            </a:extLst>
          </p:cNvPr>
          <p:cNvCxnSpPr>
            <a:cxnSpLocks/>
          </p:cNvCxnSpPr>
          <p:nvPr/>
        </p:nvCxnSpPr>
        <p:spPr>
          <a:xfrm flipV="1">
            <a:off x="1174376" y="4504765"/>
            <a:ext cx="0" cy="2030506"/>
          </a:xfrm>
          <a:prstGeom prst="straightConnector1">
            <a:avLst/>
          </a:prstGeom>
          <a:ln>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CD02CB7-4EE5-B94F-9435-CC4AC5FDB629}"/>
              </a:ext>
            </a:extLst>
          </p:cNvPr>
          <p:cNvSpPr txBox="1"/>
          <p:nvPr/>
        </p:nvSpPr>
        <p:spPr>
          <a:xfrm>
            <a:off x="1297093" y="6227494"/>
            <a:ext cx="6688049" cy="307777"/>
          </a:xfrm>
          <a:prstGeom prst="rect">
            <a:avLst/>
          </a:prstGeom>
          <a:solidFill>
            <a:schemeClr val="accent6">
              <a:lumMod val="40000"/>
              <a:lumOff val="60000"/>
            </a:schemeClr>
          </a:solidFill>
        </p:spPr>
        <p:txBody>
          <a:bodyPr wrap="none" rtlCol="0">
            <a:spAutoFit/>
          </a:bodyPr>
          <a:lstStyle/>
          <a:p>
            <a:r>
              <a:rPr lang="en-US" sz="1400" dirty="0">
                <a:latin typeface="Century Gothic" panose="020B0502020202020204" pitchFamily="34" charset="0"/>
              </a:rPr>
              <a:t>On peak is more volatile (greater spread) and over predicting on average.</a:t>
            </a:r>
          </a:p>
        </p:txBody>
      </p:sp>
      <p:cxnSp>
        <p:nvCxnSpPr>
          <p:cNvPr id="13" name="Straight Arrow Connector 12">
            <a:extLst>
              <a:ext uri="{FF2B5EF4-FFF2-40B4-BE49-F238E27FC236}">
                <a16:creationId xmlns:a16="http://schemas.microsoft.com/office/drawing/2014/main" id="{0247FA08-8BCA-944B-A35F-B4A6C944FAFA}"/>
              </a:ext>
            </a:extLst>
          </p:cNvPr>
          <p:cNvCxnSpPr>
            <a:cxnSpLocks/>
          </p:cNvCxnSpPr>
          <p:nvPr/>
        </p:nvCxnSpPr>
        <p:spPr>
          <a:xfrm flipV="1">
            <a:off x="5356411" y="4477871"/>
            <a:ext cx="0" cy="839687"/>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23E99F97-4D64-A14D-8B23-B3B0D06740DC}"/>
              </a:ext>
            </a:extLst>
          </p:cNvPr>
          <p:cNvCxnSpPr>
            <a:cxnSpLocks/>
          </p:cNvCxnSpPr>
          <p:nvPr/>
        </p:nvCxnSpPr>
        <p:spPr>
          <a:xfrm flipV="1">
            <a:off x="7914610" y="4464424"/>
            <a:ext cx="0" cy="839687"/>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65E5EA02-4FBD-BB4A-9975-9EBF58904957}"/>
              </a:ext>
            </a:extLst>
          </p:cNvPr>
          <p:cNvCxnSpPr>
            <a:cxnSpLocks/>
          </p:cNvCxnSpPr>
          <p:nvPr/>
        </p:nvCxnSpPr>
        <p:spPr>
          <a:xfrm flipV="1">
            <a:off x="10600764" y="4437530"/>
            <a:ext cx="0" cy="839687"/>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FB671A8-975C-BF49-92C8-A640AE653F7F}"/>
              </a:ext>
            </a:extLst>
          </p:cNvPr>
          <p:cNvCxnSpPr>
            <a:cxnSpLocks/>
          </p:cNvCxnSpPr>
          <p:nvPr/>
        </p:nvCxnSpPr>
        <p:spPr>
          <a:xfrm flipV="1">
            <a:off x="9112623" y="4477871"/>
            <a:ext cx="0" cy="2030506"/>
          </a:xfrm>
          <a:prstGeom prst="straightConnector1">
            <a:avLst/>
          </a:prstGeom>
          <a:ln>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A close up of text on a black background&#10;&#10;Description automatically generated">
            <a:extLst>
              <a:ext uri="{FF2B5EF4-FFF2-40B4-BE49-F238E27FC236}">
                <a16:creationId xmlns:a16="http://schemas.microsoft.com/office/drawing/2014/main" id="{F2105017-165A-3640-9164-15F93D4AF2D7}"/>
              </a:ext>
            </a:extLst>
          </p:cNvPr>
          <p:cNvPicPr>
            <a:picLocks noChangeAspect="1"/>
          </p:cNvPicPr>
          <p:nvPr/>
        </p:nvPicPr>
        <p:blipFill>
          <a:blip r:embed="rId2"/>
          <a:stretch>
            <a:fillRect/>
          </a:stretch>
        </p:blipFill>
        <p:spPr>
          <a:xfrm>
            <a:off x="120650" y="2057400"/>
            <a:ext cx="11950700" cy="2743200"/>
          </a:xfrm>
          <a:prstGeom prst="rect">
            <a:avLst/>
          </a:prstGeom>
        </p:spPr>
      </p:pic>
    </p:spTree>
    <p:extLst>
      <p:ext uri="{BB962C8B-B14F-4D97-AF65-F5344CB8AC3E}">
        <p14:creationId xmlns:p14="http://schemas.microsoft.com/office/powerpoint/2010/main" val="117850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2A46-1E3A-A24A-B820-D91D444577DD}"/>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Volatility</a:t>
            </a:r>
          </a:p>
        </p:txBody>
      </p:sp>
    </p:spTree>
    <p:extLst>
      <p:ext uri="{BB962C8B-B14F-4D97-AF65-F5344CB8AC3E}">
        <p14:creationId xmlns:p14="http://schemas.microsoft.com/office/powerpoint/2010/main" val="330811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499E4318-3CEB-3141-95D7-A2A3F481CB02}"/>
              </a:ext>
            </a:extLst>
          </p:cNvPr>
          <p:cNvPicPr>
            <a:picLocks noChangeAspect="1"/>
          </p:cNvPicPr>
          <p:nvPr/>
        </p:nvPicPr>
        <p:blipFill>
          <a:blip r:embed="rId2"/>
          <a:stretch>
            <a:fillRect/>
          </a:stretch>
        </p:blipFill>
        <p:spPr>
          <a:xfrm>
            <a:off x="2361406" y="0"/>
            <a:ext cx="7469188" cy="6858000"/>
          </a:xfrm>
          <a:prstGeom prst="rect">
            <a:avLst/>
          </a:prstGeom>
        </p:spPr>
      </p:pic>
      <p:cxnSp>
        <p:nvCxnSpPr>
          <p:cNvPr id="7" name="Straight Connector 6">
            <a:extLst>
              <a:ext uri="{FF2B5EF4-FFF2-40B4-BE49-F238E27FC236}">
                <a16:creationId xmlns:a16="http://schemas.microsoft.com/office/drawing/2014/main" id="{DFD3AAEF-5805-C54D-95B4-9447318E34CD}"/>
              </a:ext>
            </a:extLst>
          </p:cNvPr>
          <p:cNvCxnSpPr/>
          <p:nvPr/>
        </p:nvCxnSpPr>
        <p:spPr>
          <a:xfrm>
            <a:off x="8404412" y="107576"/>
            <a:ext cx="0" cy="6656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1ADCF1-BDA7-244E-B944-5FB4E7755E18}"/>
              </a:ext>
            </a:extLst>
          </p:cNvPr>
          <p:cNvSpPr txBox="1"/>
          <p:nvPr/>
        </p:nvSpPr>
        <p:spPr>
          <a:xfrm>
            <a:off x="8364071" y="61731"/>
            <a:ext cx="1909497" cy="253916"/>
          </a:xfrm>
          <a:prstGeom prst="rect">
            <a:avLst/>
          </a:prstGeom>
          <a:noFill/>
        </p:spPr>
        <p:txBody>
          <a:bodyPr wrap="none" rtlCol="0">
            <a:spAutoFit/>
          </a:bodyPr>
          <a:lstStyle/>
          <a:p>
            <a:r>
              <a:rPr lang="en-US" sz="1050" dirty="0">
                <a:solidFill>
                  <a:srgbClr val="FF0000"/>
                </a:solidFill>
                <a:latin typeface="Century Gothic" panose="020B0502020202020204" pitchFamily="34" charset="0"/>
              </a:rPr>
              <a:t>post 1</a:t>
            </a:r>
            <a:r>
              <a:rPr lang="en-US" sz="1050" baseline="30000" dirty="0">
                <a:solidFill>
                  <a:srgbClr val="FF0000"/>
                </a:solidFill>
                <a:latin typeface="Century Gothic" panose="020B0502020202020204" pitchFamily="34" charset="0"/>
              </a:rPr>
              <a:t>st</a:t>
            </a:r>
            <a:r>
              <a:rPr lang="en-US" sz="1050" dirty="0">
                <a:solidFill>
                  <a:srgbClr val="FF0000"/>
                </a:solidFill>
                <a:latin typeface="Century Gothic" panose="020B0502020202020204" pitchFamily="34" charset="0"/>
              </a:rPr>
              <a:t> day of Term month</a:t>
            </a:r>
          </a:p>
        </p:txBody>
      </p:sp>
    </p:spTree>
    <p:extLst>
      <p:ext uri="{BB962C8B-B14F-4D97-AF65-F5344CB8AC3E}">
        <p14:creationId xmlns:p14="http://schemas.microsoft.com/office/powerpoint/2010/main" val="103390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screenshot&#10;&#10;Description automatically generated">
            <a:extLst>
              <a:ext uri="{FF2B5EF4-FFF2-40B4-BE49-F238E27FC236}">
                <a16:creationId xmlns:a16="http://schemas.microsoft.com/office/drawing/2014/main" id="{420F177D-E272-924F-9D0E-D1422C6175FB}"/>
              </a:ext>
            </a:extLst>
          </p:cNvPr>
          <p:cNvPicPr>
            <a:picLocks noChangeAspect="1"/>
          </p:cNvPicPr>
          <p:nvPr/>
        </p:nvPicPr>
        <p:blipFill>
          <a:blip r:embed="rId2"/>
          <a:stretch>
            <a:fillRect/>
          </a:stretch>
        </p:blipFill>
        <p:spPr>
          <a:xfrm>
            <a:off x="2361406" y="0"/>
            <a:ext cx="7469188" cy="6858000"/>
          </a:xfrm>
          <a:prstGeom prst="rect">
            <a:avLst/>
          </a:prstGeom>
        </p:spPr>
      </p:pic>
      <p:cxnSp>
        <p:nvCxnSpPr>
          <p:cNvPr id="5" name="Straight Arrow Connector 4">
            <a:extLst>
              <a:ext uri="{FF2B5EF4-FFF2-40B4-BE49-F238E27FC236}">
                <a16:creationId xmlns:a16="http://schemas.microsoft.com/office/drawing/2014/main" id="{19170ABC-84CB-D54C-B290-44FAB30EAE35}"/>
              </a:ext>
            </a:extLst>
          </p:cNvPr>
          <p:cNvCxnSpPr/>
          <p:nvPr/>
        </p:nvCxnSpPr>
        <p:spPr>
          <a:xfrm flipH="1">
            <a:off x="8982635" y="1223682"/>
            <a:ext cx="168088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D3AAEF-5805-C54D-95B4-9447318E34CD}"/>
              </a:ext>
            </a:extLst>
          </p:cNvPr>
          <p:cNvCxnSpPr/>
          <p:nvPr/>
        </p:nvCxnSpPr>
        <p:spPr>
          <a:xfrm>
            <a:off x="8404412" y="107576"/>
            <a:ext cx="0" cy="6656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EA7819F7-D6F4-9A4F-B117-49FBB13B2419}"/>
              </a:ext>
            </a:extLst>
          </p:cNvPr>
          <p:cNvSpPr/>
          <p:nvPr/>
        </p:nvSpPr>
        <p:spPr>
          <a:xfrm rot="16200000">
            <a:off x="6976514" y="112644"/>
            <a:ext cx="261609" cy="1708236"/>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59551F0-5BF1-DC43-9E83-2C1B97D8EA46}"/>
              </a:ext>
            </a:extLst>
          </p:cNvPr>
          <p:cNvSpPr txBox="1"/>
          <p:nvPr/>
        </p:nvSpPr>
        <p:spPr>
          <a:xfrm>
            <a:off x="6777318" y="473342"/>
            <a:ext cx="4916731" cy="261610"/>
          </a:xfrm>
          <a:prstGeom prst="rect">
            <a:avLst/>
          </a:prstGeom>
          <a:solidFill>
            <a:schemeClr val="accent4">
              <a:lumMod val="20000"/>
              <a:lumOff val="80000"/>
            </a:schemeClr>
          </a:solidFill>
        </p:spPr>
        <p:txBody>
          <a:bodyPr wrap="none" rtlCol="0">
            <a:spAutoFit/>
          </a:bodyPr>
          <a:lstStyle/>
          <a:p>
            <a:r>
              <a:rPr lang="en-US" sz="1100" dirty="0">
                <a:latin typeface="Century Gothic" panose="020B0502020202020204" pitchFamily="34" charset="0"/>
              </a:rPr>
              <a:t>Volatility highest between 150 days our and 50 days out for On Peak</a:t>
            </a:r>
          </a:p>
        </p:txBody>
      </p:sp>
      <p:sp>
        <p:nvSpPr>
          <p:cNvPr id="12" name="TextBox 11">
            <a:extLst>
              <a:ext uri="{FF2B5EF4-FFF2-40B4-BE49-F238E27FC236}">
                <a16:creationId xmlns:a16="http://schemas.microsoft.com/office/drawing/2014/main" id="{867006AB-950F-9849-9AC8-5B75BAC08DD1}"/>
              </a:ext>
            </a:extLst>
          </p:cNvPr>
          <p:cNvSpPr txBox="1"/>
          <p:nvPr/>
        </p:nvSpPr>
        <p:spPr>
          <a:xfrm>
            <a:off x="10838329" y="949136"/>
            <a:ext cx="1173114" cy="1754326"/>
          </a:xfrm>
          <a:prstGeom prst="rect">
            <a:avLst/>
          </a:prstGeom>
          <a:solidFill>
            <a:srgbClr val="E9DDFF"/>
          </a:solidFill>
        </p:spPr>
        <p:txBody>
          <a:bodyPr wrap="square" rtlCol="0">
            <a:spAutoFit/>
          </a:bodyPr>
          <a:lstStyle/>
          <a:p>
            <a:r>
              <a:rPr lang="en-US" sz="1200" dirty="0">
                <a:latin typeface="Century Gothic" panose="020B0502020202020204" pitchFamily="34" charset="0"/>
              </a:rPr>
              <a:t>Volatility sharply increases then decreases as the actionable date approaches</a:t>
            </a:r>
          </a:p>
        </p:txBody>
      </p:sp>
      <p:sp>
        <p:nvSpPr>
          <p:cNvPr id="14" name="TextBox 13">
            <a:extLst>
              <a:ext uri="{FF2B5EF4-FFF2-40B4-BE49-F238E27FC236}">
                <a16:creationId xmlns:a16="http://schemas.microsoft.com/office/drawing/2014/main" id="{5D1ADCF1-BDA7-244E-B944-5FB4E7755E18}"/>
              </a:ext>
            </a:extLst>
          </p:cNvPr>
          <p:cNvSpPr txBox="1"/>
          <p:nvPr/>
        </p:nvSpPr>
        <p:spPr>
          <a:xfrm>
            <a:off x="8364071" y="61731"/>
            <a:ext cx="1909497" cy="253916"/>
          </a:xfrm>
          <a:prstGeom prst="rect">
            <a:avLst/>
          </a:prstGeom>
          <a:noFill/>
        </p:spPr>
        <p:txBody>
          <a:bodyPr wrap="none" rtlCol="0">
            <a:spAutoFit/>
          </a:bodyPr>
          <a:lstStyle/>
          <a:p>
            <a:r>
              <a:rPr lang="en-US" sz="1050" dirty="0">
                <a:solidFill>
                  <a:srgbClr val="FF0000"/>
                </a:solidFill>
                <a:latin typeface="Century Gothic" panose="020B0502020202020204" pitchFamily="34" charset="0"/>
              </a:rPr>
              <a:t>post 1</a:t>
            </a:r>
            <a:r>
              <a:rPr lang="en-US" sz="1050" baseline="30000" dirty="0">
                <a:solidFill>
                  <a:srgbClr val="FF0000"/>
                </a:solidFill>
                <a:latin typeface="Century Gothic" panose="020B0502020202020204" pitchFamily="34" charset="0"/>
              </a:rPr>
              <a:t>st</a:t>
            </a:r>
            <a:r>
              <a:rPr lang="en-US" sz="1050" dirty="0">
                <a:solidFill>
                  <a:srgbClr val="FF0000"/>
                </a:solidFill>
                <a:latin typeface="Century Gothic" panose="020B0502020202020204" pitchFamily="34" charset="0"/>
              </a:rPr>
              <a:t> day of Term month</a:t>
            </a:r>
          </a:p>
        </p:txBody>
      </p:sp>
    </p:spTree>
    <p:extLst>
      <p:ext uri="{BB962C8B-B14F-4D97-AF65-F5344CB8AC3E}">
        <p14:creationId xmlns:p14="http://schemas.microsoft.com/office/powerpoint/2010/main" val="202641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8F21C8B5-A914-EF4F-8021-1B5CE0885EFC}"/>
              </a:ext>
            </a:extLst>
          </p:cNvPr>
          <p:cNvPicPr>
            <a:picLocks noChangeAspect="1"/>
          </p:cNvPicPr>
          <p:nvPr/>
        </p:nvPicPr>
        <p:blipFill>
          <a:blip r:embed="rId2"/>
          <a:stretch>
            <a:fillRect/>
          </a:stretch>
        </p:blipFill>
        <p:spPr>
          <a:xfrm>
            <a:off x="120650" y="2057400"/>
            <a:ext cx="11950700" cy="2743200"/>
          </a:xfrm>
          <a:prstGeom prst="rect">
            <a:avLst/>
          </a:prstGeom>
        </p:spPr>
      </p:pic>
      <p:sp>
        <p:nvSpPr>
          <p:cNvPr id="6" name="TextBox 5">
            <a:extLst>
              <a:ext uri="{FF2B5EF4-FFF2-40B4-BE49-F238E27FC236}">
                <a16:creationId xmlns:a16="http://schemas.microsoft.com/office/drawing/2014/main" id="{21B5179A-8200-BD47-9BEF-1F2982190356}"/>
              </a:ext>
            </a:extLst>
          </p:cNvPr>
          <p:cNvSpPr txBox="1"/>
          <p:nvPr/>
        </p:nvSpPr>
        <p:spPr>
          <a:xfrm>
            <a:off x="3415553" y="5351929"/>
            <a:ext cx="4567276" cy="369332"/>
          </a:xfrm>
          <a:prstGeom prst="rect">
            <a:avLst/>
          </a:prstGeom>
          <a:solidFill>
            <a:schemeClr val="accent6">
              <a:lumMod val="40000"/>
              <a:lumOff val="60000"/>
            </a:schemeClr>
          </a:solidFill>
        </p:spPr>
        <p:txBody>
          <a:bodyPr wrap="none" rtlCol="0">
            <a:spAutoFit/>
          </a:bodyPr>
          <a:lstStyle/>
          <a:p>
            <a:r>
              <a:rPr lang="en-US" dirty="0">
                <a:latin typeface="Century Gothic" panose="020B0502020202020204" pitchFamily="34" charset="0"/>
              </a:rPr>
              <a:t>Volatility is highest for on peak forwards</a:t>
            </a:r>
          </a:p>
        </p:txBody>
      </p:sp>
      <p:cxnSp>
        <p:nvCxnSpPr>
          <p:cNvPr id="8" name="Straight Arrow Connector 7">
            <a:extLst>
              <a:ext uri="{FF2B5EF4-FFF2-40B4-BE49-F238E27FC236}">
                <a16:creationId xmlns:a16="http://schemas.microsoft.com/office/drawing/2014/main" id="{D22EAE46-E536-CA46-A277-F81A39196AEF}"/>
              </a:ext>
            </a:extLst>
          </p:cNvPr>
          <p:cNvCxnSpPr>
            <a:cxnSpLocks/>
          </p:cNvCxnSpPr>
          <p:nvPr/>
        </p:nvCxnSpPr>
        <p:spPr>
          <a:xfrm flipV="1">
            <a:off x="10824882" y="4383743"/>
            <a:ext cx="0" cy="82026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57B2FB-C63C-A244-8E59-A22AD3E232AA}"/>
              </a:ext>
            </a:extLst>
          </p:cNvPr>
          <p:cNvCxnSpPr>
            <a:cxnSpLocks/>
          </p:cNvCxnSpPr>
          <p:nvPr/>
        </p:nvCxnSpPr>
        <p:spPr>
          <a:xfrm flipV="1">
            <a:off x="8153400" y="4347884"/>
            <a:ext cx="0" cy="82026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74C67F-4C7D-C940-B332-8ADC5680152E}"/>
              </a:ext>
            </a:extLst>
          </p:cNvPr>
          <p:cNvCxnSpPr>
            <a:cxnSpLocks/>
          </p:cNvCxnSpPr>
          <p:nvPr/>
        </p:nvCxnSpPr>
        <p:spPr>
          <a:xfrm flipV="1">
            <a:off x="5517776" y="4347884"/>
            <a:ext cx="0" cy="82026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A5C317-9668-E547-84DD-1C2EBA30D9C7}"/>
              </a:ext>
            </a:extLst>
          </p:cNvPr>
          <p:cNvCxnSpPr>
            <a:cxnSpLocks/>
          </p:cNvCxnSpPr>
          <p:nvPr/>
        </p:nvCxnSpPr>
        <p:spPr>
          <a:xfrm>
            <a:off x="2263588" y="2783542"/>
            <a:ext cx="0" cy="129091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1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55EC-CFF1-E44B-88D2-476FE3B2118C}"/>
              </a:ext>
            </a:extLst>
          </p:cNvPr>
          <p:cNvSpPr>
            <a:spLocks noGrp="1"/>
          </p:cNvSpPr>
          <p:nvPr>
            <p:ph type="title"/>
          </p:nvPr>
        </p:nvSpPr>
        <p:spPr/>
        <p:txBody>
          <a:bodyPr/>
          <a:lstStyle/>
          <a:p>
            <a:r>
              <a:rPr lang="en-US" dirty="0">
                <a:solidFill>
                  <a:schemeClr val="accent6"/>
                </a:solidFill>
                <a:latin typeface="Century Gothic" panose="020B0502020202020204" pitchFamily="34" charset="0"/>
              </a:rPr>
              <a:t>Objectives</a:t>
            </a:r>
          </a:p>
        </p:txBody>
      </p:sp>
      <p:sp>
        <p:nvSpPr>
          <p:cNvPr id="3" name="Content Placeholder 2">
            <a:extLst>
              <a:ext uri="{FF2B5EF4-FFF2-40B4-BE49-F238E27FC236}">
                <a16:creationId xmlns:a16="http://schemas.microsoft.com/office/drawing/2014/main" id="{C5778639-6BAB-184B-A8DE-6264DF8D50B6}"/>
              </a:ext>
            </a:extLst>
          </p:cNvPr>
          <p:cNvSpPr>
            <a:spLocks noGrp="1"/>
          </p:cNvSpPr>
          <p:nvPr>
            <p:ph idx="1"/>
          </p:nvPr>
        </p:nvSpPr>
        <p:spPr/>
        <p:txBody>
          <a:bodyPr/>
          <a:lstStyle/>
          <a:p>
            <a:r>
              <a:rPr lang="en-US" dirty="0">
                <a:latin typeface="Century Gothic" panose="020B0502020202020204" pitchFamily="34" charset="0"/>
              </a:rPr>
              <a:t>Gather data from the S&amp;P Global Market Intelligence Platform (AKA SNL)</a:t>
            </a:r>
          </a:p>
          <a:p>
            <a:pPr lvl="1"/>
            <a:r>
              <a:rPr lang="en-US" dirty="0">
                <a:latin typeface="Century Gothic" panose="020B0502020202020204" pitchFamily="34" charset="0"/>
              </a:rPr>
              <a:t>Currently the Futures market data has no method of being downloaded other than via Excel and manual lookups</a:t>
            </a:r>
          </a:p>
          <a:p>
            <a:r>
              <a:rPr lang="en-US" dirty="0">
                <a:latin typeface="Century Gothic" panose="020B0502020202020204" pitchFamily="34" charset="0"/>
              </a:rPr>
              <a:t>Use 10-Year market level real time and previous data to observe trends in Futures &amp; Forwards</a:t>
            </a:r>
          </a:p>
          <a:p>
            <a:r>
              <a:rPr lang="en-US" dirty="0">
                <a:latin typeface="Century Gothic" panose="020B0502020202020204" pitchFamily="34" charset="0"/>
              </a:rPr>
              <a:t>How well are real time prices predicted?</a:t>
            </a:r>
          </a:p>
        </p:txBody>
      </p:sp>
    </p:spTree>
    <p:extLst>
      <p:ext uri="{BB962C8B-B14F-4D97-AF65-F5344CB8AC3E}">
        <p14:creationId xmlns:p14="http://schemas.microsoft.com/office/powerpoint/2010/main" val="214494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6B3D-2BCE-0145-BFD3-BA35DEDF28D0}"/>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Min &amp; Max</a:t>
            </a:r>
          </a:p>
        </p:txBody>
      </p:sp>
    </p:spTree>
    <p:extLst>
      <p:ext uri="{BB962C8B-B14F-4D97-AF65-F5344CB8AC3E}">
        <p14:creationId xmlns:p14="http://schemas.microsoft.com/office/powerpoint/2010/main" val="3963904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5C0ECEC-51A7-3F4E-A151-1CA484B3ADDC}"/>
              </a:ext>
            </a:extLst>
          </p:cNvPr>
          <p:cNvPicPr>
            <a:picLocks noChangeAspect="1"/>
          </p:cNvPicPr>
          <p:nvPr/>
        </p:nvPicPr>
        <p:blipFill>
          <a:blip r:embed="rId2"/>
          <a:stretch>
            <a:fillRect/>
          </a:stretch>
        </p:blipFill>
        <p:spPr>
          <a:xfrm>
            <a:off x="1439545" y="1104292"/>
            <a:ext cx="9312910" cy="4275427"/>
          </a:xfrm>
          <a:prstGeom prst="rect">
            <a:avLst/>
          </a:prstGeom>
        </p:spPr>
      </p:pic>
      <p:sp>
        <p:nvSpPr>
          <p:cNvPr id="12" name="TextBox 11">
            <a:extLst>
              <a:ext uri="{FF2B5EF4-FFF2-40B4-BE49-F238E27FC236}">
                <a16:creationId xmlns:a16="http://schemas.microsoft.com/office/drawing/2014/main" id="{F6EB391F-5083-124A-B409-19C1C2CF3285}"/>
              </a:ext>
            </a:extLst>
          </p:cNvPr>
          <p:cNvSpPr txBox="1"/>
          <p:nvPr/>
        </p:nvSpPr>
        <p:spPr>
          <a:xfrm>
            <a:off x="10004613" y="233922"/>
            <a:ext cx="1958788" cy="2677656"/>
          </a:xfrm>
          <a:prstGeom prst="rect">
            <a:avLst/>
          </a:prstGeom>
          <a:solidFill>
            <a:srgbClr val="E8C0FF"/>
          </a:solidFill>
        </p:spPr>
        <p:txBody>
          <a:bodyPr wrap="square" rtlCol="0">
            <a:spAutoFit/>
          </a:bodyPr>
          <a:lstStyle/>
          <a:p>
            <a:r>
              <a:rPr lang="en-US" sz="1400" dirty="0">
                <a:latin typeface="Century Gothic" panose="020B0502020202020204" pitchFamily="34" charset="0"/>
              </a:rPr>
              <a:t>Low minimums for On peak indicate an over prediction as the date gets closer.</a:t>
            </a:r>
          </a:p>
          <a:p>
            <a:endParaRPr lang="en-US" sz="1400" dirty="0">
              <a:latin typeface="Century Gothic" panose="020B0502020202020204" pitchFamily="34" charset="0"/>
            </a:endParaRPr>
          </a:p>
          <a:p>
            <a:r>
              <a:rPr lang="en-US" sz="1400" dirty="0">
                <a:latin typeface="Century Gothic" panose="020B0502020202020204" pitchFamily="34" charset="0"/>
              </a:rPr>
              <a:t>This can be linked to how certain summer months (June-Sept) predict futures prices to be very large (&gt;100)</a:t>
            </a:r>
          </a:p>
        </p:txBody>
      </p:sp>
      <p:sp>
        <p:nvSpPr>
          <p:cNvPr id="17" name="Rectangle 16">
            <a:extLst>
              <a:ext uri="{FF2B5EF4-FFF2-40B4-BE49-F238E27FC236}">
                <a16:creationId xmlns:a16="http://schemas.microsoft.com/office/drawing/2014/main" id="{24F810BF-E6FD-6345-8CD2-5DA8C67DA224}"/>
              </a:ext>
            </a:extLst>
          </p:cNvPr>
          <p:cNvSpPr/>
          <p:nvPr/>
        </p:nvSpPr>
        <p:spPr>
          <a:xfrm>
            <a:off x="2084294" y="2339788"/>
            <a:ext cx="7799294" cy="712694"/>
          </a:xfrm>
          <a:prstGeom prst="rect">
            <a:avLst/>
          </a:prstGeom>
          <a:solidFill>
            <a:srgbClr val="E8C0FF">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635277-6288-284E-871E-469E11641356}"/>
              </a:ext>
            </a:extLst>
          </p:cNvPr>
          <p:cNvSpPr/>
          <p:nvPr/>
        </p:nvSpPr>
        <p:spPr>
          <a:xfrm>
            <a:off x="2084294" y="4173070"/>
            <a:ext cx="7799294" cy="712694"/>
          </a:xfrm>
          <a:prstGeom prst="rect">
            <a:avLst/>
          </a:prstGeom>
          <a:solidFill>
            <a:srgbClr val="E8C0FF">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10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window&#10;&#10;Description automatically generated">
            <a:extLst>
              <a:ext uri="{FF2B5EF4-FFF2-40B4-BE49-F238E27FC236}">
                <a16:creationId xmlns:a16="http://schemas.microsoft.com/office/drawing/2014/main" id="{21079F71-226E-4B4C-BCA8-4745DF4484E5}"/>
              </a:ext>
            </a:extLst>
          </p:cNvPr>
          <p:cNvPicPr>
            <a:picLocks noGrp="1" noChangeAspect="1"/>
          </p:cNvPicPr>
          <p:nvPr>
            <p:ph idx="1"/>
          </p:nvPr>
        </p:nvPicPr>
        <p:blipFill>
          <a:blip r:embed="rId3"/>
          <a:stretch>
            <a:fillRect/>
          </a:stretch>
        </p:blipFill>
        <p:spPr>
          <a:xfrm>
            <a:off x="1356869" y="1153272"/>
            <a:ext cx="9478261" cy="4351338"/>
          </a:xfrm>
        </p:spPr>
      </p:pic>
      <p:sp>
        <p:nvSpPr>
          <p:cNvPr id="8" name="TextBox 7">
            <a:extLst>
              <a:ext uri="{FF2B5EF4-FFF2-40B4-BE49-F238E27FC236}">
                <a16:creationId xmlns:a16="http://schemas.microsoft.com/office/drawing/2014/main" id="{1ADD4A88-A819-AD4E-B7B4-E83F08F83477}"/>
              </a:ext>
            </a:extLst>
          </p:cNvPr>
          <p:cNvSpPr txBox="1"/>
          <p:nvPr/>
        </p:nvSpPr>
        <p:spPr>
          <a:xfrm>
            <a:off x="9977719" y="367366"/>
            <a:ext cx="1958788" cy="2462213"/>
          </a:xfrm>
          <a:prstGeom prst="rect">
            <a:avLst/>
          </a:prstGeom>
          <a:solidFill>
            <a:schemeClr val="accent4">
              <a:lumMod val="40000"/>
              <a:lumOff val="60000"/>
            </a:schemeClr>
          </a:solidFill>
        </p:spPr>
        <p:txBody>
          <a:bodyPr wrap="square" rtlCol="0">
            <a:spAutoFit/>
          </a:bodyPr>
          <a:lstStyle/>
          <a:p>
            <a:r>
              <a:rPr lang="en-US" sz="1400" dirty="0">
                <a:latin typeface="Century Gothic" panose="020B0502020202020204" pitchFamily="34" charset="0"/>
              </a:rPr>
              <a:t>High maximums in prediction loss with further time out due indicate large underestimation in backwards time.</a:t>
            </a:r>
          </a:p>
          <a:p>
            <a:endParaRPr lang="en-US" sz="1400" dirty="0">
              <a:latin typeface="Century Gothic" panose="020B0502020202020204" pitchFamily="34" charset="0"/>
            </a:endParaRPr>
          </a:p>
          <a:p>
            <a:r>
              <a:rPr lang="en-US" sz="1400" dirty="0">
                <a:latin typeface="Century Gothic" panose="020B0502020202020204" pitchFamily="34" charset="0"/>
              </a:rPr>
              <a:t>2019/9/1 seems to see be the reason for increased prediction loss</a:t>
            </a:r>
          </a:p>
        </p:txBody>
      </p:sp>
      <p:sp>
        <p:nvSpPr>
          <p:cNvPr id="11" name="Rectangle 10">
            <a:extLst>
              <a:ext uri="{FF2B5EF4-FFF2-40B4-BE49-F238E27FC236}">
                <a16:creationId xmlns:a16="http://schemas.microsoft.com/office/drawing/2014/main" id="{2BF5ED75-95A1-A341-8252-D336281D24E1}"/>
              </a:ext>
            </a:extLst>
          </p:cNvPr>
          <p:cNvSpPr/>
          <p:nvPr/>
        </p:nvSpPr>
        <p:spPr>
          <a:xfrm>
            <a:off x="1922929" y="1598473"/>
            <a:ext cx="7799294" cy="484094"/>
          </a:xfrm>
          <a:prstGeom prst="rect">
            <a:avLst/>
          </a:prstGeom>
          <a:solidFill>
            <a:schemeClr val="accent4">
              <a:lumMod val="20000"/>
              <a:lumOff val="80000"/>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46B098-4D8A-8643-95BF-A9909FFEF951}"/>
              </a:ext>
            </a:extLst>
          </p:cNvPr>
          <p:cNvSpPr/>
          <p:nvPr/>
        </p:nvSpPr>
        <p:spPr>
          <a:xfrm>
            <a:off x="1922929" y="3495955"/>
            <a:ext cx="7799294" cy="484094"/>
          </a:xfrm>
          <a:prstGeom prst="rect">
            <a:avLst/>
          </a:prstGeom>
          <a:solidFill>
            <a:schemeClr val="accent4">
              <a:lumMod val="20000"/>
              <a:lumOff val="80000"/>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52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CD62-6C2E-8F43-96E2-6E822086B03D}"/>
              </a:ext>
            </a:extLst>
          </p:cNvPr>
          <p:cNvSpPr>
            <a:spLocks noGrp="1"/>
          </p:cNvSpPr>
          <p:nvPr>
            <p:ph type="title"/>
          </p:nvPr>
        </p:nvSpPr>
        <p:spPr>
          <a:xfrm>
            <a:off x="838200" y="2766218"/>
            <a:ext cx="8799095" cy="1325563"/>
          </a:xfrm>
        </p:spPr>
        <p:txBody>
          <a:bodyPr/>
          <a:lstStyle/>
          <a:p>
            <a:r>
              <a:rPr lang="en-US" dirty="0">
                <a:solidFill>
                  <a:schemeClr val="accent6"/>
                </a:solidFill>
                <a:latin typeface="Century Gothic" panose="020B0502020202020204" pitchFamily="34" charset="0"/>
              </a:rPr>
              <a:t>Price Variations based on the As Of Date</a:t>
            </a:r>
          </a:p>
        </p:txBody>
      </p:sp>
    </p:spTree>
    <p:extLst>
      <p:ext uri="{BB962C8B-B14F-4D97-AF65-F5344CB8AC3E}">
        <p14:creationId xmlns:p14="http://schemas.microsoft.com/office/powerpoint/2010/main" val="322161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BC7F-CD44-0446-9A32-A205FA3FCD55}"/>
              </a:ext>
            </a:extLst>
          </p:cNvPr>
          <p:cNvSpPr>
            <a:spLocks noGrp="1"/>
          </p:cNvSpPr>
          <p:nvPr>
            <p:ph type="title"/>
          </p:nvPr>
        </p:nvSpPr>
        <p:spPr/>
        <p:txBody>
          <a:bodyPr/>
          <a:lstStyle/>
          <a:p>
            <a:r>
              <a:rPr lang="en-US" dirty="0">
                <a:latin typeface="Century Gothic" panose="020B0502020202020204" pitchFamily="34" charset="0"/>
              </a:rPr>
              <a:t>Variation Over 1 Year of As of Dates </a:t>
            </a:r>
          </a:p>
        </p:txBody>
      </p:sp>
      <p:sp>
        <p:nvSpPr>
          <p:cNvPr id="3" name="Content Placeholder 2">
            <a:extLst>
              <a:ext uri="{FF2B5EF4-FFF2-40B4-BE49-F238E27FC236}">
                <a16:creationId xmlns:a16="http://schemas.microsoft.com/office/drawing/2014/main" id="{607372A5-D75B-AF4B-9CEE-854A15B6A9BB}"/>
              </a:ext>
            </a:extLst>
          </p:cNvPr>
          <p:cNvSpPr>
            <a:spLocks noGrp="1"/>
          </p:cNvSpPr>
          <p:nvPr>
            <p:ph idx="1"/>
          </p:nvPr>
        </p:nvSpPr>
        <p:spPr/>
        <p:txBody>
          <a:bodyPr>
            <a:normAutofit/>
          </a:bodyPr>
          <a:lstStyle/>
          <a:p>
            <a:r>
              <a:rPr lang="en-US" dirty="0">
                <a:latin typeface="Century Gothic" panose="020B0502020202020204" pitchFamily="34" charset="0"/>
              </a:rPr>
              <a:t>Objective:</a:t>
            </a:r>
          </a:p>
          <a:p>
            <a:pPr lvl="1"/>
            <a:r>
              <a:rPr lang="en-US" dirty="0">
                <a:latin typeface="Century Gothic" panose="020B0502020202020204" pitchFamily="34" charset="0"/>
              </a:rPr>
              <a:t>Observe how the forwards move over the </a:t>
            </a:r>
            <a:r>
              <a:rPr lang="en-US" dirty="0">
                <a:solidFill>
                  <a:schemeClr val="accent2"/>
                </a:solidFill>
                <a:latin typeface="Century Gothic" panose="020B0502020202020204" pitchFamily="34" charset="0"/>
              </a:rPr>
              <a:t>Term years </a:t>
            </a:r>
            <a:r>
              <a:rPr lang="en-US" dirty="0">
                <a:latin typeface="Century Gothic" panose="020B0502020202020204" pitchFamily="34" charset="0"/>
              </a:rPr>
              <a:t>for Jan 1</a:t>
            </a:r>
            <a:r>
              <a:rPr lang="en-US" baseline="30000" dirty="0">
                <a:latin typeface="Century Gothic" panose="020B0502020202020204" pitchFamily="34" charset="0"/>
              </a:rPr>
              <a:t>st</a:t>
            </a:r>
            <a:r>
              <a:rPr lang="en-US" dirty="0">
                <a:latin typeface="Century Gothic" panose="020B0502020202020204" pitchFamily="34" charset="0"/>
              </a:rPr>
              <a:t> of 2016-2020 based on the </a:t>
            </a:r>
            <a:r>
              <a:rPr lang="en-US" dirty="0">
                <a:solidFill>
                  <a:schemeClr val="accent6"/>
                </a:solidFill>
                <a:latin typeface="Century Gothic" panose="020B0502020202020204" pitchFamily="34" charset="0"/>
              </a:rPr>
              <a:t>as of date </a:t>
            </a:r>
            <a:r>
              <a:rPr lang="en-US" dirty="0">
                <a:latin typeface="Century Gothic" panose="020B0502020202020204" pitchFamily="34" charset="0"/>
              </a:rPr>
              <a:t>from Jan 1</a:t>
            </a:r>
            <a:r>
              <a:rPr lang="en-US" baseline="30000" dirty="0">
                <a:latin typeface="Century Gothic" panose="020B0502020202020204" pitchFamily="34" charset="0"/>
              </a:rPr>
              <a:t>st</a:t>
            </a:r>
            <a:r>
              <a:rPr lang="en-US" dirty="0">
                <a:latin typeface="Century Gothic" panose="020B0502020202020204" pitchFamily="34" charset="0"/>
              </a:rPr>
              <a:t>, 2015 – Dec 31 2015.</a:t>
            </a:r>
          </a:p>
          <a:p>
            <a:r>
              <a:rPr lang="en-US" dirty="0">
                <a:latin typeface="Century Gothic" panose="020B0502020202020204" pitchFamily="34" charset="0"/>
              </a:rPr>
              <a:t>For an overall observation, we look at </a:t>
            </a:r>
            <a:r>
              <a:rPr lang="en-US" dirty="0">
                <a:solidFill>
                  <a:schemeClr val="accent1"/>
                </a:solidFill>
                <a:latin typeface="Century Gothic" panose="020B0502020202020204" pitchFamily="34" charset="0"/>
              </a:rPr>
              <a:t>ATC </a:t>
            </a:r>
            <a:r>
              <a:rPr lang="en-US" dirty="0">
                <a:latin typeface="Century Gothic" panose="020B0502020202020204" pitchFamily="34" charset="0"/>
              </a:rPr>
              <a:t>only</a:t>
            </a:r>
          </a:p>
          <a:p>
            <a:r>
              <a:rPr lang="en-US" dirty="0">
                <a:latin typeface="Century Gothic" panose="020B0502020202020204" pitchFamily="34" charset="0"/>
              </a:rPr>
              <a:t>X axis = As Of Date</a:t>
            </a:r>
          </a:p>
          <a:p>
            <a:r>
              <a:rPr lang="en-US" dirty="0">
                <a:latin typeface="Century Gothic" panose="020B0502020202020204" pitchFamily="34" charset="0"/>
              </a:rPr>
              <a:t>Y axis = grouped by term year - mean and variance of forward values</a:t>
            </a:r>
          </a:p>
          <a:p>
            <a:pPr marL="0" indent="0">
              <a:buNone/>
            </a:pPr>
            <a:r>
              <a:rPr lang="en-US" sz="1800" dirty="0">
                <a:latin typeface="Century Gothic" panose="020B0502020202020204" pitchFamily="34" charset="0"/>
              </a:rPr>
              <a:t>Note: due to no available data from SNL for futures prior to 2012, there are only historical futures and real time data for dates between 2013 June to 2020 June.</a:t>
            </a:r>
          </a:p>
        </p:txBody>
      </p:sp>
    </p:spTree>
    <p:extLst>
      <p:ext uri="{BB962C8B-B14F-4D97-AF65-F5344CB8AC3E}">
        <p14:creationId xmlns:p14="http://schemas.microsoft.com/office/powerpoint/2010/main" val="2958807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A8A824-7F7E-DC42-82F4-93CBCEDED63C}"/>
              </a:ext>
            </a:extLst>
          </p:cNvPr>
          <p:cNvSpPr/>
          <p:nvPr/>
        </p:nvSpPr>
        <p:spPr>
          <a:xfrm>
            <a:off x="222250" y="1443789"/>
            <a:ext cx="355266" cy="4463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close up of a map&#10;&#10;Description automatically generated">
            <a:extLst>
              <a:ext uri="{FF2B5EF4-FFF2-40B4-BE49-F238E27FC236}">
                <a16:creationId xmlns:a16="http://schemas.microsoft.com/office/drawing/2014/main" id="{2F96B19A-E372-954D-8E1A-7BB32A2347CF}"/>
              </a:ext>
            </a:extLst>
          </p:cNvPr>
          <p:cNvPicPr>
            <a:picLocks noChangeAspect="1"/>
          </p:cNvPicPr>
          <p:nvPr/>
        </p:nvPicPr>
        <p:blipFill>
          <a:blip r:embed="rId2"/>
          <a:stretch>
            <a:fillRect/>
          </a:stretch>
        </p:blipFill>
        <p:spPr>
          <a:xfrm>
            <a:off x="0" y="510702"/>
            <a:ext cx="12192000" cy="5836596"/>
          </a:xfrm>
          <a:prstGeom prst="rect">
            <a:avLst/>
          </a:prstGeom>
        </p:spPr>
      </p:pic>
      <p:sp>
        <p:nvSpPr>
          <p:cNvPr id="36" name="TextBox 35">
            <a:extLst>
              <a:ext uri="{FF2B5EF4-FFF2-40B4-BE49-F238E27FC236}">
                <a16:creationId xmlns:a16="http://schemas.microsoft.com/office/drawing/2014/main" id="{97C3E68D-7425-D149-BD1E-0DB0EC8AB20F}"/>
              </a:ext>
            </a:extLst>
          </p:cNvPr>
          <p:cNvSpPr txBox="1"/>
          <p:nvPr/>
        </p:nvSpPr>
        <p:spPr>
          <a:xfrm>
            <a:off x="7368988" y="1793514"/>
            <a:ext cx="4316517" cy="646331"/>
          </a:xfrm>
          <a:prstGeom prst="rect">
            <a:avLst/>
          </a:prstGeom>
          <a:solidFill>
            <a:schemeClr val="accent5">
              <a:lumMod val="20000"/>
              <a:lumOff val="80000"/>
            </a:schemeClr>
          </a:solidFill>
        </p:spPr>
        <p:txBody>
          <a:bodyPr wrap="square" rtlCol="0">
            <a:spAutoFit/>
          </a:bodyPr>
          <a:lstStyle/>
          <a:p>
            <a:r>
              <a:rPr lang="en-US" dirty="0">
                <a:latin typeface="Century Gothic" panose="020B0502020202020204" pitchFamily="34" charset="0"/>
              </a:rPr>
              <a:t>Similar shape in trends as years increase, with upward shifts in FP.</a:t>
            </a:r>
          </a:p>
        </p:txBody>
      </p:sp>
    </p:spTree>
    <p:extLst>
      <p:ext uri="{BB962C8B-B14F-4D97-AF65-F5344CB8AC3E}">
        <p14:creationId xmlns:p14="http://schemas.microsoft.com/office/powerpoint/2010/main" val="161054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A8A824-7F7E-DC42-82F4-93CBCEDED63C}"/>
              </a:ext>
            </a:extLst>
          </p:cNvPr>
          <p:cNvSpPr/>
          <p:nvPr/>
        </p:nvSpPr>
        <p:spPr>
          <a:xfrm>
            <a:off x="222250" y="1443789"/>
            <a:ext cx="355266" cy="4463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of a map&#10;&#10;Description automatically generated">
            <a:extLst>
              <a:ext uri="{FF2B5EF4-FFF2-40B4-BE49-F238E27FC236}">
                <a16:creationId xmlns:a16="http://schemas.microsoft.com/office/drawing/2014/main" id="{13623C15-8732-BA42-9354-AFFA2FA2A836}"/>
              </a:ext>
            </a:extLst>
          </p:cNvPr>
          <p:cNvPicPr>
            <a:picLocks noChangeAspect="1"/>
          </p:cNvPicPr>
          <p:nvPr/>
        </p:nvPicPr>
        <p:blipFill>
          <a:blip r:embed="rId3"/>
          <a:stretch>
            <a:fillRect/>
          </a:stretch>
        </p:blipFill>
        <p:spPr>
          <a:xfrm>
            <a:off x="0" y="510702"/>
            <a:ext cx="12192000" cy="5836596"/>
          </a:xfrm>
          <a:prstGeom prst="rect">
            <a:avLst/>
          </a:prstGeom>
        </p:spPr>
      </p:pic>
      <p:sp>
        <p:nvSpPr>
          <p:cNvPr id="2" name="TextBox 1">
            <a:extLst>
              <a:ext uri="{FF2B5EF4-FFF2-40B4-BE49-F238E27FC236}">
                <a16:creationId xmlns:a16="http://schemas.microsoft.com/office/drawing/2014/main" id="{AF00B4C9-A2D9-9546-A816-6A6804558F3C}"/>
              </a:ext>
            </a:extLst>
          </p:cNvPr>
          <p:cNvSpPr txBox="1"/>
          <p:nvPr/>
        </p:nvSpPr>
        <p:spPr>
          <a:xfrm>
            <a:off x="577516" y="1443789"/>
            <a:ext cx="4376439" cy="1000274"/>
          </a:xfrm>
          <a:prstGeom prst="rect">
            <a:avLst/>
          </a:prstGeom>
          <a:solidFill>
            <a:srgbClr val="FA827C"/>
          </a:solidFill>
        </p:spPr>
        <p:txBody>
          <a:bodyPr wrap="square" rtlCol="0">
            <a:spAutoFit/>
          </a:bodyPr>
          <a:lstStyle/>
          <a:p>
            <a:r>
              <a:rPr lang="en-US" sz="1200" dirty="0">
                <a:solidFill>
                  <a:sysClr val="windowText" lastClr="000000"/>
                </a:solidFill>
                <a:latin typeface="Century Gothic" panose="020B0502020202020204" pitchFamily="34" charset="0"/>
              </a:rPr>
              <a:t>Term Year is not consistent with prediction losses over 1- year of As Of Dates</a:t>
            </a:r>
          </a:p>
          <a:p>
            <a:endParaRPr lang="en-US" sz="1400" dirty="0">
              <a:solidFill>
                <a:sysClr val="windowText" lastClr="000000"/>
              </a:solidFill>
              <a:latin typeface="Century Gothic" panose="020B0502020202020204" pitchFamily="34" charset="0"/>
            </a:endParaRPr>
          </a:p>
          <a:p>
            <a:r>
              <a:rPr lang="en-US" sz="1050" dirty="0">
                <a:solidFill>
                  <a:sysClr val="windowText" lastClr="000000"/>
                </a:solidFill>
                <a:latin typeface="Century Gothic" panose="020B0502020202020204" pitchFamily="34" charset="0"/>
              </a:rPr>
              <a:t>Different years show closer predictions than others even if it is further out</a:t>
            </a:r>
          </a:p>
        </p:txBody>
      </p:sp>
    </p:spTree>
    <p:extLst>
      <p:ext uri="{BB962C8B-B14F-4D97-AF65-F5344CB8AC3E}">
        <p14:creationId xmlns:p14="http://schemas.microsoft.com/office/powerpoint/2010/main" val="326993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A8A824-7F7E-DC42-82F4-93CBCEDED63C}"/>
              </a:ext>
            </a:extLst>
          </p:cNvPr>
          <p:cNvSpPr/>
          <p:nvPr/>
        </p:nvSpPr>
        <p:spPr>
          <a:xfrm>
            <a:off x="222250" y="1443789"/>
            <a:ext cx="355266" cy="4463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of a map&#10;&#10;Description automatically generated">
            <a:extLst>
              <a:ext uri="{FF2B5EF4-FFF2-40B4-BE49-F238E27FC236}">
                <a16:creationId xmlns:a16="http://schemas.microsoft.com/office/drawing/2014/main" id="{13623C15-8732-BA42-9354-AFFA2FA2A836}"/>
              </a:ext>
            </a:extLst>
          </p:cNvPr>
          <p:cNvPicPr>
            <a:picLocks noChangeAspect="1"/>
          </p:cNvPicPr>
          <p:nvPr/>
        </p:nvPicPr>
        <p:blipFill>
          <a:blip r:embed="rId3"/>
          <a:stretch>
            <a:fillRect/>
          </a:stretch>
        </p:blipFill>
        <p:spPr>
          <a:xfrm>
            <a:off x="0" y="510702"/>
            <a:ext cx="12192000" cy="5836596"/>
          </a:xfrm>
          <a:prstGeom prst="rect">
            <a:avLst/>
          </a:prstGeom>
        </p:spPr>
      </p:pic>
      <p:cxnSp>
        <p:nvCxnSpPr>
          <p:cNvPr id="4" name="Straight Connector 3">
            <a:extLst>
              <a:ext uri="{FF2B5EF4-FFF2-40B4-BE49-F238E27FC236}">
                <a16:creationId xmlns:a16="http://schemas.microsoft.com/office/drawing/2014/main" id="{E7598FCC-C923-9940-8346-1E4CFAE956DC}"/>
              </a:ext>
            </a:extLst>
          </p:cNvPr>
          <p:cNvCxnSpPr>
            <a:cxnSpLocks/>
          </p:cNvCxnSpPr>
          <p:nvPr/>
        </p:nvCxnSpPr>
        <p:spPr>
          <a:xfrm flipV="1">
            <a:off x="3222104" y="2165684"/>
            <a:ext cx="1265675" cy="1395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A0C1DA-CC96-FE43-B754-7C331913422E}"/>
              </a:ext>
            </a:extLst>
          </p:cNvPr>
          <p:cNvCxnSpPr>
            <a:cxnSpLocks/>
          </p:cNvCxnSpPr>
          <p:nvPr/>
        </p:nvCxnSpPr>
        <p:spPr>
          <a:xfrm flipV="1">
            <a:off x="3222103" y="1654342"/>
            <a:ext cx="1265675" cy="1395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F0D90E-4BAA-5C45-86DD-5868D924FA02}"/>
              </a:ext>
            </a:extLst>
          </p:cNvPr>
          <p:cNvCxnSpPr>
            <a:cxnSpLocks/>
          </p:cNvCxnSpPr>
          <p:nvPr/>
        </p:nvCxnSpPr>
        <p:spPr>
          <a:xfrm flipV="1">
            <a:off x="3222103" y="2469482"/>
            <a:ext cx="1265675" cy="139566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137CE6-95B0-9341-B1E8-A906153AC5F4}"/>
              </a:ext>
            </a:extLst>
          </p:cNvPr>
          <p:cNvSpPr txBox="1"/>
          <p:nvPr/>
        </p:nvSpPr>
        <p:spPr>
          <a:xfrm>
            <a:off x="4457697" y="1432858"/>
            <a:ext cx="524503"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2019</a:t>
            </a:r>
          </a:p>
        </p:txBody>
      </p:sp>
      <p:sp>
        <p:nvSpPr>
          <p:cNvPr id="17" name="TextBox 16">
            <a:extLst>
              <a:ext uri="{FF2B5EF4-FFF2-40B4-BE49-F238E27FC236}">
                <a16:creationId xmlns:a16="http://schemas.microsoft.com/office/drawing/2014/main" id="{6CABB8CF-1838-D845-A514-9396761BBE43}"/>
              </a:ext>
            </a:extLst>
          </p:cNvPr>
          <p:cNvSpPr txBox="1"/>
          <p:nvPr/>
        </p:nvSpPr>
        <p:spPr>
          <a:xfrm>
            <a:off x="4457698" y="1982615"/>
            <a:ext cx="524503"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2017</a:t>
            </a:r>
          </a:p>
        </p:txBody>
      </p:sp>
      <p:sp>
        <p:nvSpPr>
          <p:cNvPr id="18" name="TextBox 17">
            <a:extLst>
              <a:ext uri="{FF2B5EF4-FFF2-40B4-BE49-F238E27FC236}">
                <a16:creationId xmlns:a16="http://schemas.microsoft.com/office/drawing/2014/main" id="{E2A85A05-B27E-0441-931A-B9ACA095FF32}"/>
              </a:ext>
            </a:extLst>
          </p:cNvPr>
          <p:cNvSpPr txBox="1"/>
          <p:nvPr/>
        </p:nvSpPr>
        <p:spPr>
          <a:xfrm>
            <a:off x="4457697" y="2310477"/>
            <a:ext cx="524503"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2018</a:t>
            </a:r>
          </a:p>
        </p:txBody>
      </p:sp>
      <p:cxnSp>
        <p:nvCxnSpPr>
          <p:cNvPr id="19" name="Straight Connector 18">
            <a:extLst>
              <a:ext uri="{FF2B5EF4-FFF2-40B4-BE49-F238E27FC236}">
                <a16:creationId xmlns:a16="http://schemas.microsoft.com/office/drawing/2014/main" id="{3C461157-4B4F-B844-9C4D-8D5C69E197E8}"/>
              </a:ext>
            </a:extLst>
          </p:cNvPr>
          <p:cNvCxnSpPr>
            <a:cxnSpLocks/>
          </p:cNvCxnSpPr>
          <p:nvPr/>
        </p:nvCxnSpPr>
        <p:spPr>
          <a:xfrm flipV="1">
            <a:off x="3222103" y="3046584"/>
            <a:ext cx="1265675" cy="139566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CF99B06-15AC-8943-9E27-9AD2B9432F44}"/>
              </a:ext>
            </a:extLst>
          </p:cNvPr>
          <p:cNvSpPr txBox="1"/>
          <p:nvPr/>
        </p:nvSpPr>
        <p:spPr>
          <a:xfrm>
            <a:off x="4457697" y="2887579"/>
            <a:ext cx="524503" cy="276999"/>
          </a:xfrm>
          <a:prstGeom prst="rect">
            <a:avLst/>
          </a:prstGeom>
          <a:solidFill>
            <a:srgbClr val="FFFFFF"/>
          </a:solidFill>
        </p:spPr>
        <p:txBody>
          <a:bodyPr wrap="none" rtlCol="0">
            <a:spAutoFit/>
          </a:bodyPr>
          <a:lstStyle/>
          <a:p>
            <a:r>
              <a:rPr lang="en-US" sz="1200" dirty="0">
                <a:solidFill>
                  <a:schemeClr val="accent5"/>
                </a:solidFill>
                <a:latin typeface="Century Gothic" panose="020B0502020202020204" pitchFamily="34" charset="0"/>
              </a:rPr>
              <a:t>2016</a:t>
            </a:r>
          </a:p>
        </p:txBody>
      </p:sp>
      <p:cxnSp>
        <p:nvCxnSpPr>
          <p:cNvPr id="21" name="Straight Connector 20">
            <a:extLst>
              <a:ext uri="{FF2B5EF4-FFF2-40B4-BE49-F238E27FC236}">
                <a16:creationId xmlns:a16="http://schemas.microsoft.com/office/drawing/2014/main" id="{55FC3775-703A-B940-A9F3-8C7CE95F06AC}"/>
              </a:ext>
            </a:extLst>
          </p:cNvPr>
          <p:cNvCxnSpPr>
            <a:cxnSpLocks/>
          </p:cNvCxnSpPr>
          <p:nvPr/>
        </p:nvCxnSpPr>
        <p:spPr>
          <a:xfrm flipV="1">
            <a:off x="3222103" y="3409167"/>
            <a:ext cx="1265675" cy="139566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2D4B5A-4B69-0E44-8985-CAEEFCBEDAEF}"/>
              </a:ext>
            </a:extLst>
          </p:cNvPr>
          <p:cNvSpPr txBox="1"/>
          <p:nvPr/>
        </p:nvSpPr>
        <p:spPr>
          <a:xfrm>
            <a:off x="4457697" y="3250162"/>
            <a:ext cx="524503" cy="276999"/>
          </a:xfrm>
          <a:prstGeom prst="rect">
            <a:avLst/>
          </a:prstGeom>
          <a:solidFill>
            <a:srgbClr val="FFFFFF"/>
          </a:solidFill>
        </p:spPr>
        <p:txBody>
          <a:bodyPr wrap="none" rtlCol="0">
            <a:spAutoFit/>
          </a:bodyPr>
          <a:lstStyle/>
          <a:p>
            <a:r>
              <a:rPr lang="en-US" sz="1200" dirty="0">
                <a:solidFill>
                  <a:schemeClr val="accent5"/>
                </a:solidFill>
                <a:latin typeface="Century Gothic" panose="020B0502020202020204" pitchFamily="34" charset="0"/>
              </a:rPr>
              <a:t>2020</a:t>
            </a:r>
          </a:p>
        </p:txBody>
      </p:sp>
      <p:sp>
        <p:nvSpPr>
          <p:cNvPr id="23" name="Right Brace 22">
            <a:extLst>
              <a:ext uri="{FF2B5EF4-FFF2-40B4-BE49-F238E27FC236}">
                <a16:creationId xmlns:a16="http://schemas.microsoft.com/office/drawing/2014/main" id="{58173721-EA18-1441-9CC4-8C19315B5F6A}"/>
              </a:ext>
            </a:extLst>
          </p:cNvPr>
          <p:cNvSpPr/>
          <p:nvPr/>
        </p:nvSpPr>
        <p:spPr>
          <a:xfrm>
            <a:off x="4982200" y="1443789"/>
            <a:ext cx="227474" cy="19852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89C4421-32B2-4246-A6AB-0237EC455634}"/>
              </a:ext>
            </a:extLst>
          </p:cNvPr>
          <p:cNvSpPr txBox="1"/>
          <p:nvPr/>
        </p:nvSpPr>
        <p:spPr>
          <a:xfrm>
            <a:off x="5209674" y="2313485"/>
            <a:ext cx="2978701" cy="261610"/>
          </a:xfrm>
          <a:prstGeom prst="rect">
            <a:avLst/>
          </a:prstGeom>
          <a:solidFill>
            <a:srgbClr val="FFFFFF"/>
          </a:solidFill>
        </p:spPr>
        <p:txBody>
          <a:bodyPr wrap="none" rtlCol="0">
            <a:spAutoFit/>
          </a:bodyPr>
          <a:lstStyle/>
          <a:p>
            <a:r>
              <a:rPr lang="en-US" sz="1100" dirty="0">
                <a:solidFill>
                  <a:schemeClr val="accent5"/>
                </a:solidFill>
                <a:latin typeface="Century Gothic" panose="020B0502020202020204" pitchFamily="34" charset="0"/>
              </a:rPr>
              <a:t>Not in expected order of earliest to latest</a:t>
            </a:r>
          </a:p>
        </p:txBody>
      </p:sp>
    </p:spTree>
    <p:extLst>
      <p:ext uri="{BB962C8B-B14F-4D97-AF65-F5344CB8AC3E}">
        <p14:creationId xmlns:p14="http://schemas.microsoft.com/office/powerpoint/2010/main" val="403053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99B9-A574-524F-83E2-8427269564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566643-5B52-8E4E-8A39-30729F21CBAE}"/>
              </a:ext>
            </a:extLst>
          </p:cNvPr>
          <p:cNvSpPr>
            <a:spLocks noGrp="1"/>
          </p:cNvSpPr>
          <p:nvPr>
            <p:ph idx="1"/>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6BE5F839-ADCB-594A-86D3-ADDCDE5FCE67}"/>
              </a:ext>
            </a:extLst>
          </p:cNvPr>
          <p:cNvPicPr>
            <a:picLocks noChangeAspect="1"/>
          </p:cNvPicPr>
          <p:nvPr/>
        </p:nvPicPr>
        <p:blipFill>
          <a:blip r:embed="rId2"/>
          <a:stretch>
            <a:fillRect/>
          </a:stretch>
        </p:blipFill>
        <p:spPr>
          <a:xfrm>
            <a:off x="0" y="365125"/>
            <a:ext cx="12192000" cy="6096000"/>
          </a:xfrm>
          <a:prstGeom prst="rect">
            <a:avLst/>
          </a:prstGeom>
        </p:spPr>
      </p:pic>
      <p:pic>
        <p:nvPicPr>
          <p:cNvPr id="5" name="Picture 4" descr="A close up of a map&#10;&#10;Description automatically generated">
            <a:extLst>
              <a:ext uri="{FF2B5EF4-FFF2-40B4-BE49-F238E27FC236}">
                <a16:creationId xmlns:a16="http://schemas.microsoft.com/office/drawing/2014/main" id="{59226E90-2095-7546-B9A4-02553A928954}"/>
              </a:ext>
            </a:extLst>
          </p:cNvPr>
          <p:cNvPicPr>
            <a:picLocks noChangeAspect="1"/>
          </p:cNvPicPr>
          <p:nvPr/>
        </p:nvPicPr>
        <p:blipFill>
          <a:blip r:embed="rId3"/>
          <a:stretch>
            <a:fillRect/>
          </a:stretch>
        </p:blipFill>
        <p:spPr>
          <a:xfrm>
            <a:off x="0" y="365125"/>
            <a:ext cx="12192000" cy="6096000"/>
          </a:xfrm>
          <a:prstGeom prst="rect">
            <a:avLst/>
          </a:prstGeom>
        </p:spPr>
      </p:pic>
      <p:sp>
        <p:nvSpPr>
          <p:cNvPr id="7" name="TextBox 6">
            <a:extLst>
              <a:ext uri="{FF2B5EF4-FFF2-40B4-BE49-F238E27FC236}">
                <a16:creationId xmlns:a16="http://schemas.microsoft.com/office/drawing/2014/main" id="{E1AAABDF-24F1-B448-B593-E9C9DFB8325E}"/>
              </a:ext>
            </a:extLst>
          </p:cNvPr>
          <p:cNvSpPr txBox="1"/>
          <p:nvPr/>
        </p:nvSpPr>
        <p:spPr>
          <a:xfrm>
            <a:off x="6239436" y="993740"/>
            <a:ext cx="1416424" cy="4691229"/>
          </a:xfrm>
          <a:prstGeom prst="rect">
            <a:avLst/>
          </a:prstGeom>
          <a:solidFill>
            <a:srgbClr val="E8C0FF">
              <a:alpha val="25882"/>
            </a:srgb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932FEED-02FA-2647-94CE-A2CADB382923}"/>
              </a:ext>
            </a:extLst>
          </p:cNvPr>
          <p:cNvSpPr txBox="1"/>
          <p:nvPr/>
        </p:nvSpPr>
        <p:spPr>
          <a:xfrm>
            <a:off x="1918448" y="1027906"/>
            <a:ext cx="1416424" cy="4691229"/>
          </a:xfrm>
          <a:prstGeom prst="rect">
            <a:avLst/>
          </a:prstGeom>
          <a:solidFill>
            <a:srgbClr val="E8C0FF">
              <a:alpha val="25882"/>
            </a:srgbClr>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96B341BF-55A1-3640-8C17-295B4E95D5E7}"/>
              </a:ext>
            </a:extLst>
          </p:cNvPr>
          <p:cNvSpPr txBox="1"/>
          <p:nvPr/>
        </p:nvSpPr>
        <p:spPr>
          <a:xfrm>
            <a:off x="9215719" y="1027906"/>
            <a:ext cx="1691754" cy="4675989"/>
          </a:xfrm>
          <a:prstGeom prst="rect">
            <a:avLst/>
          </a:prstGeom>
          <a:solidFill>
            <a:schemeClr val="accent4">
              <a:lumMod val="40000"/>
              <a:lumOff val="60000"/>
              <a:alpha val="25882"/>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98751F89-C69A-FC43-9321-CA00736157C3}"/>
              </a:ext>
            </a:extLst>
          </p:cNvPr>
          <p:cNvSpPr txBox="1"/>
          <p:nvPr/>
        </p:nvSpPr>
        <p:spPr>
          <a:xfrm>
            <a:off x="9040214" y="154305"/>
            <a:ext cx="3151786" cy="738664"/>
          </a:xfrm>
          <a:prstGeom prst="rect">
            <a:avLst/>
          </a:prstGeom>
          <a:solidFill>
            <a:schemeClr val="accent4">
              <a:lumMod val="20000"/>
              <a:lumOff val="80000"/>
            </a:schemeClr>
          </a:solidFill>
        </p:spPr>
        <p:txBody>
          <a:bodyPr wrap="square" rtlCol="0">
            <a:spAutoFit/>
          </a:bodyPr>
          <a:lstStyle/>
          <a:p>
            <a:r>
              <a:rPr lang="en-US" sz="1400" dirty="0"/>
              <a:t>Drop in SD: convergence in FV Pricing across various years as the As Of Date approaches end of our year snapshot.</a:t>
            </a:r>
          </a:p>
        </p:txBody>
      </p:sp>
      <p:sp>
        <p:nvSpPr>
          <p:cNvPr id="11" name="TextBox 10">
            <a:extLst>
              <a:ext uri="{FF2B5EF4-FFF2-40B4-BE49-F238E27FC236}">
                <a16:creationId xmlns:a16="http://schemas.microsoft.com/office/drawing/2014/main" id="{F9A81DCA-2E0D-AF44-8C99-D79AC95B31C8}"/>
              </a:ext>
            </a:extLst>
          </p:cNvPr>
          <p:cNvSpPr txBox="1"/>
          <p:nvPr/>
        </p:nvSpPr>
        <p:spPr>
          <a:xfrm>
            <a:off x="2809996" y="6161043"/>
            <a:ext cx="4992995" cy="600164"/>
          </a:xfrm>
          <a:prstGeom prst="rect">
            <a:avLst/>
          </a:prstGeom>
          <a:solidFill>
            <a:srgbClr val="E8C0FF"/>
          </a:solidFill>
        </p:spPr>
        <p:txBody>
          <a:bodyPr wrap="square" rtlCol="0">
            <a:spAutoFit/>
          </a:bodyPr>
          <a:lstStyle/>
          <a:p>
            <a:r>
              <a:rPr lang="en-US" sz="1100" dirty="0">
                <a:latin typeface="Century Gothic" panose="020B0502020202020204" pitchFamily="34" charset="0"/>
              </a:rPr>
              <a:t>High volatility from year beginning at January to around November, drops significantly after November begins. Peak volatility From months Jan-March and July-September.</a:t>
            </a:r>
          </a:p>
        </p:txBody>
      </p:sp>
      <p:sp>
        <p:nvSpPr>
          <p:cNvPr id="12" name="TextBox 11">
            <a:extLst>
              <a:ext uri="{FF2B5EF4-FFF2-40B4-BE49-F238E27FC236}">
                <a16:creationId xmlns:a16="http://schemas.microsoft.com/office/drawing/2014/main" id="{46127880-1174-524F-B8FF-46BCEA1A331A}"/>
              </a:ext>
            </a:extLst>
          </p:cNvPr>
          <p:cNvSpPr txBox="1"/>
          <p:nvPr/>
        </p:nvSpPr>
        <p:spPr>
          <a:xfrm>
            <a:off x="3522175" y="750671"/>
            <a:ext cx="5434521" cy="307777"/>
          </a:xfrm>
          <a:prstGeom prst="rect">
            <a:avLst/>
          </a:prstGeom>
          <a:solidFill>
            <a:srgbClr val="FFFFFF"/>
          </a:solidFill>
        </p:spPr>
        <p:txBody>
          <a:bodyPr wrap="square" rtlCol="0">
            <a:spAutoFit/>
          </a:bodyPr>
          <a:lstStyle/>
          <a:p>
            <a:r>
              <a:rPr lang="en-US" sz="1400" dirty="0"/>
              <a:t>Standard Deviation of Forward Values for Jan Over One Year’s AOD Time</a:t>
            </a:r>
          </a:p>
        </p:txBody>
      </p:sp>
    </p:spTree>
    <p:extLst>
      <p:ext uri="{BB962C8B-B14F-4D97-AF65-F5344CB8AC3E}">
        <p14:creationId xmlns:p14="http://schemas.microsoft.com/office/powerpoint/2010/main" val="428862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A8A824-7F7E-DC42-82F4-93CBCEDED63C}"/>
              </a:ext>
            </a:extLst>
          </p:cNvPr>
          <p:cNvSpPr/>
          <p:nvPr/>
        </p:nvSpPr>
        <p:spPr>
          <a:xfrm>
            <a:off x="222250" y="1443789"/>
            <a:ext cx="355266" cy="4463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close up of a map&#10;&#10;Description automatically generated">
            <a:extLst>
              <a:ext uri="{FF2B5EF4-FFF2-40B4-BE49-F238E27FC236}">
                <a16:creationId xmlns:a16="http://schemas.microsoft.com/office/drawing/2014/main" id="{2F96B19A-E372-954D-8E1A-7BB32A2347CF}"/>
              </a:ext>
            </a:extLst>
          </p:cNvPr>
          <p:cNvPicPr>
            <a:picLocks noChangeAspect="1"/>
          </p:cNvPicPr>
          <p:nvPr/>
        </p:nvPicPr>
        <p:blipFill>
          <a:blip r:embed="rId2"/>
          <a:stretch>
            <a:fillRect/>
          </a:stretch>
        </p:blipFill>
        <p:spPr>
          <a:xfrm>
            <a:off x="0" y="510702"/>
            <a:ext cx="12192000" cy="5836596"/>
          </a:xfrm>
          <a:prstGeom prst="rect">
            <a:avLst/>
          </a:prstGeom>
        </p:spPr>
      </p:pic>
      <p:sp>
        <p:nvSpPr>
          <p:cNvPr id="4" name="TextBox 3">
            <a:extLst>
              <a:ext uri="{FF2B5EF4-FFF2-40B4-BE49-F238E27FC236}">
                <a16:creationId xmlns:a16="http://schemas.microsoft.com/office/drawing/2014/main" id="{8F684A46-7E37-994E-B155-F7EF893FECE1}"/>
              </a:ext>
            </a:extLst>
          </p:cNvPr>
          <p:cNvSpPr txBox="1"/>
          <p:nvPr/>
        </p:nvSpPr>
        <p:spPr>
          <a:xfrm>
            <a:off x="5934636" y="1330031"/>
            <a:ext cx="1732394" cy="4691229"/>
          </a:xfrm>
          <a:prstGeom prst="rect">
            <a:avLst/>
          </a:prstGeom>
          <a:solidFill>
            <a:srgbClr val="E8C0FF">
              <a:alpha val="25882"/>
            </a:srgb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976E5E21-3BE3-5945-8027-E5D05C046B10}"/>
              </a:ext>
            </a:extLst>
          </p:cNvPr>
          <p:cNvSpPr txBox="1"/>
          <p:nvPr/>
        </p:nvSpPr>
        <p:spPr>
          <a:xfrm>
            <a:off x="866990" y="1330031"/>
            <a:ext cx="1696915" cy="4691229"/>
          </a:xfrm>
          <a:prstGeom prst="rect">
            <a:avLst/>
          </a:prstGeom>
          <a:solidFill>
            <a:srgbClr val="E8C0FF">
              <a:alpha val="25882"/>
            </a:srgb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F6B788A-DAFF-DA47-8EAC-BD00D562DC80}"/>
              </a:ext>
            </a:extLst>
          </p:cNvPr>
          <p:cNvSpPr txBox="1"/>
          <p:nvPr/>
        </p:nvSpPr>
        <p:spPr>
          <a:xfrm>
            <a:off x="9415331" y="1231516"/>
            <a:ext cx="1691754" cy="4675989"/>
          </a:xfrm>
          <a:prstGeom prst="rect">
            <a:avLst/>
          </a:prstGeom>
          <a:solidFill>
            <a:schemeClr val="accent4">
              <a:lumMod val="40000"/>
              <a:lumOff val="60000"/>
              <a:alpha val="25882"/>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47EC220C-CCEC-F940-AF92-208282CB321F}"/>
              </a:ext>
            </a:extLst>
          </p:cNvPr>
          <p:cNvSpPr txBox="1"/>
          <p:nvPr/>
        </p:nvSpPr>
        <p:spPr>
          <a:xfrm>
            <a:off x="4208303" y="1138931"/>
            <a:ext cx="3775393" cy="307777"/>
          </a:xfrm>
          <a:prstGeom prst="rect">
            <a:avLst/>
          </a:prstGeom>
          <a:solidFill>
            <a:schemeClr val="accent6">
              <a:lumMod val="40000"/>
              <a:lumOff val="60000"/>
            </a:schemeClr>
          </a:solidFill>
        </p:spPr>
        <p:txBody>
          <a:bodyPr wrap="square" rtlCol="0">
            <a:spAutoFit/>
          </a:bodyPr>
          <a:lstStyle/>
          <a:p>
            <a:r>
              <a:rPr lang="en-US" sz="1400" dirty="0">
                <a:latin typeface="Century Gothic" panose="020B0502020202020204" pitchFamily="34" charset="0"/>
              </a:rPr>
              <a:t>Example trade 2: As of Date is 8/26/15</a:t>
            </a:r>
          </a:p>
        </p:txBody>
      </p:sp>
      <p:sp>
        <p:nvSpPr>
          <p:cNvPr id="10" name="TextBox 9">
            <a:extLst>
              <a:ext uri="{FF2B5EF4-FFF2-40B4-BE49-F238E27FC236}">
                <a16:creationId xmlns:a16="http://schemas.microsoft.com/office/drawing/2014/main" id="{8CF5F364-AD58-444C-B9DC-698306FB65CE}"/>
              </a:ext>
            </a:extLst>
          </p:cNvPr>
          <p:cNvSpPr txBox="1"/>
          <p:nvPr/>
        </p:nvSpPr>
        <p:spPr>
          <a:xfrm>
            <a:off x="8334100" y="1141718"/>
            <a:ext cx="3775393" cy="307777"/>
          </a:xfrm>
          <a:prstGeom prst="rect">
            <a:avLst/>
          </a:prstGeom>
          <a:solidFill>
            <a:schemeClr val="accent2">
              <a:lumMod val="60000"/>
              <a:lumOff val="40000"/>
            </a:schemeClr>
          </a:solidFill>
        </p:spPr>
        <p:txBody>
          <a:bodyPr wrap="square" rtlCol="0">
            <a:spAutoFit/>
          </a:bodyPr>
          <a:lstStyle/>
          <a:p>
            <a:r>
              <a:rPr lang="en-US" sz="1400" dirty="0">
                <a:latin typeface="Century Gothic" panose="020B0502020202020204" pitchFamily="34" charset="0"/>
              </a:rPr>
              <a:t>Example trade 3: As of Date is 11/06/15</a:t>
            </a:r>
          </a:p>
        </p:txBody>
      </p:sp>
      <p:sp>
        <p:nvSpPr>
          <p:cNvPr id="7" name="TextBox 6">
            <a:extLst>
              <a:ext uri="{FF2B5EF4-FFF2-40B4-BE49-F238E27FC236}">
                <a16:creationId xmlns:a16="http://schemas.microsoft.com/office/drawing/2014/main" id="{DAAF487A-73F4-AC40-B108-59D20704CEF6}"/>
              </a:ext>
            </a:extLst>
          </p:cNvPr>
          <p:cNvSpPr txBox="1"/>
          <p:nvPr/>
        </p:nvSpPr>
        <p:spPr>
          <a:xfrm>
            <a:off x="143435" y="1141718"/>
            <a:ext cx="3775393" cy="307777"/>
          </a:xfrm>
          <a:prstGeom prst="rect">
            <a:avLst/>
          </a:prstGeom>
          <a:solidFill>
            <a:srgbClr val="FA827C"/>
          </a:solidFill>
        </p:spPr>
        <p:txBody>
          <a:bodyPr wrap="square" rtlCol="0">
            <a:spAutoFit/>
          </a:bodyPr>
          <a:lstStyle/>
          <a:p>
            <a:r>
              <a:rPr lang="en-US" sz="1400" dirty="0">
                <a:latin typeface="Century Gothic" panose="020B0502020202020204" pitchFamily="34" charset="0"/>
              </a:rPr>
              <a:t>Example trade 1: As of Date is 2/6/15</a:t>
            </a:r>
          </a:p>
        </p:txBody>
      </p:sp>
    </p:spTree>
    <p:extLst>
      <p:ext uri="{BB962C8B-B14F-4D97-AF65-F5344CB8AC3E}">
        <p14:creationId xmlns:p14="http://schemas.microsoft.com/office/powerpoint/2010/main" val="206469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EFD0-B4D8-1F41-B1B4-E41684BBB628}"/>
              </a:ext>
            </a:extLst>
          </p:cNvPr>
          <p:cNvSpPr>
            <a:spLocks noGrp="1"/>
          </p:cNvSpPr>
          <p:nvPr>
            <p:ph type="title"/>
          </p:nvPr>
        </p:nvSpPr>
        <p:spPr/>
        <p:txBody>
          <a:bodyPr/>
          <a:lstStyle/>
          <a:p>
            <a:r>
              <a:rPr lang="en-US" dirty="0">
                <a:solidFill>
                  <a:schemeClr val="accent6"/>
                </a:solidFill>
                <a:latin typeface="Century Gothic" panose="020B0502020202020204" pitchFamily="34" charset="0"/>
              </a:rPr>
              <a:t>Methodology</a:t>
            </a:r>
          </a:p>
        </p:txBody>
      </p:sp>
      <p:sp>
        <p:nvSpPr>
          <p:cNvPr id="3" name="Content Placeholder 2">
            <a:extLst>
              <a:ext uri="{FF2B5EF4-FFF2-40B4-BE49-F238E27FC236}">
                <a16:creationId xmlns:a16="http://schemas.microsoft.com/office/drawing/2014/main" id="{10FB990B-D333-564F-8390-C4366288170B}"/>
              </a:ext>
            </a:extLst>
          </p:cNvPr>
          <p:cNvSpPr>
            <a:spLocks noGrp="1"/>
          </p:cNvSpPr>
          <p:nvPr>
            <p:ph idx="1"/>
          </p:nvPr>
        </p:nvSpPr>
        <p:spPr/>
        <p:txBody>
          <a:bodyPr>
            <a:normAutofit fontScale="92500" lnSpcReduction="20000"/>
          </a:bodyPr>
          <a:lstStyle/>
          <a:p>
            <a:r>
              <a:rPr lang="en-US" dirty="0">
                <a:latin typeface="Century Gothic" panose="020B0502020202020204" pitchFamily="34" charset="0"/>
              </a:rPr>
              <a:t>Scraping:</a:t>
            </a:r>
          </a:p>
          <a:p>
            <a:pPr lvl="1"/>
            <a:r>
              <a:rPr lang="en-US" dirty="0">
                <a:latin typeface="Century Gothic" panose="020B0502020202020204" pitchFamily="34" charset="0"/>
              </a:rPr>
              <a:t>Python Selenium Library</a:t>
            </a:r>
          </a:p>
          <a:p>
            <a:pPr lvl="1"/>
            <a:r>
              <a:rPr lang="en-US" dirty="0">
                <a:latin typeface="Century Gothic" panose="020B0502020202020204" pitchFamily="34" charset="0"/>
              </a:rPr>
              <a:t>Each Market region (ERCOT, CAISO/WEST, Alberta, etc..) takes a few days to run currently since it has to go through every day of the last 10 years.</a:t>
            </a:r>
          </a:p>
          <a:p>
            <a:pPr lvl="1"/>
            <a:endParaRPr lang="en-US" dirty="0">
              <a:latin typeface="Century Gothic" panose="020B0502020202020204" pitchFamily="34" charset="0"/>
            </a:endParaRPr>
          </a:p>
          <a:p>
            <a:r>
              <a:rPr lang="en-US" dirty="0">
                <a:latin typeface="Century Gothic" panose="020B0502020202020204" pitchFamily="34" charset="0"/>
              </a:rPr>
              <a:t>Analysis:</a:t>
            </a:r>
          </a:p>
          <a:p>
            <a:pPr lvl="1"/>
            <a:r>
              <a:rPr lang="en-US" dirty="0">
                <a:latin typeface="Century Gothic" panose="020B0502020202020204" pitchFamily="34" charset="0"/>
              </a:rPr>
              <a:t>ERCOT market data was combined with respective As Of Dates, and ATC prices were calculated from the On and Off Peak data provided</a:t>
            </a:r>
          </a:p>
          <a:p>
            <a:pPr lvl="1"/>
            <a:r>
              <a:rPr lang="en-US" dirty="0">
                <a:latin typeface="Century Gothic" panose="020B0502020202020204" pitchFamily="34" charset="0"/>
              </a:rPr>
              <a:t>Looked at the entire market in whole by converting standard time parameters (dates) to time deltas (number of days from Term Date). Markets were grouped by Subregion, Peak Type, then an Average or Standard Deviation was taken to observe how </a:t>
            </a:r>
            <a:r>
              <a:rPr lang="en-US" b="1" dirty="0">
                <a:latin typeface="Century Gothic" panose="020B0502020202020204" pitchFamily="34" charset="0"/>
              </a:rPr>
              <a:t>varied or consistent </a:t>
            </a:r>
            <a:r>
              <a:rPr lang="en-US" dirty="0">
                <a:latin typeface="Century Gothic" panose="020B0502020202020204" pitchFamily="34" charset="0"/>
              </a:rPr>
              <a:t>market movements/trends are</a:t>
            </a:r>
            <a:endParaRPr lang="en-US" b="1" dirty="0">
              <a:latin typeface="Century Gothic" panose="020B0502020202020204" pitchFamily="34" charset="0"/>
            </a:endParaRPr>
          </a:p>
        </p:txBody>
      </p:sp>
    </p:spTree>
    <p:extLst>
      <p:ext uri="{BB962C8B-B14F-4D97-AF65-F5344CB8AC3E}">
        <p14:creationId xmlns:p14="http://schemas.microsoft.com/office/powerpoint/2010/main" val="3656967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close up of a map&#10;&#10;Description automatically generated">
            <a:extLst>
              <a:ext uri="{FF2B5EF4-FFF2-40B4-BE49-F238E27FC236}">
                <a16:creationId xmlns:a16="http://schemas.microsoft.com/office/drawing/2014/main" id="{C6362861-F2D3-A042-82E3-54F4BD9CA660}"/>
              </a:ext>
            </a:extLst>
          </p:cNvPr>
          <p:cNvPicPr>
            <a:picLocks noChangeAspect="1"/>
          </p:cNvPicPr>
          <p:nvPr/>
        </p:nvPicPr>
        <p:blipFill>
          <a:blip r:embed="rId2"/>
          <a:stretch>
            <a:fillRect/>
          </a:stretch>
        </p:blipFill>
        <p:spPr>
          <a:xfrm>
            <a:off x="798021" y="397832"/>
            <a:ext cx="10302055" cy="4931835"/>
          </a:xfrm>
          <a:prstGeom prst="rect">
            <a:avLst/>
          </a:prstGeom>
        </p:spPr>
      </p:pic>
      <p:sp>
        <p:nvSpPr>
          <p:cNvPr id="9" name="Rectangle 8">
            <a:extLst>
              <a:ext uri="{FF2B5EF4-FFF2-40B4-BE49-F238E27FC236}">
                <a16:creationId xmlns:a16="http://schemas.microsoft.com/office/drawing/2014/main" id="{04A8A824-7F7E-DC42-82F4-93CBCEDED63C}"/>
              </a:ext>
            </a:extLst>
          </p:cNvPr>
          <p:cNvSpPr/>
          <p:nvPr/>
        </p:nvSpPr>
        <p:spPr>
          <a:xfrm>
            <a:off x="222250" y="1443789"/>
            <a:ext cx="355266" cy="4463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EC220C-CCEC-F940-AF92-208282CB321F}"/>
              </a:ext>
            </a:extLst>
          </p:cNvPr>
          <p:cNvSpPr txBox="1"/>
          <p:nvPr/>
        </p:nvSpPr>
        <p:spPr>
          <a:xfrm>
            <a:off x="4395074" y="660755"/>
            <a:ext cx="3481134" cy="307777"/>
          </a:xfrm>
          <a:prstGeom prst="rect">
            <a:avLst/>
          </a:prstGeom>
          <a:solidFill>
            <a:schemeClr val="accent6">
              <a:lumMod val="40000"/>
              <a:lumOff val="60000"/>
            </a:schemeClr>
          </a:solidFill>
        </p:spPr>
        <p:txBody>
          <a:bodyPr wrap="square" rtlCol="0">
            <a:spAutoFit/>
          </a:bodyPr>
          <a:lstStyle/>
          <a:p>
            <a:r>
              <a:rPr lang="en-US" sz="1400" dirty="0">
                <a:latin typeface="Century Gothic" panose="020B0502020202020204" pitchFamily="34" charset="0"/>
              </a:rPr>
              <a:t>Example trade 2: As of Date is 8/26/15</a:t>
            </a:r>
          </a:p>
        </p:txBody>
      </p:sp>
      <p:sp>
        <p:nvSpPr>
          <p:cNvPr id="10" name="TextBox 9">
            <a:extLst>
              <a:ext uri="{FF2B5EF4-FFF2-40B4-BE49-F238E27FC236}">
                <a16:creationId xmlns:a16="http://schemas.microsoft.com/office/drawing/2014/main" id="{8CF5F364-AD58-444C-B9DC-698306FB65CE}"/>
              </a:ext>
            </a:extLst>
          </p:cNvPr>
          <p:cNvSpPr txBox="1"/>
          <p:nvPr/>
        </p:nvSpPr>
        <p:spPr>
          <a:xfrm>
            <a:off x="8149827" y="663542"/>
            <a:ext cx="3741041" cy="307777"/>
          </a:xfrm>
          <a:prstGeom prst="rect">
            <a:avLst/>
          </a:prstGeom>
          <a:solidFill>
            <a:schemeClr val="accent2">
              <a:lumMod val="60000"/>
              <a:lumOff val="40000"/>
            </a:schemeClr>
          </a:solidFill>
        </p:spPr>
        <p:txBody>
          <a:bodyPr wrap="square" rtlCol="0">
            <a:spAutoFit/>
          </a:bodyPr>
          <a:lstStyle/>
          <a:p>
            <a:r>
              <a:rPr lang="en-US" sz="1400" dirty="0">
                <a:latin typeface="Century Gothic" panose="020B0502020202020204" pitchFamily="34" charset="0"/>
              </a:rPr>
              <a:t>Example trade 3: As of Date is 11/06/15</a:t>
            </a:r>
          </a:p>
        </p:txBody>
      </p:sp>
      <p:sp>
        <p:nvSpPr>
          <p:cNvPr id="7" name="TextBox 6">
            <a:extLst>
              <a:ext uri="{FF2B5EF4-FFF2-40B4-BE49-F238E27FC236}">
                <a16:creationId xmlns:a16="http://schemas.microsoft.com/office/drawing/2014/main" id="{DAAF487A-73F4-AC40-B108-59D20704CEF6}"/>
              </a:ext>
            </a:extLst>
          </p:cNvPr>
          <p:cNvSpPr txBox="1"/>
          <p:nvPr/>
        </p:nvSpPr>
        <p:spPr>
          <a:xfrm>
            <a:off x="418159" y="660755"/>
            <a:ext cx="3481134" cy="307777"/>
          </a:xfrm>
          <a:prstGeom prst="rect">
            <a:avLst/>
          </a:prstGeom>
          <a:solidFill>
            <a:srgbClr val="FA827C"/>
          </a:solidFill>
        </p:spPr>
        <p:txBody>
          <a:bodyPr wrap="square" rtlCol="0">
            <a:spAutoFit/>
          </a:bodyPr>
          <a:lstStyle/>
          <a:p>
            <a:r>
              <a:rPr lang="en-US" sz="1400" dirty="0">
                <a:latin typeface="Century Gothic" panose="020B0502020202020204" pitchFamily="34" charset="0"/>
              </a:rPr>
              <a:t>Example trade 1: As of Date is 2/5/15</a:t>
            </a:r>
          </a:p>
        </p:txBody>
      </p:sp>
      <p:sp>
        <p:nvSpPr>
          <p:cNvPr id="14" name="Rectangle 13">
            <a:extLst>
              <a:ext uri="{FF2B5EF4-FFF2-40B4-BE49-F238E27FC236}">
                <a16:creationId xmlns:a16="http://schemas.microsoft.com/office/drawing/2014/main" id="{93D185FB-DF2A-D84F-B7B0-11C41280AEAA}"/>
              </a:ext>
            </a:extLst>
          </p:cNvPr>
          <p:cNvSpPr/>
          <p:nvPr/>
        </p:nvSpPr>
        <p:spPr>
          <a:xfrm>
            <a:off x="8833198" y="199905"/>
            <a:ext cx="3358802" cy="1979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Century Gothic" panose="020B0502020202020204" pitchFamily="34" charset="0"/>
              </a:rPr>
              <a:t>Forward Value with Lowest (greatest error) Prediction Loss</a:t>
            </a:r>
          </a:p>
        </p:txBody>
      </p:sp>
      <p:sp>
        <p:nvSpPr>
          <p:cNvPr id="15" name="Rectangle 14">
            <a:extLst>
              <a:ext uri="{FF2B5EF4-FFF2-40B4-BE49-F238E27FC236}">
                <a16:creationId xmlns:a16="http://schemas.microsoft.com/office/drawing/2014/main" id="{3EB9D52B-7557-AC4A-88ED-0416404E27E8}"/>
              </a:ext>
            </a:extLst>
          </p:cNvPr>
          <p:cNvSpPr/>
          <p:nvPr/>
        </p:nvSpPr>
        <p:spPr>
          <a:xfrm>
            <a:off x="8833199" y="397832"/>
            <a:ext cx="3358800" cy="1796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Century Gothic" panose="020B0502020202020204" pitchFamily="34" charset="0"/>
              </a:rPr>
              <a:t>Forward Value with Highest (least error) Prediction Loss</a:t>
            </a:r>
          </a:p>
        </p:txBody>
      </p:sp>
      <p:cxnSp>
        <p:nvCxnSpPr>
          <p:cNvPr id="23" name="Straight Connector 22">
            <a:extLst>
              <a:ext uri="{FF2B5EF4-FFF2-40B4-BE49-F238E27FC236}">
                <a16:creationId xmlns:a16="http://schemas.microsoft.com/office/drawing/2014/main" id="{C0937BB0-408E-0240-84CA-7AD4FE0EE1A4}"/>
              </a:ext>
            </a:extLst>
          </p:cNvPr>
          <p:cNvCxnSpPr/>
          <p:nvPr/>
        </p:nvCxnSpPr>
        <p:spPr>
          <a:xfrm>
            <a:off x="2384612" y="968532"/>
            <a:ext cx="0" cy="41038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3A9D448-C7B5-9540-8A66-602F66F8D66F}"/>
              </a:ext>
            </a:extLst>
          </p:cNvPr>
          <p:cNvCxnSpPr/>
          <p:nvPr/>
        </p:nvCxnSpPr>
        <p:spPr>
          <a:xfrm>
            <a:off x="7144869" y="895260"/>
            <a:ext cx="0" cy="41038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4361272-E7F6-4F44-91A9-3BA62AD252BB}"/>
              </a:ext>
            </a:extLst>
          </p:cNvPr>
          <p:cNvCxnSpPr/>
          <p:nvPr/>
        </p:nvCxnSpPr>
        <p:spPr>
          <a:xfrm>
            <a:off x="8833198" y="908707"/>
            <a:ext cx="0" cy="41038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3E5F6E-C9BB-384F-9B2B-4831389DFF32}"/>
              </a:ext>
            </a:extLst>
          </p:cNvPr>
          <p:cNvSpPr txBox="1"/>
          <p:nvPr/>
        </p:nvSpPr>
        <p:spPr>
          <a:xfrm>
            <a:off x="2390032" y="967264"/>
            <a:ext cx="1896545" cy="646331"/>
          </a:xfrm>
          <a:prstGeom prst="rect">
            <a:avLst/>
          </a:prstGeom>
          <a:noFill/>
        </p:spPr>
        <p:txBody>
          <a:bodyPr wrap="none" rtlCol="0">
            <a:spAutoFit/>
          </a:bodyPr>
          <a:lstStyle/>
          <a:p>
            <a:r>
              <a:rPr lang="en-US" sz="1200" dirty="0">
                <a:solidFill>
                  <a:srgbClr val="FF0000"/>
                </a:solidFill>
              </a:rPr>
              <a:t>PL Mean: -16.386</a:t>
            </a:r>
          </a:p>
          <a:p>
            <a:r>
              <a:rPr lang="en-US" sz="1200" dirty="0">
                <a:solidFill>
                  <a:srgbClr val="FF0000"/>
                </a:solidFill>
              </a:rPr>
              <a:t>PL SD: 3.789 </a:t>
            </a:r>
          </a:p>
          <a:p>
            <a:r>
              <a:rPr lang="en-US" sz="1200" b="1" dirty="0">
                <a:solidFill>
                  <a:srgbClr val="FF0000"/>
                </a:solidFill>
              </a:rPr>
              <a:t>least volatile, highest error</a:t>
            </a:r>
          </a:p>
        </p:txBody>
      </p:sp>
      <p:sp>
        <p:nvSpPr>
          <p:cNvPr id="22" name="TextBox 21">
            <a:extLst>
              <a:ext uri="{FF2B5EF4-FFF2-40B4-BE49-F238E27FC236}">
                <a16:creationId xmlns:a16="http://schemas.microsoft.com/office/drawing/2014/main" id="{41920089-0A36-F546-BCBE-BE5B9D88BC83}"/>
              </a:ext>
            </a:extLst>
          </p:cNvPr>
          <p:cNvSpPr txBox="1"/>
          <p:nvPr/>
        </p:nvSpPr>
        <p:spPr>
          <a:xfrm>
            <a:off x="7103827" y="996659"/>
            <a:ext cx="1281120" cy="461665"/>
          </a:xfrm>
          <a:prstGeom prst="rect">
            <a:avLst/>
          </a:prstGeom>
          <a:noFill/>
        </p:spPr>
        <p:txBody>
          <a:bodyPr wrap="none" rtlCol="0">
            <a:spAutoFit/>
          </a:bodyPr>
          <a:lstStyle/>
          <a:p>
            <a:r>
              <a:rPr lang="en-US" sz="1200" dirty="0">
                <a:solidFill>
                  <a:schemeClr val="accent6"/>
                </a:solidFill>
              </a:rPr>
              <a:t>PL Mean: -13.777</a:t>
            </a:r>
          </a:p>
          <a:p>
            <a:r>
              <a:rPr lang="en-US" sz="1200" dirty="0">
                <a:solidFill>
                  <a:schemeClr val="accent6"/>
                </a:solidFill>
              </a:rPr>
              <a:t>PL SD: 4.385</a:t>
            </a:r>
          </a:p>
        </p:txBody>
      </p:sp>
      <p:sp>
        <p:nvSpPr>
          <p:cNvPr id="24" name="TextBox 23">
            <a:extLst>
              <a:ext uri="{FF2B5EF4-FFF2-40B4-BE49-F238E27FC236}">
                <a16:creationId xmlns:a16="http://schemas.microsoft.com/office/drawing/2014/main" id="{2FC9E18D-006C-374A-A520-368392C332D6}"/>
              </a:ext>
            </a:extLst>
          </p:cNvPr>
          <p:cNvSpPr txBox="1"/>
          <p:nvPr/>
        </p:nvSpPr>
        <p:spPr>
          <a:xfrm>
            <a:off x="8856106" y="968532"/>
            <a:ext cx="1281096" cy="646331"/>
          </a:xfrm>
          <a:prstGeom prst="rect">
            <a:avLst/>
          </a:prstGeom>
          <a:solidFill>
            <a:srgbClr val="FFFFFF"/>
          </a:solidFill>
        </p:spPr>
        <p:txBody>
          <a:bodyPr wrap="square" rtlCol="0">
            <a:spAutoFit/>
          </a:bodyPr>
          <a:lstStyle/>
          <a:p>
            <a:r>
              <a:rPr lang="en-US" sz="1200" dirty="0">
                <a:solidFill>
                  <a:schemeClr val="accent2"/>
                </a:solidFill>
              </a:rPr>
              <a:t>PL Mean: -10.712</a:t>
            </a:r>
          </a:p>
          <a:p>
            <a:r>
              <a:rPr lang="en-US" sz="1200" dirty="0">
                <a:solidFill>
                  <a:schemeClr val="accent2"/>
                </a:solidFill>
              </a:rPr>
              <a:t>PL SD: 4.167 </a:t>
            </a:r>
          </a:p>
          <a:p>
            <a:r>
              <a:rPr lang="en-US" sz="1200" b="1" dirty="0">
                <a:solidFill>
                  <a:schemeClr val="accent2"/>
                </a:solidFill>
              </a:rPr>
              <a:t>Lowest error</a:t>
            </a:r>
          </a:p>
        </p:txBody>
      </p:sp>
      <p:pic>
        <p:nvPicPr>
          <p:cNvPr id="16" name="Picture 15" descr="A screenshot of a cell phone&#10;&#10;Description automatically generated">
            <a:extLst>
              <a:ext uri="{FF2B5EF4-FFF2-40B4-BE49-F238E27FC236}">
                <a16:creationId xmlns:a16="http://schemas.microsoft.com/office/drawing/2014/main" id="{F1F56A72-9EC3-3F45-AF43-7D2933C52022}"/>
              </a:ext>
            </a:extLst>
          </p:cNvPr>
          <p:cNvPicPr>
            <a:picLocks noChangeAspect="1"/>
          </p:cNvPicPr>
          <p:nvPr/>
        </p:nvPicPr>
        <p:blipFill>
          <a:blip r:embed="rId3"/>
          <a:stretch>
            <a:fillRect/>
          </a:stretch>
        </p:blipFill>
        <p:spPr>
          <a:xfrm>
            <a:off x="565857" y="5104426"/>
            <a:ext cx="3801902" cy="1689734"/>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6744D453-203B-D049-8DA9-2514EE856D29}"/>
              </a:ext>
            </a:extLst>
          </p:cNvPr>
          <p:cNvPicPr>
            <a:picLocks noChangeAspect="1"/>
          </p:cNvPicPr>
          <p:nvPr/>
        </p:nvPicPr>
        <p:blipFill>
          <a:blip r:embed="rId4"/>
          <a:stretch>
            <a:fillRect/>
          </a:stretch>
        </p:blipFill>
        <p:spPr>
          <a:xfrm>
            <a:off x="4386960" y="5083627"/>
            <a:ext cx="3840304" cy="1689734"/>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E3A7F3BB-E48F-954C-861B-51BD3230AA63}"/>
              </a:ext>
            </a:extLst>
          </p:cNvPr>
          <p:cNvPicPr>
            <a:picLocks noChangeAspect="1"/>
          </p:cNvPicPr>
          <p:nvPr/>
        </p:nvPicPr>
        <p:blipFill>
          <a:blip r:embed="rId5"/>
          <a:stretch>
            <a:fillRect/>
          </a:stretch>
        </p:blipFill>
        <p:spPr>
          <a:xfrm>
            <a:off x="8227264" y="5104425"/>
            <a:ext cx="3819923" cy="1689735"/>
          </a:xfrm>
          <a:prstGeom prst="rect">
            <a:avLst/>
          </a:prstGeom>
        </p:spPr>
      </p:pic>
      <p:sp>
        <p:nvSpPr>
          <p:cNvPr id="31" name="Rectangle 30">
            <a:extLst>
              <a:ext uri="{FF2B5EF4-FFF2-40B4-BE49-F238E27FC236}">
                <a16:creationId xmlns:a16="http://schemas.microsoft.com/office/drawing/2014/main" id="{EB766064-FA16-CE49-9C2E-7535B4CF8D10}"/>
              </a:ext>
            </a:extLst>
          </p:cNvPr>
          <p:cNvSpPr/>
          <p:nvPr/>
        </p:nvSpPr>
        <p:spPr>
          <a:xfrm>
            <a:off x="577516" y="6257365"/>
            <a:ext cx="11469671" cy="268941"/>
          </a:xfrm>
          <a:prstGeom prst="rect">
            <a:avLst/>
          </a:prstGeom>
          <a:solidFill>
            <a:srgbClr val="E2F0D9">
              <a:alpha val="2902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1C98F9F-5125-8047-B67F-933AC9129263}"/>
              </a:ext>
            </a:extLst>
          </p:cNvPr>
          <p:cNvCxnSpPr>
            <a:cxnSpLocks/>
          </p:cNvCxnSpPr>
          <p:nvPr/>
        </p:nvCxnSpPr>
        <p:spPr>
          <a:xfrm>
            <a:off x="11349318" y="4999105"/>
            <a:ext cx="0" cy="5715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0E2CB3C-4906-644B-9028-E901722D8BB1}"/>
              </a:ext>
            </a:extLst>
          </p:cNvPr>
          <p:cNvSpPr txBox="1"/>
          <p:nvPr/>
        </p:nvSpPr>
        <p:spPr>
          <a:xfrm>
            <a:off x="10943374" y="4774766"/>
            <a:ext cx="901209" cy="276999"/>
          </a:xfrm>
          <a:prstGeom prst="rect">
            <a:avLst/>
          </a:prstGeom>
          <a:noFill/>
        </p:spPr>
        <p:txBody>
          <a:bodyPr wrap="none" rtlCol="0">
            <a:spAutoFit/>
          </a:bodyPr>
          <a:lstStyle/>
          <a:p>
            <a:r>
              <a:rPr lang="en-US" sz="1200" dirty="0">
                <a:solidFill>
                  <a:schemeClr val="accent2"/>
                </a:solidFill>
                <a:latin typeface="Century Gothic" panose="020B0502020202020204" pitchFamily="34" charset="0"/>
              </a:rPr>
              <a:t>Lowest PL</a:t>
            </a:r>
          </a:p>
        </p:txBody>
      </p:sp>
    </p:spTree>
    <p:extLst>
      <p:ext uri="{BB962C8B-B14F-4D97-AF65-F5344CB8AC3E}">
        <p14:creationId xmlns:p14="http://schemas.microsoft.com/office/powerpoint/2010/main" val="1034895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6E22-C141-A640-9D19-0C8A2437225A}"/>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Conclusions &amp; Findings</a:t>
            </a:r>
          </a:p>
        </p:txBody>
      </p:sp>
    </p:spTree>
    <p:extLst>
      <p:ext uri="{BB962C8B-B14F-4D97-AF65-F5344CB8AC3E}">
        <p14:creationId xmlns:p14="http://schemas.microsoft.com/office/powerpoint/2010/main" val="4257870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BC7F-CD44-0446-9A32-A205FA3FCD55}"/>
              </a:ext>
            </a:extLst>
          </p:cNvPr>
          <p:cNvSpPr>
            <a:spLocks noGrp="1"/>
          </p:cNvSpPr>
          <p:nvPr>
            <p:ph type="title"/>
          </p:nvPr>
        </p:nvSpPr>
        <p:spPr/>
        <p:txBody>
          <a:bodyPr/>
          <a:lstStyle/>
          <a:p>
            <a:r>
              <a:rPr lang="en-US" dirty="0">
                <a:solidFill>
                  <a:schemeClr val="accent6"/>
                </a:solidFill>
                <a:latin typeface="Century Gothic" panose="020B0502020202020204" pitchFamily="34" charset="0"/>
              </a:rPr>
              <a:t>Outcomes</a:t>
            </a:r>
          </a:p>
        </p:txBody>
      </p:sp>
      <p:sp>
        <p:nvSpPr>
          <p:cNvPr id="3" name="Content Placeholder 2">
            <a:extLst>
              <a:ext uri="{FF2B5EF4-FFF2-40B4-BE49-F238E27FC236}">
                <a16:creationId xmlns:a16="http://schemas.microsoft.com/office/drawing/2014/main" id="{607372A5-D75B-AF4B-9CEE-854A15B6A9BB}"/>
              </a:ext>
            </a:extLst>
          </p:cNvPr>
          <p:cNvSpPr>
            <a:spLocks noGrp="1"/>
          </p:cNvSpPr>
          <p:nvPr>
            <p:ph idx="1"/>
          </p:nvPr>
        </p:nvSpPr>
        <p:spPr/>
        <p:txBody>
          <a:bodyPr>
            <a:normAutofit fontScale="70000" lnSpcReduction="20000"/>
          </a:bodyPr>
          <a:lstStyle/>
          <a:p>
            <a:r>
              <a:rPr lang="en-US" dirty="0">
                <a:latin typeface="Century Gothic" panose="020B0502020202020204" pitchFamily="34" charset="0"/>
              </a:rPr>
              <a:t>Python Script </a:t>
            </a:r>
          </a:p>
          <a:p>
            <a:pPr lvl="1"/>
            <a:r>
              <a:rPr lang="en-US" dirty="0">
                <a:latin typeface="Century Gothic" panose="020B0502020202020204" pitchFamily="34" charset="0"/>
              </a:rPr>
              <a:t>Scrapes daily excel files, read, clean and concatenate Forwards Data available on SNL Market Intelligence Platform!</a:t>
            </a:r>
          </a:p>
          <a:p>
            <a:r>
              <a:rPr lang="en-US" dirty="0">
                <a:latin typeface="Century Gothic" panose="020B0502020202020204" pitchFamily="34" charset="0"/>
              </a:rPr>
              <a:t>ERCOT market level analysis of futures prices</a:t>
            </a:r>
          </a:p>
          <a:p>
            <a:pPr lvl="1"/>
            <a:r>
              <a:rPr lang="en-US" sz="2000" dirty="0">
                <a:latin typeface="Century Gothic" panose="020B0502020202020204" pitchFamily="34" charset="0"/>
              </a:rPr>
              <a:t>Futures predictions from 2012-2020 overall follow expected trends of decreasing errors as time gets closer</a:t>
            </a:r>
          </a:p>
          <a:p>
            <a:pPr lvl="1"/>
            <a:r>
              <a:rPr lang="en-US" sz="2000" dirty="0">
                <a:latin typeface="Century Gothic" panose="020B0502020202020204" pitchFamily="34" charset="0"/>
              </a:rPr>
              <a:t>Variations in the 10-Year view fluctuate when further out due to uncertainty, decrease, then increase again within approximately 2-3 years due to increased trading volumes </a:t>
            </a:r>
          </a:p>
          <a:p>
            <a:pPr lvl="1"/>
            <a:r>
              <a:rPr lang="en-US" sz="2000" dirty="0">
                <a:latin typeface="Century Gothic" panose="020B0502020202020204" pitchFamily="34" charset="0"/>
              </a:rPr>
              <a:t>A 1-year look shows Off Peak prices generally under predict real prices, while ATC and On peak over predict</a:t>
            </a:r>
          </a:p>
          <a:p>
            <a:pPr lvl="1"/>
            <a:r>
              <a:rPr lang="en-US" sz="2000" dirty="0">
                <a:latin typeface="Century Gothic" panose="020B0502020202020204" pitchFamily="34" charset="0"/>
              </a:rPr>
              <a:t>1-year volatility view shows increased volatility during month of Term and High volatility between 150 and 50 days out, most likely due to trading</a:t>
            </a:r>
          </a:p>
          <a:p>
            <a:r>
              <a:rPr lang="en-US" sz="2400" dirty="0">
                <a:latin typeface="Century Gothic" panose="020B0502020202020204" pitchFamily="34" charset="0"/>
              </a:rPr>
              <a:t>Variation of 2015 deals</a:t>
            </a:r>
          </a:p>
          <a:p>
            <a:pPr lvl="1"/>
            <a:r>
              <a:rPr lang="en-US" sz="2000" dirty="0">
                <a:latin typeface="Century Gothic" panose="020B0502020202020204" pitchFamily="34" charset="0"/>
              </a:rPr>
              <a:t>High volatility is experienced for all January terms in 2015-2020 when the As of Date is between Jan-March or July-September</a:t>
            </a:r>
          </a:p>
          <a:p>
            <a:pPr lvl="1"/>
            <a:r>
              <a:rPr lang="en-US" sz="2000" dirty="0">
                <a:latin typeface="Century Gothic" panose="020B0502020202020204" pitchFamily="34" charset="0"/>
              </a:rPr>
              <a:t>Volatility Decreases as the year closes, from November to end of December</a:t>
            </a:r>
          </a:p>
          <a:p>
            <a:pPr lvl="1"/>
            <a:r>
              <a:rPr lang="en-US" sz="2000" dirty="0">
                <a:latin typeface="Century Gothic" panose="020B0502020202020204" pitchFamily="34" charset="0"/>
              </a:rPr>
              <a:t>Each year generally follows the same trendline in Forward Prices (predictions), and Prediction Loss, with slight shifts between different Term Years.</a:t>
            </a:r>
          </a:p>
          <a:p>
            <a:pPr lvl="1"/>
            <a:r>
              <a:rPr lang="en-US" sz="2000" dirty="0">
                <a:latin typeface="Century Gothic" panose="020B0502020202020204" pitchFamily="34" charset="0"/>
              </a:rPr>
              <a:t>Lowest prediction error if pricing in Nov-December rather than earlier in the year.</a:t>
            </a:r>
          </a:p>
          <a:p>
            <a:pPr lvl="1"/>
            <a:endParaRPr lang="en-US" sz="20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sz="2800" dirty="0">
              <a:latin typeface="Century Gothic" panose="020B0502020202020204" pitchFamily="34" charset="0"/>
            </a:endParaRPr>
          </a:p>
        </p:txBody>
      </p:sp>
    </p:spTree>
    <p:extLst>
      <p:ext uri="{BB962C8B-B14F-4D97-AF65-F5344CB8AC3E}">
        <p14:creationId xmlns:p14="http://schemas.microsoft.com/office/powerpoint/2010/main" val="360970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B00D-ABE7-5947-9C76-EB5E65827A43}"/>
              </a:ext>
            </a:extLst>
          </p:cNvPr>
          <p:cNvSpPr>
            <a:spLocks noGrp="1"/>
          </p:cNvSpPr>
          <p:nvPr>
            <p:ph type="title"/>
          </p:nvPr>
        </p:nvSpPr>
        <p:spPr/>
        <p:txBody>
          <a:bodyPr/>
          <a:lstStyle/>
          <a:p>
            <a:r>
              <a:rPr lang="en-US" dirty="0">
                <a:solidFill>
                  <a:schemeClr val="accent6"/>
                </a:solidFill>
                <a:latin typeface="Century Gothic" panose="020B0502020202020204" pitchFamily="34" charset="0"/>
              </a:rPr>
              <a:t>What’s Next</a:t>
            </a:r>
          </a:p>
        </p:txBody>
      </p:sp>
      <p:sp>
        <p:nvSpPr>
          <p:cNvPr id="3" name="Content Placeholder 2">
            <a:extLst>
              <a:ext uri="{FF2B5EF4-FFF2-40B4-BE49-F238E27FC236}">
                <a16:creationId xmlns:a16="http://schemas.microsoft.com/office/drawing/2014/main" id="{687D1D11-DDB7-8244-8CE4-EA6DB04BCDDC}"/>
              </a:ext>
            </a:extLst>
          </p:cNvPr>
          <p:cNvSpPr>
            <a:spLocks noGrp="1"/>
          </p:cNvSpPr>
          <p:nvPr>
            <p:ph idx="1"/>
          </p:nvPr>
        </p:nvSpPr>
        <p:spPr/>
        <p:txBody>
          <a:bodyPr/>
          <a:lstStyle/>
          <a:p>
            <a:r>
              <a:rPr lang="en-US" dirty="0">
                <a:latin typeface="Century Gothic" panose="020B0502020202020204" pitchFamily="34" charset="0"/>
              </a:rPr>
              <a:t> Local to Cloud Movement</a:t>
            </a:r>
          </a:p>
          <a:p>
            <a:pPr lvl="1"/>
            <a:r>
              <a:rPr lang="en-US" dirty="0">
                <a:latin typeface="Century Gothic" panose="020B0502020202020204" pitchFamily="34" charset="0"/>
              </a:rPr>
              <a:t>Validation of Data Consistency (Are all dates on SNL, and if so, are all of them downloaded?)</a:t>
            </a:r>
          </a:p>
          <a:p>
            <a:pPr lvl="1"/>
            <a:r>
              <a:rPr lang="en-US" dirty="0">
                <a:latin typeface="Century Gothic" panose="020B0502020202020204" pitchFamily="34" charset="0"/>
              </a:rPr>
              <a:t>Upload to Azure Databricks for daily automation of As Of Date Futures predictions</a:t>
            </a:r>
          </a:p>
          <a:p>
            <a:r>
              <a:rPr lang="en-US" dirty="0">
                <a:latin typeface="Century Gothic" panose="020B0502020202020204" pitchFamily="34" charset="0"/>
              </a:rPr>
              <a:t>Generalization of Findings</a:t>
            </a:r>
          </a:p>
          <a:p>
            <a:pPr lvl="1"/>
            <a:r>
              <a:rPr lang="en-US" dirty="0">
                <a:latin typeface="Century Gothic" panose="020B0502020202020204" pitchFamily="34" charset="0"/>
              </a:rPr>
              <a:t>How does the pricing vary over a year time not just in 2015, but other years?</a:t>
            </a:r>
          </a:p>
          <a:p>
            <a:pPr lvl="1"/>
            <a:r>
              <a:rPr lang="en-US" dirty="0">
                <a:latin typeface="Century Gothic" panose="020B0502020202020204" pitchFamily="34" charset="0"/>
              </a:rPr>
              <a:t>What do other markets and their Submarkets look like?</a:t>
            </a:r>
          </a:p>
          <a:p>
            <a:pPr lvl="1"/>
            <a:r>
              <a:rPr lang="en-US" dirty="0">
                <a:latin typeface="Century Gothic" panose="020B0502020202020204" pitchFamily="34" charset="0"/>
              </a:rPr>
              <a:t>How does this affect the Prius Pricing Model? Test a deal today using these trends?</a:t>
            </a:r>
          </a:p>
        </p:txBody>
      </p:sp>
    </p:spTree>
    <p:extLst>
      <p:ext uri="{BB962C8B-B14F-4D97-AF65-F5344CB8AC3E}">
        <p14:creationId xmlns:p14="http://schemas.microsoft.com/office/powerpoint/2010/main" val="3271260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CD62-6C2E-8F43-96E2-6E822086B03D}"/>
              </a:ext>
            </a:extLst>
          </p:cNvPr>
          <p:cNvSpPr>
            <a:spLocks noGrp="1"/>
          </p:cNvSpPr>
          <p:nvPr>
            <p:ph type="title"/>
          </p:nvPr>
        </p:nvSpPr>
        <p:spPr>
          <a:xfrm>
            <a:off x="838200" y="2766218"/>
            <a:ext cx="10515600" cy="1325563"/>
          </a:xfrm>
        </p:spPr>
        <p:txBody>
          <a:bodyPr/>
          <a:lstStyle/>
          <a:p>
            <a:r>
              <a:rPr lang="en-US" dirty="0">
                <a:solidFill>
                  <a:schemeClr val="bg1"/>
                </a:solidFill>
                <a:latin typeface="Century Gothic" panose="020B0502020202020204" pitchFamily="34" charset="0"/>
              </a:rPr>
              <a:t>Thank You!</a:t>
            </a:r>
          </a:p>
        </p:txBody>
      </p:sp>
    </p:spTree>
    <p:extLst>
      <p:ext uri="{BB962C8B-B14F-4D97-AF65-F5344CB8AC3E}">
        <p14:creationId xmlns:p14="http://schemas.microsoft.com/office/powerpoint/2010/main" val="188036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CD62-6C2E-8F43-96E2-6E822086B03D}"/>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APPENDIX</a:t>
            </a:r>
          </a:p>
        </p:txBody>
      </p:sp>
    </p:spTree>
    <p:extLst>
      <p:ext uri="{BB962C8B-B14F-4D97-AF65-F5344CB8AC3E}">
        <p14:creationId xmlns:p14="http://schemas.microsoft.com/office/powerpoint/2010/main" val="1408622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6BE5F839-ADCB-594A-86D3-ADDCDE5FCE67}"/>
              </a:ext>
            </a:extLst>
          </p:cNvPr>
          <p:cNvPicPr>
            <a:picLocks noChangeAspect="1"/>
          </p:cNvPicPr>
          <p:nvPr/>
        </p:nvPicPr>
        <p:blipFill>
          <a:blip r:embed="rId2"/>
          <a:stretch>
            <a:fillRect/>
          </a:stretch>
        </p:blipFill>
        <p:spPr>
          <a:xfrm>
            <a:off x="1093694" y="1678828"/>
            <a:ext cx="9628094" cy="4814047"/>
          </a:xfrm>
          <a:prstGeom prst="rect">
            <a:avLst/>
          </a:prstGeom>
        </p:spPr>
      </p:pic>
      <p:sp>
        <p:nvSpPr>
          <p:cNvPr id="5" name="Title 1">
            <a:extLst>
              <a:ext uri="{FF2B5EF4-FFF2-40B4-BE49-F238E27FC236}">
                <a16:creationId xmlns:a16="http://schemas.microsoft.com/office/drawing/2014/main" id="{3E478D70-E969-7F4D-8EE8-701F23F4281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entury Gothic" panose="020B0502020202020204" pitchFamily="34" charset="0"/>
              </a:rPr>
              <a:t>Data Consistency</a:t>
            </a:r>
          </a:p>
        </p:txBody>
      </p:sp>
    </p:spTree>
    <p:extLst>
      <p:ext uri="{BB962C8B-B14F-4D97-AF65-F5344CB8AC3E}">
        <p14:creationId xmlns:p14="http://schemas.microsoft.com/office/powerpoint/2010/main" val="1903670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6BE5F839-ADCB-594A-86D3-ADDCDE5FCE67}"/>
              </a:ext>
            </a:extLst>
          </p:cNvPr>
          <p:cNvPicPr>
            <a:picLocks noChangeAspect="1"/>
          </p:cNvPicPr>
          <p:nvPr/>
        </p:nvPicPr>
        <p:blipFill>
          <a:blip r:embed="rId2"/>
          <a:stretch>
            <a:fillRect/>
          </a:stretch>
        </p:blipFill>
        <p:spPr>
          <a:xfrm>
            <a:off x="1093694" y="1678828"/>
            <a:ext cx="9628094" cy="4814047"/>
          </a:xfrm>
          <a:prstGeom prst="rect">
            <a:avLst/>
          </a:prstGeom>
        </p:spPr>
      </p:pic>
      <p:sp>
        <p:nvSpPr>
          <p:cNvPr id="5" name="Title 1">
            <a:extLst>
              <a:ext uri="{FF2B5EF4-FFF2-40B4-BE49-F238E27FC236}">
                <a16:creationId xmlns:a16="http://schemas.microsoft.com/office/drawing/2014/main" id="{3E478D70-E969-7F4D-8EE8-701F23F4281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entury Gothic" panose="020B0502020202020204" pitchFamily="34" charset="0"/>
              </a:rPr>
              <a:t>Data Consistency</a:t>
            </a:r>
          </a:p>
        </p:txBody>
      </p:sp>
      <p:sp>
        <p:nvSpPr>
          <p:cNvPr id="6" name="Rectangle 5">
            <a:extLst>
              <a:ext uri="{FF2B5EF4-FFF2-40B4-BE49-F238E27FC236}">
                <a16:creationId xmlns:a16="http://schemas.microsoft.com/office/drawing/2014/main" id="{85BD8D53-4FD8-614A-8970-2E0EC0AEC409}"/>
              </a:ext>
            </a:extLst>
          </p:cNvPr>
          <p:cNvSpPr/>
          <p:nvPr/>
        </p:nvSpPr>
        <p:spPr>
          <a:xfrm>
            <a:off x="8014447" y="2241175"/>
            <a:ext cx="340659" cy="3765178"/>
          </a:xfrm>
          <a:prstGeom prst="rect">
            <a:avLst/>
          </a:prstGeom>
          <a:solidFill>
            <a:srgbClr val="FF0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1400" dirty="0">
                <a:solidFill>
                  <a:srgbClr val="FF0000"/>
                </a:solidFill>
                <a:latin typeface="Century Gothic" panose="020B0502020202020204" pitchFamily="34" charset="0"/>
              </a:rPr>
              <a:t>Data missing?</a:t>
            </a:r>
          </a:p>
        </p:txBody>
      </p:sp>
    </p:spTree>
    <p:extLst>
      <p:ext uri="{BB962C8B-B14F-4D97-AF65-F5344CB8AC3E}">
        <p14:creationId xmlns:p14="http://schemas.microsoft.com/office/powerpoint/2010/main" val="4222028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3C57-9B39-A345-A831-A1CFE275202D}"/>
              </a:ext>
            </a:extLst>
          </p:cNvPr>
          <p:cNvSpPr>
            <a:spLocks noGrp="1"/>
          </p:cNvSpPr>
          <p:nvPr>
            <p:ph type="title"/>
          </p:nvPr>
        </p:nvSpPr>
        <p:spPr>
          <a:xfrm>
            <a:off x="838200" y="96183"/>
            <a:ext cx="10515600" cy="1325563"/>
          </a:xfrm>
        </p:spPr>
        <p:txBody>
          <a:bodyPr/>
          <a:lstStyle/>
          <a:p>
            <a:r>
              <a:rPr lang="en-US" dirty="0">
                <a:latin typeface="Century Gothic" panose="020B0502020202020204" pitchFamily="34" charset="0"/>
              </a:rPr>
              <a:t>Data Consistency</a:t>
            </a:r>
          </a:p>
        </p:txBody>
      </p:sp>
      <p:pic>
        <p:nvPicPr>
          <p:cNvPr id="4" name="Picture 3">
            <a:extLst>
              <a:ext uri="{FF2B5EF4-FFF2-40B4-BE49-F238E27FC236}">
                <a16:creationId xmlns:a16="http://schemas.microsoft.com/office/drawing/2014/main" id="{7280425C-5B09-2F48-85F2-E26B7906AAAE}"/>
              </a:ext>
            </a:extLst>
          </p:cNvPr>
          <p:cNvPicPr>
            <a:picLocks noChangeAspect="1"/>
          </p:cNvPicPr>
          <p:nvPr/>
        </p:nvPicPr>
        <p:blipFill>
          <a:blip r:embed="rId3"/>
          <a:stretch>
            <a:fillRect/>
          </a:stretch>
        </p:blipFill>
        <p:spPr>
          <a:xfrm>
            <a:off x="222250" y="960670"/>
            <a:ext cx="11747500" cy="5486400"/>
          </a:xfrm>
          <a:prstGeom prst="rect">
            <a:avLst/>
          </a:prstGeom>
        </p:spPr>
      </p:pic>
      <p:sp>
        <p:nvSpPr>
          <p:cNvPr id="5" name="Rectangle 4">
            <a:extLst>
              <a:ext uri="{FF2B5EF4-FFF2-40B4-BE49-F238E27FC236}">
                <a16:creationId xmlns:a16="http://schemas.microsoft.com/office/drawing/2014/main" id="{54FB8FB4-78D5-1545-A2AE-578D79A74388}"/>
              </a:ext>
            </a:extLst>
          </p:cNvPr>
          <p:cNvSpPr/>
          <p:nvPr/>
        </p:nvSpPr>
        <p:spPr>
          <a:xfrm>
            <a:off x="9087874" y="2132152"/>
            <a:ext cx="718735" cy="3765178"/>
          </a:xfrm>
          <a:prstGeom prst="rect">
            <a:avLst/>
          </a:prstGeom>
          <a:solidFill>
            <a:srgbClr val="FF0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1400" dirty="0">
                <a:solidFill>
                  <a:srgbClr val="FF0000"/>
                </a:solidFill>
                <a:latin typeface="Century Gothic" panose="020B0502020202020204" pitchFamily="34" charset="0"/>
              </a:rPr>
              <a:t>Data missing?</a:t>
            </a:r>
          </a:p>
        </p:txBody>
      </p:sp>
    </p:spTree>
    <p:extLst>
      <p:ext uri="{BB962C8B-B14F-4D97-AF65-F5344CB8AC3E}">
        <p14:creationId xmlns:p14="http://schemas.microsoft.com/office/powerpoint/2010/main" val="406385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0619-1C62-1446-9061-F597684BDFF8}"/>
              </a:ext>
            </a:extLst>
          </p:cNvPr>
          <p:cNvSpPr>
            <a:spLocks noGrp="1"/>
          </p:cNvSpPr>
          <p:nvPr>
            <p:ph type="title"/>
          </p:nvPr>
        </p:nvSpPr>
        <p:spPr>
          <a:xfrm>
            <a:off x="838200" y="2766218"/>
            <a:ext cx="10515600" cy="1325563"/>
          </a:xfrm>
        </p:spPr>
        <p:txBody>
          <a:bodyPr/>
          <a:lstStyle/>
          <a:p>
            <a:r>
              <a:rPr lang="en-US" dirty="0">
                <a:latin typeface="Century Gothic" panose="020B0502020202020204" pitchFamily="34" charset="0"/>
              </a:rPr>
              <a:t>Overall ERCOT Market Movement (Previous Data)</a:t>
            </a:r>
          </a:p>
        </p:txBody>
      </p:sp>
    </p:spTree>
    <p:extLst>
      <p:ext uri="{BB962C8B-B14F-4D97-AF65-F5344CB8AC3E}">
        <p14:creationId xmlns:p14="http://schemas.microsoft.com/office/powerpoint/2010/main" val="256559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E194-8FDE-5A4F-A812-A0A99C4155BC}"/>
              </a:ext>
            </a:extLst>
          </p:cNvPr>
          <p:cNvSpPr>
            <a:spLocks noGrp="1"/>
          </p:cNvSpPr>
          <p:nvPr>
            <p:ph type="title"/>
          </p:nvPr>
        </p:nvSpPr>
        <p:spPr/>
        <p:txBody>
          <a:bodyPr/>
          <a:lstStyle/>
          <a:p>
            <a:r>
              <a:rPr lang="en-US" dirty="0">
                <a:solidFill>
                  <a:schemeClr val="accent6"/>
                </a:solidFill>
                <a:latin typeface="Century Gothic" panose="020B0502020202020204" pitchFamily="34" charset="0"/>
              </a:rPr>
              <a:t>Key Variable Definitions</a:t>
            </a:r>
          </a:p>
        </p:txBody>
      </p:sp>
      <p:sp>
        <p:nvSpPr>
          <p:cNvPr id="3" name="Content Placeholder 2">
            <a:extLst>
              <a:ext uri="{FF2B5EF4-FFF2-40B4-BE49-F238E27FC236}">
                <a16:creationId xmlns:a16="http://schemas.microsoft.com/office/drawing/2014/main" id="{02A2ACB5-A719-DB41-8BFA-42E9EE759580}"/>
              </a:ext>
            </a:extLst>
          </p:cNvPr>
          <p:cNvSpPr>
            <a:spLocks noGrp="1"/>
          </p:cNvSpPr>
          <p:nvPr>
            <p:ph idx="1"/>
          </p:nvPr>
        </p:nvSpPr>
        <p:spPr/>
        <p:txBody>
          <a:bodyPr>
            <a:normAutofit fontScale="92500" lnSpcReduction="20000"/>
          </a:bodyPr>
          <a:lstStyle/>
          <a:p>
            <a:r>
              <a:rPr lang="en-US" b="1" dirty="0">
                <a:solidFill>
                  <a:schemeClr val="accent6">
                    <a:lumMod val="75000"/>
                  </a:schemeClr>
                </a:solidFill>
                <a:latin typeface="Century Gothic" panose="020B0502020202020204" pitchFamily="34" charset="0"/>
              </a:rPr>
              <a:t>As Of Date</a:t>
            </a:r>
            <a:r>
              <a:rPr lang="en-US" dirty="0">
                <a:latin typeface="Century Gothic" panose="020B0502020202020204" pitchFamily="34" charset="0"/>
              </a:rPr>
              <a:t>: Date the forwards are priced on</a:t>
            </a:r>
          </a:p>
          <a:p>
            <a:pPr lvl="1"/>
            <a:r>
              <a:rPr lang="en-US" dirty="0">
                <a:latin typeface="Century Gothic" panose="020B0502020202020204" pitchFamily="34" charset="0"/>
              </a:rPr>
              <a:t>i.e. If you look at forwards for October 2020 today, the As Of Date is today.</a:t>
            </a:r>
          </a:p>
          <a:p>
            <a:r>
              <a:rPr lang="en-US" b="1" dirty="0">
                <a:solidFill>
                  <a:schemeClr val="accent6">
                    <a:lumMod val="75000"/>
                  </a:schemeClr>
                </a:solidFill>
                <a:latin typeface="Century Gothic" panose="020B0502020202020204" pitchFamily="34" charset="0"/>
              </a:rPr>
              <a:t>Term</a:t>
            </a:r>
            <a:r>
              <a:rPr lang="en-US" dirty="0">
                <a:latin typeface="Century Gothic" panose="020B0502020202020204" pitchFamily="34" charset="0"/>
              </a:rPr>
              <a:t>: Date of monthly average of the forward prices</a:t>
            </a:r>
          </a:p>
          <a:p>
            <a:pPr lvl="1"/>
            <a:r>
              <a:rPr lang="en-US" dirty="0">
                <a:latin typeface="Century Gothic" panose="020B0502020202020204" pitchFamily="34" charset="0"/>
              </a:rPr>
              <a:t>i.e. If you look at forwards for October 2020 today, the Term date is October 1</a:t>
            </a:r>
            <a:r>
              <a:rPr lang="en-US" baseline="30000" dirty="0">
                <a:latin typeface="Century Gothic" panose="020B0502020202020204" pitchFamily="34" charset="0"/>
              </a:rPr>
              <a:t>st</a:t>
            </a:r>
            <a:r>
              <a:rPr lang="en-US" dirty="0">
                <a:latin typeface="Century Gothic" panose="020B0502020202020204" pitchFamily="34" charset="0"/>
              </a:rPr>
              <a:t>, 2020</a:t>
            </a:r>
          </a:p>
          <a:p>
            <a:r>
              <a:rPr lang="en-US" b="1" dirty="0">
                <a:solidFill>
                  <a:schemeClr val="accent6">
                    <a:lumMod val="75000"/>
                  </a:schemeClr>
                </a:solidFill>
                <a:latin typeface="Century Gothic" panose="020B0502020202020204" pitchFamily="34" charset="0"/>
              </a:rPr>
              <a:t>Time Delta</a:t>
            </a:r>
            <a:r>
              <a:rPr lang="en-US" dirty="0">
                <a:latin typeface="Century Gothic" panose="020B0502020202020204" pitchFamily="34" charset="0"/>
              </a:rPr>
              <a:t>: # days before the 1</a:t>
            </a:r>
            <a:r>
              <a:rPr lang="en-US" baseline="30000" dirty="0">
                <a:latin typeface="Century Gothic" panose="020B0502020202020204" pitchFamily="34" charset="0"/>
              </a:rPr>
              <a:t>st</a:t>
            </a:r>
            <a:r>
              <a:rPr lang="en-US" dirty="0">
                <a:latin typeface="Century Gothic" panose="020B0502020202020204" pitchFamily="34" charset="0"/>
              </a:rPr>
              <a:t> day of the predicting term</a:t>
            </a:r>
          </a:p>
          <a:p>
            <a:pPr lvl="1"/>
            <a:r>
              <a:rPr lang="en-US" dirty="0">
                <a:latin typeface="Century Gothic" panose="020B0502020202020204" pitchFamily="34" charset="0"/>
              </a:rPr>
              <a:t>Term Date – As Of Date</a:t>
            </a:r>
          </a:p>
          <a:p>
            <a:r>
              <a:rPr lang="en-US" b="1" dirty="0">
                <a:solidFill>
                  <a:schemeClr val="accent6">
                    <a:lumMod val="75000"/>
                  </a:schemeClr>
                </a:solidFill>
                <a:latin typeface="Century Gothic" panose="020B0502020202020204" pitchFamily="34" charset="0"/>
              </a:rPr>
              <a:t>Prediction Loss</a:t>
            </a:r>
            <a:r>
              <a:rPr lang="en-US" dirty="0">
                <a:latin typeface="Century Gothic" panose="020B0502020202020204" pitchFamily="34" charset="0"/>
              </a:rPr>
              <a:t>: real time price (avg over month) - predicted forward price (at as of date), grouped by time delta and averaged or found variance</a:t>
            </a:r>
          </a:p>
          <a:p>
            <a:pPr lvl="1"/>
            <a:r>
              <a:rPr lang="en-US" dirty="0">
                <a:latin typeface="Century Gothic" panose="020B0502020202020204" pitchFamily="34" charset="0"/>
              </a:rPr>
              <a:t>Note: Prediction loss &lt; 0 is an over prediction of the term’s futures prices</a:t>
            </a:r>
          </a:p>
        </p:txBody>
      </p:sp>
    </p:spTree>
    <p:extLst>
      <p:ext uri="{BB962C8B-B14F-4D97-AF65-F5344CB8AC3E}">
        <p14:creationId xmlns:p14="http://schemas.microsoft.com/office/powerpoint/2010/main" val="169333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automatically generated">
            <a:extLst>
              <a:ext uri="{FF2B5EF4-FFF2-40B4-BE49-F238E27FC236}">
                <a16:creationId xmlns:a16="http://schemas.microsoft.com/office/drawing/2014/main" id="{80F24972-7922-2845-866E-B157586C2C81}"/>
              </a:ext>
            </a:extLst>
          </p:cNvPr>
          <p:cNvPicPr>
            <a:picLocks noChangeAspect="1"/>
          </p:cNvPicPr>
          <p:nvPr/>
        </p:nvPicPr>
        <p:blipFill>
          <a:blip r:embed="rId2"/>
          <a:stretch>
            <a:fillRect/>
          </a:stretch>
        </p:blipFill>
        <p:spPr>
          <a:xfrm>
            <a:off x="1116541" y="0"/>
            <a:ext cx="9958917" cy="6858000"/>
          </a:xfrm>
          <a:prstGeom prst="rect">
            <a:avLst/>
          </a:prstGeom>
        </p:spPr>
      </p:pic>
    </p:spTree>
    <p:extLst>
      <p:ext uri="{BB962C8B-B14F-4D97-AF65-F5344CB8AC3E}">
        <p14:creationId xmlns:p14="http://schemas.microsoft.com/office/powerpoint/2010/main" val="2442820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F0DE2329-BF6D-BF4D-9A4A-417235519CBB}"/>
              </a:ext>
            </a:extLst>
          </p:cNvPr>
          <p:cNvPicPr>
            <a:picLocks noChangeAspect="1"/>
          </p:cNvPicPr>
          <p:nvPr/>
        </p:nvPicPr>
        <p:blipFill>
          <a:blip r:embed="rId2"/>
          <a:stretch>
            <a:fillRect/>
          </a:stretch>
        </p:blipFill>
        <p:spPr>
          <a:xfrm>
            <a:off x="1116541" y="0"/>
            <a:ext cx="9958917" cy="6858000"/>
          </a:xfrm>
          <a:prstGeom prst="rect">
            <a:avLst/>
          </a:prstGeom>
        </p:spPr>
      </p:pic>
    </p:spTree>
    <p:extLst>
      <p:ext uri="{BB962C8B-B14F-4D97-AF65-F5344CB8AC3E}">
        <p14:creationId xmlns:p14="http://schemas.microsoft.com/office/powerpoint/2010/main" val="32868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AD997E56-E323-C24D-BBBF-996A3658A4D5}"/>
              </a:ext>
            </a:extLst>
          </p:cNvPr>
          <p:cNvPicPr>
            <a:picLocks noChangeAspect="1"/>
          </p:cNvPicPr>
          <p:nvPr/>
        </p:nvPicPr>
        <p:blipFill>
          <a:blip r:embed="rId2"/>
          <a:stretch>
            <a:fillRect/>
          </a:stretch>
        </p:blipFill>
        <p:spPr>
          <a:xfrm>
            <a:off x="1116541" y="0"/>
            <a:ext cx="9958917" cy="6858000"/>
          </a:xfrm>
          <a:prstGeom prst="rect">
            <a:avLst/>
          </a:prstGeom>
        </p:spPr>
      </p:pic>
    </p:spTree>
    <p:extLst>
      <p:ext uri="{BB962C8B-B14F-4D97-AF65-F5344CB8AC3E}">
        <p14:creationId xmlns:p14="http://schemas.microsoft.com/office/powerpoint/2010/main" val="231396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map&#10;&#10;Description automatically generated">
            <a:extLst>
              <a:ext uri="{FF2B5EF4-FFF2-40B4-BE49-F238E27FC236}">
                <a16:creationId xmlns:a16="http://schemas.microsoft.com/office/drawing/2014/main" id="{E10B6BAD-F710-4049-9839-3D2FB7E87E7E}"/>
              </a:ext>
            </a:extLst>
          </p:cNvPr>
          <p:cNvPicPr>
            <a:picLocks noChangeAspect="1"/>
          </p:cNvPicPr>
          <p:nvPr/>
        </p:nvPicPr>
        <p:blipFill>
          <a:blip r:embed="rId2"/>
          <a:stretch>
            <a:fillRect/>
          </a:stretch>
        </p:blipFill>
        <p:spPr>
          <a:xfrm>
            <a:off x="1116542" y="0"/>
            <a:ext cx="9958916" cy="6858000"/>
          </a:xfrm>
          <a:prstGeom prst="rect">
            <a:avLst/>
          </a:prstGeom>
        </p:spPr>
      </p:pic>
    </p:spTree>
    <p:extLst>
      <p:ext uri="{BB962C8B-B14F-4D97-AF65-F5344CB8AC3E}">
        <p14:creationId xmlns:p14="http://schemas.microsoft.com/office/powerpoint/2010/main" val="18921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8383-A78A-8D48-9A6E-432BE22C868F}"/>
              </a:ext>
            </a:extLst>
          </p:cNvPr>
          <p:cNvSpPr>
            <a:spLocks noGrp="1"/>
          </p:cNvSpPr>
          <p:nvPr>
            <p:ph type="title"/>
          </p:nvPr>
        </p:nvSpPr>
        <p:spPr>
          <a:xfrm>
            <a:off x="838200" y="2766218"/>
            <a:ext cx="10515600" cy="1325563"/>
          </a:xfrm>
        </p:spPr>
        <p:txBody>
          <a:bodyPr>
            <a:normAutofit fontScale="90000"/>
          </a:bodyPr>
          <a:lstStyle/>
          <a:p>
            <a:r>
              <a:rPr lang="en-US" b="1" dirty="0">
                <a:solidFill>
                  <a:schemeClr val="accent6">
                    <a:lumMod val="75000"/>
                  </a:schemeClr>
                </a:solidFill>
                <a:latin typeface="Century Gothic" panose="020B0502020202020204" pitchFamily="34" charset="0"/>
              </a:rPr>
              <a:t>Variable &amp; Analysis Methodology Walk Through – Term June 2020 Predictions</a:t>
            </a:r>
          </a:p>
        </p:txBody>
      </p:sp>
    </p:spTree>
    <p:extLst>
      <p:ext uri="{BB962C8B-B14F-4D97-AF65-F5344CB8AC3E}">
        <p14:creationId xmlns:p14="http://schemas.microsoft.com/office/powerpoint/2010/main" val="419707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uilding, window&#10;&#10;Description automatically generated">
            <a:extLst>
              <a:ext uri="{FF2B5EF4-FFF2-40B4-BE49-F238E27FC236}">
                <a16:creationId xmlns:a16="http://schemas.microsoft.com/office/drawing/2014/main" id="{0E395CCC-279D-5046-865A-42A75158610D}"/>
              </a:ext>
            </a:extLst>
          </p:cNvPr>
          <p:cNvPicPr>
            <a:picLocks noChangeAspect="1"/>
          </p:cNvPicPr>
          <p:nvPr/>
        </p:nvPicPr>
        <p:blipFill>
          <a:blip r:embed="rId2"/>
          <a:stretch>
            <a:fillRect/>
          </a:stretch>
        </p:blipFill>
        <p:spPr>
          <a:xfrm>
            <a:off x="2361406" y="0"/>
            <a:ext cx="7469188" cy="6858000"/>
          </a:xfrm>
          <a:prstGeom prst="rect">
            <a:avLst/>
          </a:prstGeom>
        </p:spPr>
      </p:pic>
    </p:spTree>
    <p:extLst>
      <p:ext uri="{BB962C8B-B14F-4D97-AF65-F5344CB8AC3E}">
        <p14:creationId xmlns:p14="http://schemas.microsoft.com/office/powerpoint/2010/main" val="157853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B85-73B2-4849-9337-5BC558C8C66D}"/>
              </a:ext>
            </a:extLst>
          </p:cNvPr>
          <p:cNvSpPr>
            <a:spLocks noGrp="1"/>
          </p:cNvSpPr>
          <p:nvPr>
            <p:ph type="title"/>
          </p:nvPr>
        </p:nvSpPr>
        <p:spPr>
          <a:xfrm>
            <a:off x="838200" y="2766218"/>
            <a:ext cx="10515600" cy="1325563"/>
          </a:xfrm>
        </p:spPr>
        <p:txBody>
          <a:bodyPr/>
          <a:lstStyle/>
          <a:p>
            <a:r>
              <a:rPr lang="en-US" dirty="0">
                <a:solidFill>
                  <a:schemeClr val="accent6"/>
                </a:solidFill>
                <a:latin typeface="Century Gothic" panose="020B0502020202020204" pitchFamily="34" charset="0"/>
              </a:rPr>
              <a:t>10 Year overview</a:t>
            </a:r>
          </a:p>
        </p:txBody>
      </p:sp>
    </p:spTree>
    <p:extLst>
      <p:ext uri="{BB962C8B-B14F-4D97-AF65-F5344CB8AC3E}">
        <p14:creationId xmlns:p14="http://schemas.microsoft.com/office/powerpoint/2010/main" val="29809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sitting&#10;&#10;Description automatically generated">
            <a:extLst>
              <a:ext uri="{FF2B5EF4-FFF2-40B4-BE49-F238E27FC236}">
                <a16:creationId xmlns:a16="http://schemas.microsoft.com/office/drawing/2014/main" id="{E7AA49A1-DA88-DC45-A5CB-5DBA5CB3283C}"/>
              </a:ext>
            </a:extLst>
          </p:cNvPr>
          <p:cNvPicPr>
            <a:picLocks noChangeAspect="1"/>
          </p:cNvPicPr>
          <p:nvPr/>
        </p:nvPicPr>
        <p:blipFill>
          <a:blip r:embed="rId2"/>
          <a:stretch>
            <a:fillRect/>
          </a:stretch>
        </p:blipFill>
        <p:spPr>
          <a:xfrm>
            <a:off x="2361406" y="0"/>
            <a:ext cx="7469188" cy="6858000"/>
          </a:xfrm>
          <a:prstGeom prst="rect">
            <a:avLst/>
          </a:prstGeom>
        </p:spPr>
      </p:pic>
    </p:spTree>
    <p:extLst>
      <p:ext uri="{BB962C8B-B14F-4D97-AF65-F5344CB8AC3E}">
        <p14:creationId xmlns:p14="http://schemas.microsoft.com/office/powerpoint/2010/main" val="272693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screenshot&#10;&#10;Description automatically generated">
            <a:extLst>
              <a:ext uri="{FF2B5EF4-FFF2-40B4-BE49-F238E27FC236}">
                <a16:creationId xmlns:a16="http://schemas.microsoft.com/office/drawing/2014/main" id="{7DA555AA-0206-9A46-89AD-330259635F93}"/>
              </a:ext>
            </a:extLst>
          </p:cNvPr>
          <p:cNvPicPr>
            <a:picLocks noChangeAspect="1"/>
          </p:cNvPicPr>
          <p:nvPr/>
        </p:nvPicPr>
        <p:blipFill>
          <a:blip r:embed="rId2"/>
          <a:stretch>
            <a:fillRect/>
          </a:stretch>
        </p:blipFill>
        <p:spPr>
          <a:xfrm>
            <a:off x="2361406" y="0"/>
            <a:ext cx="7469188" cy="6858000"/>
          </a:xfrm>
          <a:prstGeom prst="rect">
            <a:avLst/>
          </a:prstGeom>
        </p:spPr>
      </p:pic>
    </p:spTree>
    <p:extLst>
      <p:ext uri="{BB962C8B-B14F-4D97-AF65-F5344CB8AC3E}">
        <p14:creationId xmlns:p14="http://schemas.microsoft.com/office/powerpoint/2010/main" val="284352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1455</Words>
  <Application>Microsoft Macintosh PowerPoint</Application>
  <PresentationFormat>Widescreen</PresentationFormat>
  <Paragraphs>140</Paragraphs>
  <Slides>43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Century Gothic</vt:lpstr>
      <vt:lpstr>Office Theme</vt:lpstr>
      <vt:lpstr>US ERCOT Power Markets</vt:lpstr>
      <vt:lpstr>Objectives</vt:lpstr>
      <vt:lpstr>Methodology</vt:lpstr>
      <vt:lpstr>Key Variable Definitions</vt:lpstr>
      <vt:lpstr>Variable &amp; Analysis Methodology Walk Through – Term June 2020 Predictions</vt:lpstr>
      <vt:lpstr>PowerPoint Presentation</vt:lpstr>
      <vt:lpstr>10 Year overview</vt:lpstr>
      <vt:lpstr>PowerPoint Presentation</vt:lpstr>
      <vt:lpstr>PowerPoint Presentation</vt:lpstr>
      <vt:lpstr>Snapshot View: One year out</vt:lpstr>
      <vt:lpstr>Means</vt:lpstr>
      <vt:lpstr>PowerPoint Presentation</vt:lpstr>
      <vt:lpstr>PowerPoint Presentation</vt:lpstr>
      <vt:lpstr>PowerPoint Presentation</vt:lpstr>
      <vt:lpstr>PowerPoint Presentation</vt:lpstr>
      <vt:lpstr>Volatility</vt:lpstr>
      <vt:lpstr>PowerPoint Presentation</vt:lpstr>
      <vt:lpstr>PowerPoint Presentation</vt:lpstr>
      <vt:lpstr>PowerPoint Presentation</vt:lpstr>
      <vt:lpstr>Min &amp; Max</vt:lpstr>
      <vt:lpstr>PowerPoint Presentation</vt:lpstr>
      <vt:lpstr>PowerPoint Presentation</vt:lpstr>
      <vt:lpstr>Price Variations based on the As Of Date</vt:lpstr>
      <vt:lpstr>Variation Over 1 Year of As of Dates </vt:lpstr>
      <vt:lpstr>PowerPoint Presentation</vt:lpstr>
      <vt:lpstr>PowerPoint Presentation</vt:lpstr>
      <vt:lpstr>PowerPoint Presentation</vt:lpstr>
      <vt:lpstr>PowerPoint Presentation</vt:lpstr>
      <vt:lpstr>PowerPoint Presentation</vt:lpstr>
      <vt:lpstr>PowerPoint Presentation</vt:lpstr>
      <vt:lpstr>Conclusions &amp; Findings</vt:lpstr>
      <vt:lpstr>Outcomes</vt:lpstr>
      <vt:lpstr>What’s Next</vt:lpstr>
      <vt:lpstr>Thank You!</vt:lpstr>
      <vt:lpstr>APPENDIX</vt:lpstr>
      <vt:lpstr>PowerPoint Presentation</vt:lpstr>
      <vt:lpstr>PowerPoint Presentation</vt:lpstr>
      <vt:lpstr>Data Consistency</vt:lpstr>
      <vt:lpstr>Overall ERCOT Market Movement (Previous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 ERCOT</dc:title>
  <dc:creator>Ji Yoo Jeong</dc:creator>
  <cp:lastModifiedBy>Ji Yoo Jeong</cp:lastModifiedBy>
  <cp:revision>38</cp:revision>
  <dcterms:created xsi:type="dcterms:W3CDTF">2020-08-06T21:03:30Z</dcterms:created>
  <dcterms:modified xsi:type="dcterms:W3CDTF">2020-08-13T18:59:09Z</dcterms:modified>
</cp:coreProperties>
</file>