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258" r:id="rId3"/>
    <p:sldId id="352" r:id="rId4"/>
    <p:sldId id="494" r:id="rId5"/>
    <p:sldId id="755" r:id="rId6"/>
    <p:sldId id="495" r:id="rId7"/>
    <p:sldId id="496" r:id="rId8"/>
    <p:sldId id="497" r:id="rId9"/>
    <p:sldId id="757" r:id="rId10"/>
    <p:sldId id="501" r:id="rId11"/>
    <p:sldId id="502" r:id="rId12"/>
    <p:sldId id="585" r:id="rId13"/>
    <p:sldId id="587" r:id="rId14"/>
    <p:sldId id="583" r:id="rId15"/>
    <p:sldId id="567" r:id="rId16"/>
    <p:sldId id="758" r:id="rId17"/>
    <p:sldId id="760" r:id="rId18"/>
    <p:sldId id="761" r:id="rId19"/>
    <p:sldId id="754" r:id="rId20"/>
    <p:sldId id="762" r:id="rId21"/>
    <p:sldId id="726" r:id="rId22"/>
    <p:sldId id="763" r:id="rId23"/>
    <p:sldId id="764" r:id="rId24"/>
    <p:sldId id="765" r:id="rId25"/>
    <p:sldId id="506" r:id="rId26"/>
    <p:sldId id="512" r:id="rId27"/>
    <p:sldId id="766" r:id="rId28"/>
    <p:sldId id="289" r:id="rId29"/>
    <p:sldId id="746" r:id="rId30"/>
    <p:sldId id="720" r:id="rId31"/>
    <p:sldId id="517" r:id="rId32"/>
    <p:sldId id="767" r:id="rId33"/>
    <p:sldId id="559" r:id="rId34"/>
    <p:sldId id="560" r:id="rId35"/>
    <p:sldId id="578" r:id="rId36"/>
    <p:sldId id="561" r:id="rId37"/>
    <p:sldId id="769" r:id="rId38"/>
    <p:sldId id="778" r:id="rId39"/>
    <p:sldId id="776" r:id="rId40"/>
    <p:sldId id="777" r:id="rId41"/>
    <p:sldId id="3882" r:id="rId42"/>
    <p:sldId id="779" r:id="rId43"/>
    <p:sldId id="524" r:id="rId44"/>
    <p:sldId id="569" r:id="rId45"/>
    <p:sldId id="263" r:id="rId46"/>
    <p:sldId id="571" r:id="rId47"/>
    <p:sldId id="38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03715-68B3-4F05-9BC8-39176F0A5AAA}" v="17" dt="2022-12-12T16:59:05.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50" autoAdjust="0"/>
    <p:restoredTop sz="94694"/>
  </p:normalViewPr>
  <p:slideViewPr>
    <p:cSldViewPr snapToGrid="0">
      <p:cViewPr varScale="1">
        <p:scale>
          <a:sx n="94" d="100"/>
          <a:sy n="94"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lson" userId="78d48520-1b42-4076-8bde-3b0394f0cc49" providerId="ADAL" clId="{E0703715-68B3-4F05-9BC8-39176F0A5AAA}"/>
    <pc:docChg chg="undo custSel addSld delSld modSld">
      <pc:chgData name="Andy Wilson" userId="78d48520-1b42-4076-8bde-3b0394f0cc49" providerId="ADAL" clId="{E0703715-68B3-4F05-9BC8-39176F0A5AAA}" dt="2022-12-11T15:47:11.192" v="296" actId="13926"/>
      <pc:docMkLst>
        <pc:docMk/>
      </pc:docMkLst>
      <pc:sldChg chg="delSp mod">
        <pc:chgData name="Andy Wilson" userId="78d48520-1b42-4076-8bde-3b0394f0cc49" providerId="ADAL" clId="{E0703715-68B3-4F05-9BC8-39176F0A5AAA}" dt="2022-12-11T15:31:46.839" v="30" actId="478"/>
        <pc:sldMkLst>
          <pc:docMk/>
          <pc:sldMk cId="1480067202" sldId="262"/>
        </pc:sldMkLst>
        <pc:spChg chg="del">
          <ac:chgData name="Andy Wilson" userId="78d48520-1b42-4076-8bde-3b0394f0cc49" providerId="ADAL" clId="{E0703715-68B3-4F05-9BC8-39176F0A5AAA}" dt="2022-12-11T15:31:46.839" v="30" actId="478"/>
          <ac:spMkLst>
            <pc:docMk/>
            <pc:sldMk cId="1480067202" sldId="262"/>
            <ac:spMk id="6" creationId="{00000000-0000-0000-0000-000000000000}"/>
          </ac:spMkLst>
        </pc:spChg>
        <pc:picChg chg="del">
          <ac:chgData name="Andy Wilson" userId="78d48520-1b42-4076-8bde-3b0394f0cc49" providerId="ADAL" clId="{E0703715-68B3-4F05-9BC8-39176F0A5AAA}" dt="2022-12-11T15:31:42.902" v="29" actId="478"/>
          <ac:picMkLst>
            <pc:docMk/>
            <pc:sldMk cId="1480067202" sldId="262"/>
            <ac:picMk id="5" creationId="{00000000-0000-0000-0000-000000000000}"/>
          </ac:picMkLst>
        </pc:picChg>
      </pc:sldChg>
      <pc:sldChg chg="modSp mod">
        <pc:chgData name="Andy Wilson" userId="78d48520-1b42-4076-8bde-3b0394f0cc49" providerId="ADAL" clId="{E0703715-68B3-4F05-9BC8-39176F0A5AAA}" dt="2022-12-11T15:43:45.742" v="282" actId="114"/>
        <pc:sldMkLst>
          <pc:docMk/>
          <pc:sldMk cId="1880956553" sldId="496"/>
        </pc:sldMkLst>
        <pc:spChg chg="mod">
          <ac:chgData name="Andy Wilson" userId="78d48520-1b42-4076-8bde-3b0394f0cc49" providerId="ADAL" clId="{E0703715-68B3-4F05-9BC8-39176F0A5AAA}" dt="2022-12-11T15:43:45.742" v="282" actId="114"/>
          <ac:spMkLst>
            <pc:docMk/>
            <pc:sldMk cId="1880956553" sldId="496"/>
            <ac:spMk id="2" creationId="{00000000-0000-0000-0000-000000000000}"/>
          </ac:spMkLst>
        </pc:spChg>
      </pc:sldChg>
      <pc:sldChg chg="modSp mod">
        <pc:chgData name="Andy Wilson" userId="78d48520-1b42-4076-8bde-3b0394f0cc49" providerId="ADAL" clId="{E0703715-68B3-4F05-9BC8-39176F0A5AAA}" dt="2022-12-11T15:38:58.517" v="206" actId="6549"/>
        <pc:sldMkLst>
          <pc:docMk/>
          <pc:sldMk cId="837640138" sldId="502"/>
        </pc:sldMkLst>
        <pc:spChg chg="mod">
          <ac:chgData name="Andy Wilson" userId="78d48520-1b42-4076-8bde-3b0394f0cc49" providerId="ADAL" clId="{E0703715-68B3-4F05-9BC8-39176F0A5AAA}" dt="2022-12-11T15:38:28.651" v="185" actId="20577"/>
          <ac:spMkLst>
            <pc:docMk/>
            <pc:sldMk cId="837640138" sldId="502"/>
            <ac:spMk id="3" creationId="{00000000-0000-0000-0000-000000000000}"/>
          </ac:spMkLst>
        </pc:spChg>
        <pc:spChg chg="mod">
          <ac:chgData name="Andy Wilson" userId="78d48520-1b42-4076-8bde-3b0394f0cc49" providerId="ADAL" clId="{E0703715-68B3-4F05-9BC8-39176F0A5AAA}" dt="2022-12-11T15:38:58.517" v="206" actId="6549"/>
          <ac:spMkLst>
            <pc:docMk/>
            <pc:sldMk cId="837640138" sldId="502"/>
            <ac:spMk id="5" creationId="{00000000-0000-0000-0000-000000000000}"/>
          </ac:spMkLst>
        </pc:spChg>
      </pc:sldChg>
      <pc:sldChg chg="del">
        <pc:chgData name="Andy Wilson" userId="78d48520-1b42-4076-8bde-3b0394f0cc49" providerId="ADAL" clId="{E0703715-68B3-4F05-9BC8-39176F0A5AAA}" dt="2022-12-11T15:37:35.959" v="162" actId="47"/>
        <pc:sldMkLst>
          <pc:docMk/>
          <pc:sldMk cId="2557433281" sldId="505"/>
        </pc:sldMkLst>
      </pc:sldChg>
      <pc:sldChg chg="modSp mod">
        <pc:chgData name="Andy Wilson" userId="78d48520-1b42-4076-8bde-3b0394f0cc49" providerId="ADAL" clId="{E0703715-68B3-4F05-9BC8-39176F0A5AAA}" dt="2022-12-11T03:27:56.277" v="7" actId="1076"/>
        <pc:sldMkLst>
          <pc:docMk/>
          <pc:sldMk cId="3357787792" sldId="506"/>
        </pc:sldMkLst>
        <pc:spChg chg="mod">
          <ac:chgData name="Andy Wilson" userId="78d48520-1b42-4076-8bde-3b0394f0cc49" providerId="ADAL" clId="{E0703715-68B3-4F05-9BC8-39176F0A5AAA}" dt="2022-12-11T03:27:56.277" v="7" actId="1076"/>
          <ac:spMkLst>
            <pc:docMk/>
            <pc:sldMk cId="3357787792" sldId="506"/>
            <ac:spMk id="2" creationId="{00000000-0000-0000-0000-000000000000}"/>
          </ac:spMkLst>
        </pc:spChg>
        <pc:spChg chg="mod">
          <ac:chgData name="Andy Wilson" userId="78d48520-1b42-4076-8bde-3b0394f0cc49" providerId="ADAL" clId="{E0703715-68B3-4F05-9BC8-39176F0A5AAA}" dt="2022-12-11T03:27:21.617" v="1" actId="1076"/>
          <ac:spMkLst>
            <pc:docMk/>
            <pc:sldMk cId="3357787792" sldId="506"/>
            <ac:spMk id="3" creationId="{00000000-0000-0000-0000-000000000000}"/>
          </ac:spMkLst>
        </pc:spChg>
        <pc:spChg chg="mod">
          <ac:chgData name="Andy Wilson" userId="78d48520-1b42-4076-8bde-3b0394f0cc49" providerId="ADAL" clId="{E0703715-68B3-4F05-9BC8-39176F0A5AAA}" dt="2022-12-11T03:27:35.823" v="2" actId="1076"/>
          <ac:spMkLst>
            <pc:docMk/>
            <pc:sldMk cId="3357787792" sldId="506"/>
            <ac:spMk id="8" creationId="{00000000-0000-0000-0000-000000000000}"/>
          </ac:spMkLst>
        </pc:spChg>
        <pc:cxnChg chg="mod">
          <ac:chgData name="Andy Wilson" userId="78d48520-1b42-4076-8bde-3b0394f0cc49" providerId="ADAL" clId="{E0703715-68B3-4F05-9BC8-39176F0A5AAA}" dt="2022-12-11T03:27:35.823" v="2" actId="1076"/>
          <ac:cxnSpMkLst>
            <pc:docMk/>
            <pc:sldMk cId="3357787792" sldId="506"/>
            <ac:cxnSpMk id="11" creationId="{D2F4F40D-64BA-491C-AE2E-441E65C139C4}"/>
          </ac:cxnSpMkLst>
        </pc:cxnChg>
      </pc:sldChg>
      <pc:sldChg chg="modSp mod">
        <pc:chgData name="Andy Wilson" userId="78d48520-1b42-4076-8bde-3b0394f0cc49" providerId="ADAL" clId="{E0703715-68B3-4F05-9BC8-39176F0A5AAA}" dt="2022-12-11T15:30:03.121" v="26" actId="14100"/>
        <pc:sldMkLst>
          <pc:docMk/>
          <pc:sldMk cId="3085516966" sldId="508"/>
        </pc:sldMkLst>
        <pc:spChg chg="mod">
          <ac:chgData name="Andy Wilson" userId="78d48520-1b42-4076-8bde-3b0394f0cc49" providerId="ADAL" clId="{E0703715-68B3-4F05-9BC8-39176F0A5AAA}" dt="2022-12-11T15:29:59.717" v="24" actId="14100"/>
          <ac:spMkLst>
            <pc:docMk/>
            <pc:sldMk cId="3085516966" sldId="508"/>
            <ac:spMk id="2" creationId="{00000000-0000-0000-0000-000000000000}"/>
          </ac:spMkLst>
        </pc:spChg>
        <pc:spChg chg="mod">
          <ac:chgData name="Andy Wilson" userId="78d48520-1b42-4076-8bde-3b0394f0cc49" providerId="ADAL" clId="{E0703715-68B3-4F05-9BC8-39176F0A5AAA}" dt="2022-12-11T15:30:03.121" v="26" actId="14100"/>
          <ac:spMkLst>
            <pc:docMk/>
            <pc:sldMk cId="3085516966" sldId="508"/>
            <ac:spMk id="3" creationId="{00000000-0000-0000-0000-000000000000}"/>
          </ac:spMkLst>
        </pc:spChg>
      </pc:sldChg>
      <pc:sldChg chg="modSp mod">
        <pc:chgData name="Andy Wilson" userId="78d48520-1b42-4076-8bde-3b0394f0cc49" providerId="ADAL" clId="{E0703715-68B3-4F05-9BC8-39176F0A5AAA}" dt="2022-12-11T15:30:20.183" v="28" actId="27636"/>
        <pc:sldMkLst>
          <pc:docMk/>
          <pc:sldMk cId="1345518852" sldId="511"/>
        </pc:sldMkLst>
        <pc:spChg chg="mod">
          <ac:chgData name="Andy Wilson" userId="78d48520-1b42-4076-8bde-3b0394f0cc49" providerId="ADAL" clId="{E0703715-68B3-4F05-9BC8-39176F0A5AAA}" dt="2022-12-11T15:30:20.183" v="28" actId="27636"/>
          <ac:spMkLst>
            <pc:docMk/>
            <pc:sldMk cId="1345518852" sldId="511"/>
            <ac:spMk id="2" creationId="{00000000-0000-0000-0000-000000000000}"/>
          </ac:spMkLst>
        </pc:spChg>
      </pc:sldChg>
      <pc:sldChg chg="delSp modSp mod delAnim">
        <pc:chgData name="Andy Wilson" userId="78d48520-1b42-4076-8bde-3b0394f0cc49" providerId="ADAL" clId="{E0703715-68B3-4F05-9BC8-39176F0A5AAA}" dt="2022-12-11T15:47:11.192" v="296" actId="13926"/>
        <pc:sldMkLst>
          <pc:docMk/>
          <pc:sldMk cId="2962916701" sldId="512"/>
        </pc:sldMkLst>
        <pc:spChg chg="mod">
          <ac:chgData name="Andy Wilson" userId="78d48520-1b42-4076-8bde-3b0394f0cc49" providerId="ADAL" clId="{E0703715-68B3-4F05-9BC8-39176F0A5AAA}" dt="2022-12-11T15:31:53.403" v="31" actId="14100"/>
          <ac:spMkLst>
            <pc:docMk/>
            <pc:sldMk cId="2962916701" sldId="512"/>
            <ac:spMk id="2" creationId="{00000000-0000-0000-0000-000000000000}"/>
          </ac:spMkLst>
        </pc:spChg>
        <pc:spChg chg="mod">
          <ac:chgData name="Andy Wilson" userId="78d48520-1b42-4076-8bde-3b0394f0cc49" providerId="ADAL" clId="{E0703715-68B3-4F05-9BC8-39176F0A5AAA}" dt="2022-12-11T15:47:11.192" v="296" actId="13926"/>
          <ac:spMkLst>
            <pc:docMk/>
            <pc:sldMk cId="2962916701" sldId="512"/>
            <ac:spMk id="3" creationId="{00000000-0000-0000-0000-000000000000}"/>
          </ac:spMkLst>
        </pc:spChg>
        <pc:spChg chg="del">
          <ac:chgData name="Andy Wilson" userId="78d48520-1b42-4076-8bde-3b0394f0cc49" providerId="ADAL" clId="{E0703715-68B3-4F05-9BC8-39176F0A5AAA}" dt="2022-12-11T15:47:02.225" v="294" actId="478"/>
          <ac:spMkLst>
            <pc:docMk/>
            <pc:sldMk cId="2962916701" sldId="512"/>
            <ac:spMk id="6" creationId="{D4D23486-8017-4BEE-8C4E-9ECDDD7A7B69}"/>
          </ac:spMkLst>
        </pc:spChg>
      </pc:sldChg>
      <pc:sldChg chg="delSp modSp mod delAnim">
        <pc:chgData name="Andy Wilson" userId="78d48520-1b42-4076-8bde-3b0394f0cc49" providerId="ADAL" clId="{E0703715-68B3-4F05-9BC8-39176F0A5AAA}" dt="2022-12-11T15:46:53.245" v="293" actId="478"/>
        <pc:sldMkLst>
          <pc:docMk/>
          <pc:sldMk cId="3110323733" sldId="546"/>
        </pc:sldMkLst>
        <pc:spChg chg="mod">
          <ac:chgData name="Andy Wilson" userId="78d48520-1b42-4076-8bde-3b0394f0cc49" providerId="ADAL" clId="{E0703715-68B3-4F05-9BC8-39176F0A5AAA}" dt="2022-12-11T15:46:35.061" v="287" actId="207"/>
          <ac:spMkLst>
            <pc:docMk/>
            <pc:sldMk cId="3110323733" sldId="546"/>
            <ac:spMk id="2" creationId="{00000000-0000-0000-0000-000000000000}"/>
          </ac:spMkLst>
        </pc:spChg>
        <pc:spChg chg="mod">
          <ac:chgData name="Andy Wilson" userId="78d48520-1b42-4076-8bde-3b0394f0cc49" providerId="ADAL" clId="{E0703715-68B3-4F05-9BC8-39176F0A5AAA}" dt="2022-12-11T15:46:43.794" v="291" actId="14100"/>
          <ac:spMkLst>
            <pc:docMk/>
            <pc:sldMk cId="3110323733" sldId="546"/>
            <ac:spMk id="3" creationId="{00000000-0000-0000-0000-000000000000}"/>
          </ac:spMkLst>
        </pc:spChg>
        <pc:spChg chg="mod">
          <ac:chgData name="Andy Wilson" userId="78d48520-1b42-4076-8bde-3b0394f0cc49" providerId="ADAL" clId="{E0703715-68B3-4F05-9BC8-39176F0A5AAA}" dt="2022-12-11T15:46:49.832" v="292" actId="14100"/>
          <ac:spMkLst>
            <pc:docMk/>
            <pc:sldMk cId="3110323733" sldId="546"/>
            <ac:spMk id="6" creationId="{5007D402-7A6F-46C1-97D7-9940AB193D63}"/>
          </ac:spMkLst>
        </pc:spChg>
        <pc:spChg chg="del">
          <ac:chgData name="Andy Wilson" userId="78d48520-1b42-4076-8bde-3b0394f0cc49" providerId="ADAL" clId="{E0703715-68B3-4F05-9BC8-39176F0A5AAA}" dt="2022-12-11T15:46:53.245" v="293" actId="478"/>
          <ac:spMkLst>
            <pc:docMk/>
            <pc:sldMk cId="3110323733" sldId="546"/>
            <ac:spMk id="7" creationId="{612B74B2-BF1E-475A-AE55-8CD009B65885}"/>
          </ac:spMkLst>
        </pc:spChg>
      </pc:sldChg>
      <pc:sldChg chg="modSp mod">
        <pc:chgData name="Andy Wilson" userId="78d48520-1b42-4076-8bde-3b0394f0cc49" providerId="ADAL" clId="{E0703715-68B3-4F05-9BC8-39176F0A5AAA}" dt="2022-12-11T15:26:45.725" v="12" actId="1076"/>
        <pc:sldMkLst>
          <pc:docMk/>
          <pc:sldMk cId="562502706" sldId="567"/>
        </pc:sldMkLst>
        <pc:spChg chg="mod">
          <ac:chgData name="Andy Wilson" userId="78d48520-1b42-4076-8bde-3b0394f0cc49" providerId="ADAL" clId="{E0703715-68B3-4F05-9BC8-39176F0A5AAA}" dt="2022-12-11T15:26:42.582" v="11" actId="1076"/>
          <ac:spMkLst>
            <pc:docMk/>
            <pc:sldMk cId="562502706" sldId="567"/>
            <ac:spMk id="4" creationId="{91CF695F-A6CF-4379-AEEB-AD4DCC838F8C}"/>
          </ac:spMkLst>
        </pc:spChg>
        <pc:spChg chg="mod">
          <ac:chgData name="Andy Wilson" userId="78d48520-1b42-4076-8bde-3b0394f0cc49" providerId="ADAL" clId="{E0703715-68B3-4F05-9BC8-39176F0A5AAA}" dt="2022-12-11T15:26:45.725" v="12" actId="1076"/>
          <ac:spMkLst>
            <pc:docMk/>
            <pc:sldMk cId="562502706" sldId="567"/>
            <ac:spMk id="5" creationId="{9F2484DF-D245-4406-A3E4-96710C32B9AB}"/>
          </ac:spMkLst>
        </pc:spChg>
        <pc:picChg chg="mod">
          <ac:chgData name="Andy Wilson" userId="78d48520-1b42-4076-8bde-3b0394f0cc49" providerId="ADAL" clId="{E0703715-68B3-4F05-9BC8-39176F0A5AAA}" dt="2022-12-11T15:26:31.042" v="10" actId="14100"/>
          <ac:picMkLst>
            <pc:docMk/>
            <pc:sldMk cId="562502706" sldId="567"/>
            <ac:picMk id="8" creationId="{0516F6D1-6327-442D-BED7-610CB4456315}"/>
          </ac:picMkLst>
        </pc:picChg>
      </pc:sldChg>
      <pc:sldChg chg="modSp mod">
        <pc:chgData name="Andy Wilson" userId="78d48520-1b42-4076-8bde-3b0394f0cc49" providerId="ADAL" clId="{E0703715-68B3-4F05-9BC8-39176F0A5AAA}" dt="2022-12-11T15:45:38.260" v="283" actId="115"/>
        <pc:sldMkLst>
          <pc:docMk/>
          <pc:sldMk cId="1579588233" sldId="581"/>
        </pc:sldMkLst>
        <pc:spChg chg="mod">
          <ac:chgData name="Andy Wilson" userId="78d48520-1b42-4076-8bde-3b0394f0cc49" providerId="ADAL" clId="{E0703715-68B3-4F05-9BC8-39176F0A5AAA}" dt="2022-12-11T15:45:38.260" v="283" actId="115"/>
          <ac:spMkLst>
            <pc:docMk/>
            <pc:sldMk cId="1579588233" sldId="581"/>
            <ac:spMk id="2" creationId="{00000000-0000-0000-0000-000000000000}"/>
          </ac:spMkLst>
        </pc:spChg>
        <pc:spChg chg="mod">
          <ac:chgData name="Andy Wilson" userId="78d48520-1b42-4076-8bde-3b0394f0cc49" providerId="ADAL" clId="{E0703715-68B3-4F05-9BC8-39176F0A5AAA}" dt="2022-12-11T15:29:30.085" v="22" actId="404"/>
          <ac:spMkLst>
            <pc:docMk/>
            <pc:sldMk cId="1579588233" sldId="581"/>
            <ac:spMk id="3" creationId="{00000000-0000-0000-0000-000000000000}"/>
          </ac:spMkLst>
        </pc:spChg>
        <pc:spChg chg="mod">
          <ac:chgData name="Andy Wilson" userId="78d48520-1b42-4076-8bde-3b0394f0cc49" providerId="ADAL" clId="{E0703715-68B3-4F05-9BC8-39176F0A5AAA}" dt="2022-12-11T15:29:36.390" v="23" actId="14100"/>
          <ac:spMkLst>
            <pc:docMk/>
            <pc:sldMk cId="1579588233" sldId="581"/>
            <ac:spMk id="4" creationId="{783D1C62-ABAC-4A88-AB89-9FAC01414DDB}"/>
          </ac:spMkLst>
        </pc:spChg>
      </pc:sldChg>
      <pc:sldChg chg="modSp mod">
        <pc:chgData name="Andy Wilson" userId="78d48520-1b42-4076-8bde-3b0394f0cc49" providerId="ADAL" clId="{E0703715-68B3-4F05-9BC8-39176F0A5AAA}" dt="2022-12-11T15:36:45.351" v="161" actId="115"/>
        <pc:sldMkLst>
          <pc:docMk/>
          <pc:sldMk cId="75663329" sldId="583"/>
        </pc:sldMkLst>
        <pc:spChg chg="mod">
          <ac:chgData name="Andy Wilson" userId="78d48520-1b42-4076-8bde-3b0394f0cc49" providerId="ADAL" clId="{E0703715-68B3-4F05-9BC8-39176F0A5AAA}" dt="2022-12-11T15:36:45.351" v="161" actId="115"/>
          <ac:spMkLst>
            <pc:docMk/>
            <pc:sldMk cId="75663329" sldId="583"/>
            <ac:spMk id="2" creationId="{6AC00D52-5845-493A-A893-8B875C17AAD8}"/>
          </ac:spMkLst>
        </pc:spChg>
        <pc:spChg chg="mod">
          <ac:chgData name="Andy Wilson" userId="78d48520-1b42-4076-8bde-3b0394f0cc49" providerId="ADAL" clId="{E0703715-68B3-4F05-9BC8-39176F0A5AAA}" dt="2022-12-11T15:36:28.568" v="158" actId="14100"/>
          <ac:spMkLst>
            <pc:docMk/>
            <pc:sldMk cId="75663329" sldId="583"/>
            <ac:spMk id="3" creationId="{51D7AF8C-CE7D-495C-8D25-988071788585}"/>
          </ac:spMkLst>
        </pc:spChg>
      </pc:sldChg>
      <pc:sldChg chg="modSp mod">
        <pc:chgData name="Andy Wilson" userId="78d48520-1b42-4076-8bde-3b0394f0cc49" providerId="ADAL" clId="{E0703715-68B3-4F05-9BC8-39176F0A5AAA}" dt="2022-12-11T15:39:16.570" v="223" actId="20577"/>
        <pc:sldMkLst>
          <pc:docMk/>
          <pc:sldMk cId="1798541070" sldId="585"/>
        </pc:sldMkLst>
        <pc:spChg chg="mod">
          <ac:chgData name="Andy Wilson" userId="78d48520-1b42-4076-8bde-3b0394f0cc49" providerId="ADAL" clId="{E0703715-68B3-4F05-9BC8-39176F0A5AAA}" dt="2022-12-11T15:38:20.013" v="181" actId="20577"/>
          <ac:spMkLst>
            <pc:docMk/>
            <pc:sldMk cId="1798541070" sldId="585"/>
            <ac:spMk id="3" creationId="{00000000-0000-0000-0000-000000000000}"/>
          </ac:spMkLst>
        </pc:spChg>
        <pc:spChg chg="mod">
          <ac:chgData name="Andy Wilson" userId="78d48520-1b42-4076-8bde-3b0394f0cc49" providerId="ADAL" clId="{E0703715-68B3-4F05-9BC8-39176F0A5AAA}" dt="2022-12-11T15:39:16.570" v="223" actId="20577"/>
          <ac:spMkLst>
            <pc:docMk/>
            <pc:sldMk cId="1798541070" sldId="585"/>
            <ac:spMk id="6" creationId="{08FDF2EA-314D-467A-A83F-730822851AE8}"/>
          </ac:spMkLst>
        </pc:spChg>
      </pc:sldChg>
      <pc:sldChg chg="addSp delSp modSp add mod addAnim delAnim modAnim">
        <pc:chgData name="Andy Wilson" userId="78d48520-1b42-4076-8bde-3b0394f0cc49" providerId="ADAL" clId="{E0703715-68B3-4F05-9BC8-39176F0A5AAA}" dt="2022-12-11T15:43:02.190" v="277"/>
        <pc:sldMkLst>
          <pc:docMk/>
          <pc:sldMk cId="218364033" sldId="754"/>
        </pc:sldMkLst>
        <pc:spChg chg="del">
          <ac:chgData name="Andy Wilson" userId="78d48520-1b42-4076-8bde-3b0394f0cc49" providerId="ADAL" clId="{E0703715-68B3-4F05-9BC8-39176F0A5AAA}" dt="2022-12-11T15:41:20.475" v="265" actId="478"/>
          <ac:spMkLst>
            <pc:docMk/>
            <pc:sldMk cId="218364033" sldId="754"/>
            <ac:spMk id="6" creationId="{9508D7BA-C088-4048-AE8A-8B5C8FF497D7}"/>
          </ac:spMkLst>
        </pc:spChg>
        <pc:spChg chg="add del mod topLvl">
          <ac:chgData name="Andy Wilson" userId="78d48520-1b42-4076-8bde-3b0394f0cc49" providerId="ADAL" clId="{E0703715-68B3-4F05-9BC8-39176F0A5AAA}" dt="2022-12-11T15:41:56.396" v="271" actId="478"/>
          <ac:spMkLst>
            <pc:docMk/>
            <pc:sldMk cId="218364033" sldId="754"/>
            <ac:spMk id="9" creationId="{2079AD0C-6B92-2644-B0AF-0DE8C9A93822}"/>
          </ac:spMkLst>
        </pc:spChg>
        <pc:spChg chg="mod">
          <ac:chgData name="Andy Wilson" userId="78d48520-1b42-4076-8bde-3b0394f0cc49" providerId="ADAL" clId="{E0703715-68B3-4F05-9BC8-39176F0A5AAA}" dt="2022-12-11T15:41:50.482" v="270" actId="165"/>
          <ac:spMkLst>
            <pc:docMk/>
            <pc:sldMk cId="218364033" sldId="754"/>
            <ac:spMk id="12" creationId="{073DEDB1-5749-B142-B8EE-2ECDF51FFE69}"/>
          </ac:spMkLst>
        </pc:spChg>
        <pc:spChg chg="add mod">
          <ac:chgData name="Andy Wilson" userId="78d48520-1b42-4076-8bde-3b0394f0cc49" providerId="ADAL" clId="{E0703715-68B3-4F05-9BC8-39176F0A5AAA}" dt="2022-12-11T15:40:49.796" v="263"/>
          <ac:spMkLst>
            <pc:docMk/>
            <pc:sldMk cId="218364033" sldId="754"/>
            <ac:spMk id="14" creationId="{B6F55619-F14F-42DD-B6AB-BE29A4E50385}"/>
          </ac:spMkLst>
        </pc:spChg>
        <pc:grpChg chg="mod topLvl">
          <ac:chgData name="Andy Wilson" userId="78d48520-1b42-4076-8bde-3b0394f0cc49" providerId="ADAL" clId="{E0703715-68B3-4F05-9BC8-39176F0A5AAA}" dt="2022-12-11T15:41:50.482" v="270" actId="165"/>
          <ac:grpSpMkLst>
            <pc:docMk/>
            <pc:sldMk cId="218364033" sldId="754"/>
            <ac:grpSpMk id="10" creationId="{A31BF440-5298-F64D-BE12-4E8CF1EA7B29}"/>
          </ac:grpSpMkLst>
        </pc:grpChg>
        <pc:grpChg chg="add del mod">
          <ac:chgData name="Andy Wilson" userId="78d48520-1b42-4076-8bde-3b0394f0cc49" providerId="ADAL" clId="{E0703715-68B3-4F05-9BC8-39176F0A5AAA}" dt="2022-12-11T15:41:50.482" v="270" actId="165"/>
          <ac:grpSpMkLst>
            <pc:docMk/>
            <pc:sldMk cId="218364033" sldId="754"/>
            <ac:grpSpMk id="21" creationId="{E40EF828-6753-564B-946B-1FE4C48359EA}"/>
          </ac:grpSpMkLst>
        </pc:grpChg>
        <pc:picChg chg="mod">
          <ac:chgData name="Andy Wilson" userId="78d48520-1b42-4076-8bde-3b0394f0cc49" providerId="ADAL" clId="{E0703715-68B3-4F05-9BC8-39176F0A5AAA}" dt="2022-12-11T15:41:50.482" v="270" actId="165"/>
          <ac:picMkLst>
            <pc:docMk/>
            <pc:sldMk cId="218364033" sldId="754"/>
            <ac:picMk id="17" creationId="{00297DDE-C4D0-FE4D-B2B4-DB0B75CC544A}"/>
          </ac:picMkLst>
        </pc:picChg>
        <pc:picChg chg="mod">
          <ac:chgData name="Andy Wilson" userId="78d48520-1b42-4076-8bde-3b0394f0cc49" providerId="ADAL" clId="{E0703715-68B3-4F05-9BC8-39176F0A5AAA}" dt="2022-12-11T15:41:50.482" v="270" actId="165"/>
          <ac:picMkLst>
            <pc:docMk/>
            <pc:sldMk cId="218364033" sldId="754"/>
            <ac:picMk id="19" creationId="{A2AFC1F5-4E60-FB41-86F2-44B16D4D4633}"/>
          </ac:picMkLst>
        </pc:picChg>
      </pc:sldChg>
    </pc:docChg>
  </pc:docChgLst>
  <pc:docChgLst>
    <pc:chgData name="Wilson, Andy" userId="78d48520-1b42-4076-8bde-3b0394f0cc49" providerId="ADAL" clId="{E0703715-68B3-4F05-9BC8-39176F0A5AAA}"/>
    <pc:docChg chg="addSld modSld">
      <pc:chgData name="Wilson, Andy" userId="78d48520-1b42-4076-8bde-3b0394f0cc49" providerId="ADAL" clId="{E0703715-68B3-4F05-9BC8-39176F0A5AAA}" dt="2022-12-12T16:59:05.298" v="1"/>
      <pc:docMkLst>
        <pc:docMk/>
      </pc:docMkLst>
      <pc:sldChg chg="delSp add setBg delDesignElem">
        <pc:chgData name="Wilson, Andy" userId="78d48520-1b42-4076-8bde-3b0394f0cc49" providerId="ADAL" clId="{E0703715-68B3-4F05-9BC8-39176F0A5AAA}" dt="2022-12-12T16:59:05.298" v="1"/>
        <pc:sldMkLst>
          <pc:docMk/>
          <pc:sldMk cId="2851638192" sldId="726"/>
        </pc:sldMkLst>
        <pc:spChg chg="del">
          <ac:chgData name="Wilson, Andy" userId="78d48520-1b42-4076-8bde-3b0394f0cc49" providerId="ADAL" clId="{E0703715-68B3-4F05-9BC8-39176F0A5AAA}" dt="2022-12-12T16:59:05.298" v="1"/>
          <ac:spMkLst>
            <pc:docMk/>
            <pc:sldMk cId="2851638192" sldId="726"/>
            <ac:spMk id="11" creationId="{8FC9BE17-9A7B-462D-AE50-3D8777387304}"/>
          </ac:spMkLst>
        </pc:spChg>
        <pc:spChg chg="del">
          <ac:chgData name="Wilson, Andy" userId="78d48520-1b42-4076-8bde-3b0394f0cc49" providerId="ADAL" clId="{E0703715-68B3-4F05-9BC8-39176F0A5AAA}" dt="2022-12-12T16:59:05.298" v="1"/>
          <ac:spMkLst>
            <pc:docMk/>
            <pc:sldMk cId="2851638192" sldId="726"/>
            <ac:spMk id="13" creationId="{3EBE8569-6AEC-4B8C-8D53-2DE337CDBA65}"/>
          </ac:spMkLst>
        </pc:spChg>
        <pc:spChg chg="del">
          <ac:chgData name="Wilson, Andy" userId="78d48520-1b42-4076-8bde-3b0394f0cc49" providerId="ADAL" clId="{E0703715-68B3-4F05-9BC8-39176F0A5AAA}" dt="2022-12-12T16:59:05.298" v="1"/>
          <ac:spMkLst>
            <pc:docMk/>
            <pc:sldMk cId="2851638192" sldId="726"/>
            <ac:spMk id="15" creationId="{55D4142C-5077-457F-A6AD-3FECFDB39685}"/>
          </ac:spMkLst>
        </pc:spChg>
        <pc:spChg chg="del">
          <ac:chgData name="Wilson, Andy" userId="78d48520-1b42-4076-8bde-3b0394f0cc49" providerId="ADAL" clId="{E0703715-68B3-4F05-9BC8-39176F0A5AAA}" dt="2022-12-12T16:59:05.298" v="1"/>
          <ac:spMkLst>
            <pc:docMk/>
            <pc:sldMk cId="2851638192" sldId="726"/>
            <ac:spMk id="17" creationId="{7A5F0580-5EE9-419F-96EE-B6529EF6E7D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48289886975397E-2"/>
          <c:y val="4.6591242882114345E-2"/>
          <c:w val="0.88133553984674018"/>
          <c:h val="0.76966951937093731"/>
        </c:manualLayout>
      </c:layout>
      <c:barChart>
        <c:barDir val="col"/>
        <c:grouping val="clustered"/>
        <c:varyColors val="0"/>
        <c:ser>
          <c:idx val="0"/>
          <c:order val="0"/>
          <c:tx>
            <c:strRef>
              <c:f>Sheet1!$B$1</c:f>
              <c:strCache>
                <c:ptCount val="1"/>
                <c:pt idx="0">
                  <c:v>Naïve est</c:v>
                </c:pt>
              </c:strCache>
            </c:strRef>
          </c:tx>
          <c:spPr>
            <a:solidFill>
              <a:schemeClr val="accent1"/>
            </a:solidFill>
            <a:ln>
              <a:noFill/>
            </a:ln>
            <a:effectLst/>
          </c:spPr>
          <c:invertIfNegative val="0"/>
          <c:cat>
            <c:strRef>
              <c:f>Sheet1!$A$2</c:f>
              <c:strCache>
                <c:ptCount val="1"/>
                <c:pt idx="0">
                  <c:v>LoS (days)</c:v>
                </c:pt>
              </c:strCache>
            </c:strRef>
          </c:cat>
          <c:val>
            <c:numRef>
              <c:f>Sheet1!$B$2</c:f>
              <c:numCache>
                <c:formatCode>General</c:formatCode>
                <c:ptCount val="1"/>
                <c:pt idx="0">
                  <c:v>1.4019999999999999</c:v>
                </c:pt>
              </c:numCache>
            </c:numRef>
          </c:val>
          <c:extLst>
            <c:ext xmlns:c16="http://schemas.microsoft.com/office/drawing/2014/chart" uri="{C3380CC4-5D6E-409C-BE32-E72D297353CC}">
              <c16:uniqueId val="{00000000-2FB0-354D-968D-E657AD570814}"/>
            </c:ext>
          </c:extLst>
        </c:ser>
        <c:ser>
          <c:idx val="1"/>
          <c:order val="1"/>
          <c:tx>
            <c:strRef>
              <c:f>Sheet1!$C$1</c:f>
              <c:strCache>
                <c:ptCount val="1"/>
                <c:pt idx="0">
                  <c:v>TMLE ATE</c:v>
                </c:pt>
              </c:strCache>
            </c:strRef>
          </c:tx>
          <c:spPr>
            <a:solidFill>
              <a:schemeClr val="accent2"/>
            </a:solidFill>
            <a:ln>
              <a:noFill/>
            </a:ln>
            <a:effectLst/>
          </c:spPr>
          <c:invertIfNegative val="0"/>
          <c:cat>
            <c:strRef>
              <c:f>Sheet1!$A$2</c:f>
              <c:strCache>
                <c:ptCount val="1"/>
                <c:pt idx="0">
                  <c:v>LoS (days)</c:v>
                </c:pt>
              </c:strCache>
            </c:strRef>
          </c:cat>
          <c:val>
            <c:numRef>
              <c:f>Sheet1!$C$2</c:f>
              <c:numCache>
                <c:formatCode>General</c:formatCode>
                <c:ptCount val="1"/>
                <c:pt idx="0">
                  <c:v>1.002</c:v>
                </c:pt>
              </c:numCache>
            </c:numRef>
          </c:val>
          <c:extLst>
            <c:ext xmlns:c16="http://schemas.microsoft.com/office/drawing/2014/chart" uri="{C3380CC4-5D6E-409C-BE32-E72D297353CC}">
              <c16:uniqueId val="{00000001-2FB0-354D-968D-E657AD570814}"/>
            </c:ext>
          </c:extLst>
        </c:ser>
        <c:dLbls>
          <c:showLegendKey val="0"/>
          <c:showVal val="0"/>
          <c:showCatName val="0"/>
          <c:showSerName val="0"/>
          <c:showPercent val="0"/>
          <c:showBubbleSize val="0"/>
        </c:dLbls>
        <c:gapWidth val="219"/>
        <c:overlap val="-27"/>
        <c:axId val="247455823"/>
        <c:axId val="221408879"/>
      </c:barChart>
      <c:catAx>
        <c:axId val="24745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21408879"/>
        <c:crosses val="autoZero"/>
        <c:auto val="1"/>
        <c:lblAlgn val="ctr"/>
        <c:lblOffset val="100"/>
        <c:noMultiLvlLbl val="0"/>
      </c:catAx>
      <c:valAx>
        <c:axId val="221408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47455823"/>
        <c:crosses val="autoZero"/>
        <c:crossBetween val="between"/>
      </c:valAx>
      <c:spPr>
        <a:noFill/>
        <a:ln>
          <a:noFill/>
        </a:ln>
        <a:effectLst/>
      </c:spPr>
    </c:plotArea>
    <c:legend>
      <c:legendPos val="b"/>
      <c:layout>
        <c:manualLayout>
          <c:xMode val="edge"/>
          <c:yMode val="edge"/>
          <c:x val="0.35409051134100755"/>
          <c:y val="4.2268697605229409E-2"/>
          <c:w val="0.43231669341318091"/>
          <c:h val="7.99419883310661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C426A-43E7-4044-BEBC-92B5474A40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57B6838-3CA5-41A6-83D5-EF39BB4C0C9D}">
      <dgm:prSet/>
      <dgm:spPr/>
      <dgm:t>
        <a:bodyPr/>
        <a:lstStyle/>
        <a:p>
          <a:r>
            <a:rPr lang="en-US" dirty="0"/>
            <a:t>Counterfactuals and Cause</a:t>
          </a:r>
        </a:p>
      </dgm:t>
    </dgm:pt>
    <dgm:pt modelId="{AFDB0123-D3A3-45FA-92A7-F4A9D8ACBA63}" type="parTrans" cxnId="{BD3DCB83-4029-4225-A7E1-2D9B750A07AC}">
      <dgm:prSet/>
      <dgm:spPr/>
      <dgm:t>
        <a:bodyPr/>
        <a:lstStyle/>
        <a:p>
          <a:endParaRPr lang="en-US"/>
        </a:p>
      </dgm:t>
    </dgm:pt>
    <dgm:pt modelId="{62578B20-CCDC-4296-A5B6-DBC9EAE84E48}" type="sibTrans" cxnId="{BD3DCB83-4029-4225-A7E1-2D9B750A07AC}">
      <dgm:prSet/>
      <dgm:spPr/>
      <dgm:t>
        <a:bodyPr/>
        <a:lstStyle/>
        <a:p>
          <a:endParaRPr lang="en-US"/>
        </a:p>
      </dgm:t>
    </dgm:pt>
    <dgm:pt modelId="{E5CA382A-6C0C-4AFF-9262-1A5DA4265F20}">
      <dgm:prSet/>
      <dgm:spPr/>
      <dgm:t>
        <a:bodyPr/>
        <a:lstStyle/>
        <a:p>
          <a:r>
            <a:rPr lang="en-US" dirty="0"/>
            <a:t>Example of Zeus and Hera</a:t>
          </a:r>
        </a:p>
      </dgm:t>
    </dgm:pt>
    <dgm:pt modelId="{134E6090-F7C3-4BD5-A011-9AA87F78F131}" type="parTrans" cxnId="{78CCCD8A-62BF-49CA-8169-1E23B06B7BE3}">
      <dgm:prSet/>
      <dgm:spPr/>
      <dgm:t>
        <a:bodyPr/>
        <a:lstStyle/>
        <a:p>
          <a:endParaRPr lang="en-US"/>
        </a:p>
      </dgm:t>
    </dgm:pt>
    <dgm:pt modelId="{5CC56D77-9302-48FE-8722-DB42E48E2AB6}" type="sibTrans" cxnId="{78CCCD8A-62BF-49CA-8169-1E23B06B7BE3}">
      <dgm:prSet/>
      <dgm:spPr/>
      <dgm:t>
        <a:bodyPr/>
        <a:lstStyle/>
        <a:p>
          <a:endParaRPr lang="en-US"/>
        </a:p>
      </dgm:t>
    </dgm:pt>
    <dgm:pt modelId="{20047770-B503-40FE-B161-8787B0DDA57F}">
      <dgm:prSet/>
      <dgm:spPr/>
      <dgm:t>
        <a:bodyPr/>
        <a:lstStyle/>
        <a:p>
          <a:r>
            <a:rPr lang="en-US" dirty="0"/>
            <a:t>Individual vs average causal effects</a:t>
          </a:r>
        </a:p>
      </dgm:t>
    </dgm:pt>
    <dgm:pt modelId="{A8371055-53A2-4A35-A33C-EA1496668659}" type="parTrans" cxnId="{68CAE9AA-27A6-45DF-98D9-7A5161F4C29B}">
      <dgm:prSet/>
      <dgm:spPr/>
      <dgm:t>
        <a:bodyPr/>
        <a:lstStyle/>
        <a:p>
          <a:endParaRPr lang="en-US"/>
        </a:p>
      </dgm:t>
    </dgm:pt>
    <dgm:pt modelId="{26E9512F-F746-4EB9-A976-BC301C20A2AF}" type="sibTrans" cxnId="{68CAE9AA-27A6-45DF-98D9-7A5161F4C29B}">
      <dgm:prSet/>
      <dgm:spPr/>
      <dgm:t>
        <a:bodyPr/>
        <a:lstStyle/>
        <a:p>
          <a:endParaRPr lang="en-US"/>
        </a:p>
      </dgm:t>
    </dgm:pt>
    <dgm:pt modelId="{119E5409-6D10-5045-B85E-6841AA05D600}">
      <dgm:prSet/>
      <dgm:spPr/>
      <dgm:t>
        <a:bodyPr/>
        <a:lstStyle/>
        <a:p>
          <a:r>
            <a:rPr lang="en-US" dirty="0"/>
            <a:t>Identifiability assumptions</a:t>
          </a:r>
        </a:p>
      </dgm:t>
    </dgm:pt>
    <dgm:pt modelId="{AB33C358-1B30-B548-B323-DD5559FBCC1E}" type="parTrans" cxnId="{D56D3ADE-DCE3-B546-ADC2-11B6BE4425BF}">
      <dgm:prSet/>
      <dgm:spPr/>
    </dgm:pt>
    <dgm:pt modelId="{B77621C0-735D-2D4E-9719-1FE5166E7AD7}" type="sibTrans" cxnId="{D56D3ADE-DCE3-B546-ADC2-11B6BE4425BF}">
      <dgm:prSet/>
      <dgm:spPr/>
    </dgm:pt>
    <dgm:pt modelId="{0B636B71-F56A-6A44-8058-64291C9C4A89}">
      <dgm:prSet/>
      <dgm:spPr/>
      <dgm:t>
        <a:bodyPr/>
        <a:lstStyle/>
        <a:p>
          <a:r>
            <a:rPr lang="en-US" dirty="0"/>
            <a:t>DAGs and </a:t>
          </a:r>
          <a:r>
            <a:rPr lang="en-US" dirty="0" err="1"/>
            <a:t>Dagitty</a:t>
          </a:r>
          <a:endParaRPr lang="en-US" dirty="0"/>
        </a:p>
      </dgm:t>
    </dgm:pt>
    <dgm:pt modelId="{889E605C-ADFE-744C-98E2-DD7A40D4B13C}" type="parTrans" cxnId="{D740607A-60ED-594E-BA16-445C22857519}">
      <dgm:prSet/>
      <dgm:spPr/>
    </dgm:pt>
    <dgm:pt modelId="{8F1DD654-C0F7-D341-81CA-1A04444844EE}" type="sibTrans" cxnId="{D740607A-60ED-594E-BA16-445C22857519}">
      <dgm:prSet/>
      <dgm:spPr/>
    </dgm:pt>
    <dgm:pt modelId="{DAA7FF16-4D01-264F-BB97-80B8F120AE4E}" type="pres">
      <dgm:prSet presAssocID="{DA7C426A-43E7-4044-BEBC-92B5474A4096}" presName="vert0" presStyleCnt="0">
        <dgm:presLayoutVars>
          <dgm:dir/>
          <dgm:animOne val="branch"/>
          <dgm:animLvl val="lvl"/>
        </dgm:presLayoutVars>
      </dgm:prSet>
      <dgm:spPr/>
    </dgm:pt>
    <dgm:pt modelId="{ED7FD05A-35A0-C54C-9401-D9238EA7FC88}" type="pres">
      <dgm:prSet presAssocID="{157B6838-3CA5-41A6-83D5-EF39BB4C0C9D}" presName="thickLine" presStyleLbl="alignNode1" presStyleIdx="0" presStyleCnt="5"/>
      <dgm:spPr/>
    </dgm:pt>
    <dgm:pt modelId="{B0CDA41A-F80E-4D4C-B89F-CEC48057CC7A}" type="pres">
      <dgm:prSet presAssocID="{157B6838-3CA5-41A6-83D5-EF39BB4C0C9D}" presName="horz1" presStyleCnt="0"/>
      <dgm:spPr/>
    </dgm:pt>
    <dgm:pt modelId="{9396DABA-2A12-8D4C-834A-3796CE0A1057}" type="pres">
      <dgm:prSet presAssocID="{157B6838-3CA5-41A6-83D5-EF39BB4C0C9D}" presName="tx1" presStyleLbl="revTx" presStyleIdx="0" presStyleCnt="5"/>
      <dgm:spPr/>
    </dgm:pt>
    <dgm:pt modelId="{411BF3B3-D626-D849-BC60-227CBEC829A7}" type="pres">
      <dgm:prSet presAssocID="{157B6838-3CA5-41A6-83D5-EF39BB4C0C9D}" presName="vert1" presStyleCnt="0"/>
      <dgm:spPr/>
    </dgm:pt>
    <dgm:pt modelId="{D508DAC1-3234-B44E-9589-6E88E43FBCF5}" type="pres">
      <dgm:prSet presAssocID="{E5CA382A-6C0C-4AFF-9262-1A5DA4265F20}" presName="thickLine" presStyleLbl="alignNode1" presStyleIdx="1" presStyleCnt="5"/>
      <dgm:spPr/>
    </dgm:pt>
    <dgm:pt modelId="{3C2B5FE2-A2B1-3C43-8CD5-1A1A2F095299}" type="pres">
      <dgm:prSet presAssocID="{E5CA382A-6C0C-4AFF-9262-1A5DA4265F20}" presName="horz1" presStyleCnt="0"/>
      <dgm:spPr/>
    </dgm:pt>
    <dgm:pt modelId="{DEA99A27-F5D6-1E4D-BEE3-DA3F600F8581}" type="pres">
      <dgm:prSet presAssocID="{E5CA382A-6C0C-4AFF-9262-1A5DA4265F20}" presName="tx1" presStyleLbl="revTx" presStyleIdx="1" presStyleCnt="5"/>
      <dgm:spPr/>
    </dgm:pt>
    <dgm:pt modelId="{67577608-7B41-C140-9710-51FD84DEBE30}" type="pres">
      <dgm:prSet presAssocID="{E5CA382A-6C0C-4AFF-9262-1A5DA4265F20}" presName="vert1" presStyleCnt="0"/>
      <dgm:spPr/>
    </dgm:pt>
    <dgm:pt modelId="{85BCDC06-A944-3940-8D3E-257D3BF42051}" type="pres">
      <dgm:prSet presAssocID="{20047770-B503-40FE-B161-8787B0DDA57F}" presName="thickLine" presStyleLbl="alignNode1" presStyleIdx="2" presStyleCnt="5"/>
      <dgm:spPr/>
    </dgm:pt>
    <dgm:pt modelId="{78CDEE63-AA95-FC46-BB4D-EA496BF65087}" type="pres">
      <dgm:prSet presAssocID="{20047770-B503-40FE-B161-8787B0DDA57F}" presName="horz1" presStyleCnt="0"/>
      <dgm:spPr/>
    </dgm:pt>
    <dgm:pt modelId="{D4C00168-1BB6-9949-B711-DD4C4BEC4A02}" type="pres">
      <dgm:prSet presAssocID="{20047770-B503-40FE-B161-8787B0DDA57F}" presName="tx1" presStyleLbl="revTx" presStyleIdx="2" presStyleCnt="5"/>
      <dgm:spPr/>
    </dgm:pt>
    <dgm:pt modelId="{FCDA4044-9FAF-D14F-861D-71BC71D411C4}" type="pres">
      <dgm:prSet presAssocID="{20047770-B503-40FE-B161-8787B0DDA57F}" presName="vert1" presStyleCnt="0"/>
      <dgm:spPr/>
    </dgm:pt>
    <dgm:pt modelId="{B2090745-4E18-4B44-AB95-33884C4BB71F}" type="pres">
      <dgm:prSet presAssocID="{119E5409-6D10-5045-B85E-6841AA05D600}" presName="thickLine" presStyleLbl="alignNode1" presStyleIdx="3" presStyleCnt="5"/>
      <dgm:spPr/>
    </dgm:pt>
    <dgm:pt modelId="{8FEBBB7B-8C0C-7E48-A89B-29519C5BD2EB}" type="pres">
      <dgm:prSet presAssocID="{119E5409-6D10-5045-B85E-6841AA05D600}" presName="horz1" presStyleCnt="0"/>
      <dgm:spPr/>
    </dgm:pt>
    <dgm:pt modelId="{B560D387-F3AA-8B40-B651-2A8D06EEAC1D}" type="pres">
      <dgm:prSet presAssocID="{119E5409-6D10-5045-B85E-6841AA05D600}" presName="tx1" presStyleLbl="revTx" presStyleIdx="3" presStyleCnt="5"/>
      <dgm:spPr/>
    </dgm:pt>
    <dgm:pt modelId="{B4DC5DA7-EF25-9440-AED5-CCE93E49F8AE}" type="pres">
      <dgm:prSet presAssocID="{119E5409-6D10-5045-B85E-6841AA05D600}" presName="vert1" presStyleCnt="0"/>
      <dgm:spPr/>
    </dgm:pt>
    <dgm:pt modelId="{9A807308-D05E-2340-AAF4-AE5DC9C9904F}" type="pres">
      <dgm:prSet presAssocID="{0B636B71-F56A-6A44-8058-64291C9C4A89}" presName="thickLine" presStyleLbl="alignNode1" presStyleIdx="4" presStyleCnt="5"/>
      <dgm:spPr/>
    </dgm:pt>
    <dgm:pt modelId="{317BDD87-8270-B546-AED6-A3D78A30D25C}" type="pres">
      <dgm:prSet presAssocID="{0B636B71-F56A-6A44-8058-64291C9C4A89}" presName="horz1" presStyleCnt="0"/>
      <dgm:spPr/>
    </dgm:pt>
    <dgm:pt modelId="{A95320C4-FCFC-9C49-89BF-327DF637A711}" type="pres">
      <dgm:prSet presAssocID="{0B636B71-F56A-6A44-8058-64291C9C4A89}" presName="tx1" presStyleLbl="revTx" presStyleIdx="4" presStyleCnt="5"/>
      <dgm:spPr/>
    </dgm:pt>
    <dgm:pt modelId="{8B1DF87C-959F-CE49-A5C8-721F1FDCC1A4}" type="pres">
      <dgm:prSet presAssocID="{0B636B71-F56A-6A44-8058-64291C9C4A89}" presName="vert1" presStyleCnt="0"/>
      <dgm:spPr/>
    </dgm:pt>
  </dgm:ptLst>
  <dgm:cxnLst>
    <dgm:cxn modelId="{9CC6DD18-E2C6-774D-B189-07C079E82687}" type="presOf" srcId="{157B6838-3CA5-41A6-83D5-EF39BB4C0C9D}" destId="{9396DABA-2A12-8D4C-834A-3796CE0A1057}" srcOrd="0" destOrd="0" presId="urn:microsoft.com/office/officeart/2008/layout/LinedList"/>
    <dgm:cxn modelId="{ACB3EF4E-B90F-0949-9D42-78ABCD1A8760}" type="presOf" srcId="{E5CA382A-6C0C-4AFF-9262-1A5DA4265F20}" destId="{DEA99A27-F5D6-1E4D-BEE3-DA3F600F8581}" srcOrd="0" destOrd="0" presId="urn:microsoft.com/office/officeart/2008/layout/LinedList"/>
    <dgm:cxn modelId="{D740607A-60ED-594E-BA16-445C22857519}" srcId="{DA7C426A-43E7-4044-BEBC-92B5474A4096}" destId="{0B636B71-F56A-6A44-8058-64291C9C4A89}" srcOrd="4" destOrd="0" parTransId="{889E605C-ADFE-744C-98E2-DD7A40D4B13C}" sibTransId="{8F1DD654-C0F7-D341-81CA-1A04444844EE}"/>
    <dgm:cxn modelId="{BD3DCB83-4029-4225-A7E1-2D9B750A07AC}" srcId="{DA7C426A-43E7-4044-BEBC-92B5474A4096}" destId="{157B6838-3CA5-41A6-83D5-EF39BB4C0C9D}" srcOrd="0" destOrd="0" parTransId="{AFDB0123-D3A3-45FA-92A7-F4A9D8ACBA63}" sibTransId="{62578B20-CCDC-4296-A5B6-DBC9EAE84E48}"/>
    <dgm:cxn modelId="{78CCCD8A-62BF-49CA-8169-1E23B06B7BE3}" srcId="{DA7C426A-43E7-4044-BEBC-92B5474A4096}" destId="{E5CA382A-6C0C-4AFF-9262-1A5DA4265F20}" srcOrd="1" destOrd="0" parTransId="{134E6090-F7C3-4BD5-A011-9AA87F78F131}" sibTransId="{5CC56D77-9302-48FE-8722-DB42E48E2AB6}"/>
    <dgm:cxn modelId="{EE253C92-F905-634E-99E7-719E45767545}" type="presOf" srcId="{119E5409-6D10-5045-B85E-6841AA05D600}" destId="{B560D387-F3AA-8B40-B651-2A8D06EEAC1D}" srcOrd="0" destOrd="0" presId="urn:microsoft.com/office/officeart/2008/layout/LinedList"/>
    <dgm:cxn modelId="{68CAE9AA-27A6-45DF-98D9-7A5161F4C29B}" srcId="{DA7C426A-43E7-4044-BEBC-92B5474A4096}" destId="{20047770-B503-40FE-B161-8787B0DDA57F}" srcOrd="2" destOrd="0" parTransId="{A8371055-53A2-4A35-A33C-EA1496668659}" sibTransId="{26E9512F-F746-4EB9-A976-BC301C20A2AF}"/>
    <dgm:cxn modelId="{F8133CBD-09F3-A046-A66E-709FCB04FF67}" type="presOf" srcId="{DA7C426A-43E7-4044-BEBC-92B5474A4096}" destId="{DAA7FF16-4D01-264F-BB97-80B8F120AE4E}" srcOrd="0" destOrd="0" presId="urn:microsoft.com/office/officeart/2008/layout/LinedList"/>
    <dgm:cxn modelId="{5AC929D3-54B5-174D-9229-C96D84777E88}" type="presOf" srcId="{20047770-B503-40FE-B161-8787B0DDA57F}" destId="{D4C00168-1BB6-9949-B711-DD4C4BEC4A02}" srcOrd="0" destOrd="0" presId="urn:microsoft.com/office/officeart/2008/layout/LinedList"/>
    <dgm:cxn modelId="{D56D3ADE-DCE3-B546-ADC2-11B6BE4425BF}" srcId="{DA7C426A-43E7-4044-BEBC-92B5474A4096}" destId="{119E5409-6D10-5045-B85E-6841AA05D600}" srcOrd="3" destOrd="0" parTransId="{AB33C358-1B30-B548-B323-DD5559FBCC1E}" sibTransId="{B77621C0-735D-2D4E-9719-1FE5166E7AD7}"/>
    <dgm:cxn modelId="{2D45D6E1-7EB6-2845-B6AE-B32E7B840B17}" type="presOf" srcId="{0B636B71-F56A-6A44-8058-64291C9C4A89}" destId="{A95320C4-FCFC-9C49-89BF-327DF637A711}" srcOrd="0" destOrd="0" presId="urn:microsoft.com/office/officeart/2008/layout/LinedList"/>
    <dgm:cxn modelId="{7EBD1836-1412-2D44-A4DC-1198F9962B4B}" type="presParOf" srcId="{DAA7FF16-4D01-264F-BB97-80B8F120AE4E}" destId="{ED7FD05A-35A0-C54C-9401-D9238EA7FC88}" srcOrd="0" destOrd="0" presId="urn:microsoft.com/office/officeart/2008/layout/LinedList"/>
    <dgm:cxn modelId="{7D66FD52-B5B9-C342-BC55-B0902FB05EC6}" type="presParOf" srcId="{DAA7FF16-4D01-264F-BB97-80B8F120AE4E}" destId="{B0CDA41A-F80E-4D4C-B89F-CEC48057CC7A}" srcOrd="1" destOrd="0" presId="urn:microsoft.com/office/officeart/2008/layout/LinedList"/>
    <dgm:cxn modelId="{00785550-7517-4F40-BCE6-042180CF3FFD}" type="presParOf" srcId="{B0CDA41A-F80E-4D4C-B89F-CEC48057CC7A}" destId="{9396DABA-2A12-8D4C-834A-3796CE0A1057}" srcOrd="0" destOrd="0" presId="urn:microsoft.com/office/officeart/2008/layout/LinedList"/>
    <dgm:cxn modelId="{BCF16E60-3F54-0249-9AC2-F83DFAD0D99B}" type="presParOf" srcId="{B0CDA41A-F80E-4D4C-B89F-CEC48057CC7A}" destId="{411BF3B3-D626-D849-BC60-227CBEC829A7}" srcOrd="1" destOrd="0" presId="urn:microsoft.com/office/officeart/2008/layout/LinedList"/>
    <dgm:cxn modelId="{99C0D18E-2688-814E-A22B-303B52251E39}" type="presParOf" srcId="{DAA7FF16-4D01-264F-BB97-80B8F120AE4E}" destId="{D508DAC1-3234-B44E-9589-6E88E43FBCF5}" srcOrd="2" destOrd="0" presId="urn:microsoft.com/office/officeart/2008/layout/LinedList"/>
    <dgm:cxn modelId="{100A18C4-9C7C-5140-9C72-F160AE0B3D91}" type="presParOf" srcId="{DAA7FF16-4D01-264F-BB97-80B8F120AE4E}" destId="{3C2B5FE2-A2B1-3C43-8CD5-1A1A2F095299}" srcOrd="3" destOrd="0" presId="urn:microsoft.com/office/officeart/2008/layout/LinedList"/>
    <dgm:cxn modelId="{925EC1CB-34E9-2C4D-BB72-63FF9AAA0B0F}" type="presParOf" srcId="{3C2B5FE2-A2B1-3C43-8CD5-1A1A2F095299}" destId="{DEA99A27-F5D6-1E4D-BEE3-DA3F600F8581}" srcOrd="0" destOrd="0" presId="urn:microsoft.com/office/officeart/2008/layout/LinedList"/>
    <dgm:cxn modelId="{37960CE4-45C0-F44A-9F9D-111D7C715D05}" type="presParOf" srcId="{3C2B5FE2-A2B1-3C43-8CD5-1A1A2F095299}" destId="{67577608-7B41-C140-9710-51FD84DEBE30}" srcOrd="1" destOrd="0" presId="urn:microsoft.com/office/officeart/2008/layout/LinedList"/>
    <dgm:cxn modelId="{A1E11A75-3766-4F48-AF0D-80111296CCA1}" type="presParOf" srcId="{DAA7FF16-4D01-264F-BB97-80B8F120AE4E}" destId="{85BCDC06-A944-3940-8D3E-257D3BF42051}" srcOrd="4" destOrd="0" presId="urn:microsoft.com/office/officeart/2008/layout/LinedList"/>
    <dgm:cxn modelId="{2AC20416-5D08-B046-8049-2F3635E6D2E9}" type="presParOf" srcId="{DAA7FF16-4D01-264F-BB97-80B8F120AE4E}" destId="{78CDEE63-AA95-FC46-BB4D-EA496BF65087}" srcOrd="5" destOrd="0" presId="urn:microsoft.com/office/officeart/2008/layout/LinedList"/>
    <dgm:cxn modelId="{E3E18A70-294F-9448-8BDD-9F10FF69BE94}" type="presParOf" srcId="{78CDEE63-AA95-FC46-BB4D-EA496BF65087}" destId="{D4C00168-1BB6-9949-B711-DD4C4BEC4A02}" srcOrd="0" destOrd="0" presId="urn:microsoft.com/office/officeart/2008/layout/LinedList"/>
    <dgm:cxn modelId="{2CA4EA8F-6660-1E48-92A9-2C024BF1ABDE}" type="presParOf" srcId="{78CDEE63-AA95-FC46-BB4D-EA496BF65087}" destId="{FCDA4044-9FAF-D14F-861D-71BC71D411C4}" srcOrd="1" destOrd="0" presId="urn:microsoft.com/office/officeart/2008/layout/LinedList"/>
    <dgm:cxn modelId="{28B5603C-13B1-7E40-9BA2-C9CCB29742CC}" type="presParOf" srcId="{DAA7FF16-4D01-264F-BB97-80B8F120AE4E}" destId="{B2090745-4E18-4B44-AB95-33884C4BB71F}" srcOrd="6" destOrd="0" presId="urn:microsoft.com/office/officeart/2008/layout/LinedList"/>
    <dgm:cxn modelId="{0053D925-BAE5-8744-92F1-8AD8E467EA8A}" type="presParOf" srcId="{DAA7FF16-4D01-264F-BB97-80B8F120AE4E}" destId="{8FEBBB7B-8C0C-7E48-A89B-29519C5BD2EB}" srcOrd="7" destOrd="0" presId="urn:microsoft.com/office/officeart/2008/layout/LinedList"/>
    <dgm:cxn modelId="{897689A0-1433-0E4B-B09B-F2C420D2CDE9}" type="presParOf" srcId="{8FEBBB7B-8C0C-7E48-A89B-29519C5BD2EB}" destId="{B560D387-F3AA-8B40-B651-2A8D06EEAC1D}" srcOrd="0" destOrd="0" presId="urn:microsoft.com/office/officeart/2008/layout/LinedList"/>
    <dgm:cxn modelId="{E5271349-EB3E-C74E-A6A4-873B18C1795D}" type="presParOf" srcId="{8FEBBB7B-8C0C-7E48-A89B-29519C5BD2EB}" destId="{B4DC5DA7-EF25-9440-AED5-CCE93E49F8AE}" srcOrd="1" destOrd="0" presId="urn:microsoft.com/office/officeart/2008/layout/LinedList"/>
    <dgm:cxn modelId="{CA04CF60-FF30-8641-98D9-626BF3DD628B}" type="presParOf" srcId="{DAA7FF16-4D01-264F-BB97-80B8F120AE4E}" destId="{9A807308-D05E-2340-AAF4-AE5DC9C9904F}" srcOrd="8" destOrd="0" presId="urn:microsoft.com/office/officeart/2008/layout/LinedList"/>
    <dgm:cxn modelId="{0C69F4AD-863A-E443-AD2E-4879FE4C886D}" type="presParOf" srcId="{DAA7FF16-4D01-264F-BB97-80B8F120AE4E}" destId="{317BDD87-8270-B546-AED6-A3D78A30D25C}" srcOrd="9" destOrd="0" presId="urn:microsoft.com/office/officeart/2008/layout/LinedList"/>
    <dgm:cxn modelId="{0BDFC7AF-8614-FD44-9D91-AEF61F6AD208}" type="presParOf" srcId="{317BDD87-8270-B546-AED6-A3D78A30D25C}" destId="{A95320C4-FCFC-9C49-89BF-327DF637A711}" srcOrd="0" destOrd="0" presId="urn:microsoft.com/office/officeart/2008/layout/LinedList"/>
    <dgm:cxn modelId="{F310487D-F9DD-4F4E-BF97-D0A405ED7B65}" type="presParOf" srcId="{317BDD87-8270-B546-AED6-A3D78A30D25C}" destId="{8B1DF87C-959F-CE49-A5C8-721F1FDCC1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D05A-35A0-C54C-9401-D9238EA7FC88}">
      <dsp:nvSpPr>
        <dsp:cNvPr id="0" name=""/>
        <dsp:cNvSpPr/>
      </dsp:nvSpPr>
      <dsp:spPr>
        <a:xfrm>
          <a:off x="0" y="51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6DABA-2A12-8D4C-834A-3796CE0A1057}">
      <dsp:nvSpPr>
        <dsp:cNvPr id="0" name=""/>
        <dsp:cNvSpPr/>
      </dsp:nvSpPr>
      <dsp:spPr>
        <a:xfrm>
          <a:off x="0" y="519"/>
          <a:ext cx="10515600" cy="85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Counterfactuals and Cause</a:t>
          </a:r>
        </a:p>
      </dsp:txBody>
      <dsp:txXfrm>
        <a:off x="0" y="519"/>
        <a:ext cx="10515600" cy="850184"/>
      </dsp:txXfrm>
    </dsp:sp>
    <dsp:sp modelId="{D508DAC1-3234-B44E-9589-6E88E43FBCF5}">
      <dsp:nvSpPr>
        <dsp:cNvPr id="0" name=""/>
        <dsp:cNvSpPr/>
      </dsp:nvSpPr>
      <dsp:spPr>
        <a:xfrm>
          <a:off x="0" y="8507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99A27-F5D6-1E4D-BEE3-DA3F600F8581}">
      <dsp:nvSpPr>
        <dsp:cNvPr id="0" name=""/>
        <dsp:cNvSpPr/>
      </dsp:nvSpPr>
      <dsp:spPr>
        <a:xfrm>
          <a:off x="0" y="850703"/>
          <a:ext cx="10515600" cy="85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Example of Zeus and Hera</a:t>
          </a:r>
        </a:p>
      </dsp:txBody>
      <dsp:txXfrm>
        <a:off x="0" y="850703"/>
        <a:ext cx="10515600" cy="850184"/>
      </dsp:txXfrm>
    </dsp:sp>
    <dsp:sp modelId="{85BCDC06-A944-3940-8D3E-257D3BF42051}">
      <dsp:nvSpPr>
        <dsp:cNvPr id="0" name=""/>
        <dsp:cNvSpPr/>
      </dsp:nvSpPr>
      <dsp:spPr>
        <a:xfrm>
          <a:off x="0" y="17008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00168-1BB6-9949-B711-DD4C4BEC4A02}">
      <dsp:nvSpPr>
        <dsp:cNvPr id="0" name=""/>
        <dsp:cNvSpPr/>
      </dsp:nvSpPr>
      <dsp:spPr>
        <a:xfrm>
          <a:off x="0" y="1700887"/>
          <a:ext cx="10515600" cy="85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Individual vs average causal effects</a:t>
          </a:r>
        </a:p>
      </dsp:txBody>
      <dsp:txXfrm>
        <a:off x="0" y="1700887"/>
        <a:ext cx="10515600" cy="850184"/>
      </dsp:txXfrm>
    </dsp:sp>
    <dsp:sp modelId="{B2090745-4E18-4B44-AB95-33884C4BB71F}">
      <dsp:nvSpPr>
        <dsp:cNvPr id="0" name=""/>
        <dsp:cNvSpPr/>
      </dsp:nvSpPr>
      <dsp:spPr>
        <a:xfrm>
          <a:off x="0" y="255107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0D387-F3AA-8B40-B651-2A8D06EEAC1D}">
      <dsp:nvSpPr>
        <dsp:cNvPr id="0" name=""/>
        <dsp:cNvSpPr/>
      </dsp:nvSpPr>
      <dsp:spPr>
        <a:xfrm>
          <a:off x="0" y="2551072"/>
          <a:ext cx="10515600" cy="85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Identifiability assumptions</a:t>
          </a:r>
        </a:p>
      </dsp:txBody>
      <dsp:txXfrm>
        <a:off x="0" y="2551072"/>
        <a:ext cx="10515600" cy="850184"/>
      </dsp:txXfrm>
    </dsp:sp>
    <dsp:sp modelId="{9A807308-D05E-2340-AAF4-AE5DC9C9904F}">
      <dsp:nvSpPr>
        <dsp:cNvPr id="0" name=""/>
        <dsp:cNvSpPr/>
      </dsp:nvSpPr>
      <dsp:spPr>
        <a:xfrm>
          <a:off x="0" y="34012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320C4-FCFC-9C49-89BF-327DF637A711}">
      <dsp:nvSpPr>
        <dsp:cNvPr id="0" name=""/>
        <dsp:cNvSpPr/>
      </dsp:nvSpPr>
      <dsp:spPr>
        <a:xfrm>
          <a:off x="0" y="3401256"/>
          <a:ext cx="10515600" cy="85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DAGs and </a:t>
          </a:r>
          <a:r>
            <a:rPr lang="en-US" sz="3900" kern="1200" dirty="0" err="1"/>
            <a:t>Dagitty</a:t>
          </a:r>
          <a:endParaRPr lang="en-US" sz="3900" kern="1200" dirty="0"/>
        </a:p>
      </dsp:txBody>
      <dsp:txXfrm>
        <a:off x="0" y="3401256"/>
        <a:ext cx="10515600" cy="8501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125C5-2D78-47E3-B49D-5F2465274D0D}"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A275B-2094-4EF2-9792-E38AAEB27CAE}" type="slidenum">
              <a:rPr lang="en-US" smtClean="0"/>
              <a:t>‹#›</a:t>
            </a:fld>
            <a:endParaRPr lang="en-US"/>
          </a:p>
        </p:txBody>
      </p:sp>
    </p:spTree>
    <p:extLst>
      <p:ext uri="{BB962C8B-B14F-4D97-AF65-F5344CB8AC3E}">
        <p14:creationId xmlns:p14="http://schemas.microsoft.com/office/powerpoint/2010/main" val="406120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correction that since Hera lives in both cases, Y_H = 0 (since Y = 1 if died, and Y = 0 if lived) </a:t>
            </a:r>
          </a:p>
        </p:txBody>
      </p:sp>
      <p:sp>
        <p:nvSpPr>
          <p:cNvPr id="4" name="Slide Number Placeholder 3"/>
          <p:cNvSpPr>
            <a:spLocks noGrp="1"/>
          </p:cNvSpPr>
          <p:nvPr>
            <p:ph type="sldNum" sz="quarter" idx="5"/>
          </p:nvPr>
        </p:nvSpPr>
        <p:spPr/>
        <p:txBody>
          <a:bodyPr/>
          <a:lstStyle/>
          <a:p>
            <a:fld id="{405A275B-2094-4EF2-9792-E38AAEB27CAE}" type="slidenum">
              <a:rPr lang="en-US" smtClean="0"/>
              <a:t>9</a:t>
            </a:fld>
            <a:endParaRPr lang="en-US"/>
          </a:p>
        </p:txBody>
      </p:sp>
    </p:spTree>
    <p:extLst>
      <p:ext uri="{BB962C8B-B14F-4D97-AF65-F5344CB8AC3E}">
        <p14:creationId xmlns:p14="http://schemas.microsoft.com/office/powerpoint/2010/main" val="159637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A275B-2094-4EF2-9792-E38AAEB27CAE}" type="slidenum">
              <a:rPr lang="en-US" smtClean="0"/>
              <a:t>41</a:t>
            </a:fld>
            <a:endParaRPr lang="en-US"/>
          </a:p>
        </p:txBody>
      </p:sp>
    </p:spTree>
    <p:extLst>
      <p:ext uri="{BB962C8B-B14F-4D97-AF65-F5344CB8AC3E}">
        <p14:creationId xmlns:p14="http://schemas.microsoft.com/office/powerpoint/2010/main" val="415561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definitive conditions to date are</a:t>
            </a:r>
            <a:r>
              <a:rPr lang="en-US" baseline="0" dirty="0"/>
              <a:t> the generalized adjustment criterion of </a:t>
            </a:r>
            <a:r>
              <a:rPr lang="en-US" baseline="0" dirty="0" err="1"/>
              <a:t>Perkovic</a:t>
            </a:r>
            <a:r>
              <a:rPr lang="en-US" baseline="0" dirty="0"/>
              <a:t>, 2015.</a:t>
            </a:r>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43</a:t>
            </a:fld>
            <a:endParaRPr lang="en-US"/>
          </a:p>
        </p:txBody>
      </p:sp>
    </p:spTree>
    <p:extLst>
      <p:ext uri="{BB962C8B-B14F-4D97-AF65-F5344CB8AC3E}">
        <p14:creationId xmlns:p14="http://schemas.microsoft.com/office/powerpoint/2010/main" val="301263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0150" lvl="2" indent="-285750">
              <a:buFont typeface="Arial" panose="020B0604020202020204" pitchFamily="34" charset="0"/>
              <a:buChar char="•"/>
            </a:pPr>
            <a:r>
              <a:rPr lang="en-US" sz="1200" dirty="0"/>
              <a:t>Note that the formulation as an expected value works for categorical *or* continuous outcomes Y.</a:t>
            </a:r>
          </a:p>
          <a:p>
            <a:pPr marL="1200150" lvl="2" indent="-285750">
              <a:buFont typeface="Arial" panose="020B0604020202020204" pitchFamily="34" charset="0"/>
              <a:buChar char="•"/>
            </a:pPr>
            <a:r>
              <a:rPr lang="en-US" sz="1200" dirty="0"/>
              <a:t>An average causal effect is a population average, or marginal causal effect.</a:t>
            </a:r>
          </a:p>
          <a:p>
            <a:pPr marL="1200150" lvl="2" indent="-285750">
              <a:buFont typeface="Arial" panose="020B0604020202020204" pitchFamily="34" charset="0"/>
              <a:buChar char="•"/>
            </a:pPr>
            <a:r>
              <a:rPr lang="en-US" sz="1200" dirty="0"/>
              <a:t>Note that an average causal effect refers to a comparison of both counterfactuals, when treatment did vs. did not occur, not the percent or average of actual events. </a:t>
            </a:r>
          </a:p>
          <a:p>
            <a:endParaRPr lang="en-US" dirty="0"/>
          </a:p>
        </p:txBody>
      </p:sp>
      <p:sp>
        <p:nvSpPr>
          <p:cNvPr id="4" name="Slide Number Placeholder 3"/>
          <p:cNvSpPr>
            <a:spLocks noGrp="1"/>
          </p:cNvSpPr>
          <p:nvPr>
            <p:ph type="sldNum" sz="quarter" idx="5"/>
          </p:nvPr>
        </p:nvSpPr>
        <p:spPr/>
        <p:txBody>
          <a:bodyPr/>
          <a:lstStyle/>
          <a:p>
            <a:fld id="{405A275B-2094-4EF2-9792-E38AAEB27CAE}" type="slidenum">
              <a:rPr lang="en-US" smtClean="0"/>
              <a:t>10</a:t>
            </a:fld>
            <a:endParaRPr lang="en-US"/>
          </a:p>
        </p:txBody>
      </p:sp>
    </p:spTree>
    <p:extLst>
      <p:ext uri="{BB962C8B-B14F-4D97-AF65-F5344CB8AC3E}">
        <p14:creationId xmlns:p14="http://schemas.microsoft.com/office/powerpoint/2010/main" val="32219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A275B-2094-4EF2-9792-E38AAEB27CAE}" type="slidenum">
              <a:rPr lang="en-US" smtClean="0"/>
              <a:t>15</a:t>
            </a:fld>
            <a:endParaRPr lang="en-US"/>
          </a:p>
        </p:txBody>
      </p:sp>
    </p:spTree>
    <p:extLst>
      <p:ext uri="{BB962C8B-B14F-4D97-AF65-F5344CB8AC3E}">
        <p14:creationId xmlns:p14="http://schemas.microsoft.com/office/powerpoint/2010/main" val="321860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SUTVA implies that the potential outcomes for a given unit do not vary with the treatments assigned to any other unit, and that there are not different versions of treatment (Rubin 1978).</a:t>
            </a:r>
          </a:p>
          <a:p>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25</a:t>
            </a:fld>
            <a:endParaRPr lang="en-US"/>
          </a:p>
        </p:txBody>
      </p:sp>
    </p:spTree>
    <p:extLst>
      <p:ext uri="{BB962C8B-B14F-4D97-AF65-F5344CB8AC3E}">
        <p14:creationId xmlns:p14="http://schemas.microsoft.com/office/powerpoint/2010/main" val="178976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a:t>
            </a:r>
            <a:r>
              <a:rPr lang="en-US" baseline="0" dirty="0"/>
              <a:t> association as water flowing through pipes (edges) in the causal diagram. We want to close backdoor paths to the outcome Y so that only the forward, causal path allows association to flow from X to Y.  </a:t>
            </a:r>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31</a:t>
            </a:fld>
            <a:endParaRPr lang="en-US"/>
          </a:p>
        </p:txBody>
      </p:sp>
    </p:spTree>
    <p:extLst>
      <p:ext uri="{BB962C8B-B14F-4D97-AF65-F5344CB8AC3E}">
        <p14:creationId xmlns:p14="http://schemas.microsoft.com/office/powerpoint/2010/main" val="51463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33</a:t>
            </a:fld>
            <a:endParaRPr lang="en-US"/>
          </a:p>
        </p:txBody>
      </p:sp>
    </p:spTree>
    <p:extLst>
      <p:ext uri="{BB962C8B-B14F-4D97-AF65-F5344CB8AC3E}">
        <p14:creationId xmlns:p14="http://schemas.microsoft.com/office/powerpoint/2010/main" val="2463354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green circle with a black outline means that low education is the exposure</a:t>
            </a:r>
            <a:r>
              <a:rPr lang="en-US" baseline="0" dirty="0"/>
              <a:t> of interest. A blue circle with a black outline means that diabetes in the index person is the outcome of interest. Other variables will be blue or green if they fall on paths to the outcome or exposure. But if they fall on </a:t>
            </a:r>
            <a:r>
              <a:rPr lang="en-US" i="1" baseline="0" dirty="0"/>
              <a:t>paths of confounding</a:t>
            </a:r>
            <a:r>
              <a:rPr lang="en-US" baseline="0" dirty="0"/>
              <a:t>, affecting both the outcome and the exposure, they and the edges connecting them will be red!</a:t>
            </a:r>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34</a:t>
            </a:fld>
            <a:endParaRPr lang="en-US"/>
          </a:p>
        </p:txBody>
      </p:sp>
    </p:spTree>
    <p:extLst>
      <p:ext uri="{BB962C8B-B14F-4D97-AF65-F5344CB8AC3E}">
        <p14:creationId xmlns:p14="http://schemas.microsoft.com/office/powerpoint/2010/main" val="346139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if your goal is to test the effect</a:t>
            </a:r>
            <a:r>
              <a:rPr lang="en-US" baseline="0" dirty="0"/>
              <a:t> of the exposure “low education” on the outcome “diabetes in the index person”, </a:t>
            </a:r>
            <a:r>
              <a:rPr lang="en-US" dirty="0"/>
              <a:t>you have choices of adjustment variables in a regression type analysis. But if you adjust for mother’s diabetes,</a:t>
            </a:r>
            <a:r>
              <a:rPr lang="en-US" baseline="0" dirty="0"/>
              <a:t> *you must also* adjust for mother’s genetic risk.</a:t>
            </a:r>
            <a:endParaRPr lang="en-US" dirty="0"/>
          </a:p>
        </p:txBody>
      </p:sp>
      <p:sp>
        <p:nvSpPr>
          <p:cNvPr id="4" name="Slide Number Placeholder 3"/>
          <p:cNvSpPr>
            <a:spLocks noGrp="1"/>
          </p:cNvSpPr>
          <p:nvPr>
            <p:ph type="sldNum" sz="quarter" idx="10"/>
          </p:nvPr>
        </p:nvSpPr>
        <p:spPr/>
        <p:txBody>
          <a:bodyPr/>
          <a:lstStyle/>
          <a:p>
            <a:fld id="{48FACF1B-D121-498A-A609-A704CB742C80}" type="slidenum">
              <a:rPr lang="en-US" smtClean="0"/>
              <a:t>36</a:t>
            </a:fld>
            <a:endParaRPr lang="en-US"/>
          </a:p>
        </p:txBody>
      </p:sp>
    </p:spTree>
    <p:extLst>
      <p:ext uri="{BB962C8B-B14F-4D97-AF65-F5344CB8AC3E}">
        <p14:creationId xmlns:p14="http://schemas.microsoft.com/office/powerpoint/2010/main" val="28185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B979-6CB0-F54E-9A90-012DD369E46F}" type="slidenum">
              <a:rPr lang="en-US" smtClean="0"/>
              <a:t>40</a:t>
            </a:fld>
            <a:endParaRPr lang="en-US"/>
          </a:p>
        </p:txBody>
      </p:sp>
    </p:spTree>
    <p:extLst>
      <p:ext uri="{BB962C8B-B14F-4D97-AF65-F5344CB8AC3E}">
        <p14:creationId xmlns:p14="http://schemas.microsoft.com/office/powerpoint/2010/main" val="829598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5225-DF4F-7C41-8F3D-91135323E78F}"/>
              </a:ext>
            </a:extLst>
          </p:cNvPr>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3" name="Subtitle 2">
            <a:extLst>
              <a:ext uri="{FF2B5EF4-FFF2-40B4-BE49-F238E27FC236}">
                <a16:creationId xmlns:a16="http://schemas.microsoft.com/office/drawing/2014/main" id="{168AADD5-FD1B-8640-83BE-F3418DB6F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4DA7349D-0CA6-BE49-A491-EFDAAA26416F}"/>
              </a:ext>
            </a:extLst>
          </p:cNvPr>
          <p:cNvPicPr>
            <a:picLocks noChangeAspect="1"/>
          </p:cNvPicPr>
          <p:nvPr userDrawn="1"/>
        </p:nvPicPr>
        <p:blipFill>
          <a:blip r:embed="rId2"/>
          <a:stretch>
            <a:fillRect/>
          </a:stretch>
        </p:blipFill>
        <p:spPr>
          <a:xfrm>
            <a:off x="9706665" y="287338"/>
            <a:ext cx="2260600" cy="571500"/>
          </a:xfrm>
          <a:prstGeom prst="rect">
            <a:avLst/>
          </a:prstGeom>
        </p:spPr>
      </p:pic>
    </p:spTree>
    <p:extLst>
      <p:ext uri="{BB962C8B-B14F-4D97-AF65-F5344CB8AC3E}">
        <p14:creationId xmlns:p14="http://schemas.microsoft.com/office/powerpoint/2010/main" val="175892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6DD5-1A26-43F0-BBA4-7F3A804BF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97CDF-6BB4-4FE2-9E82-FE69CAF5B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407C3-E9F1-422F-A531-022CB31BF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3BF3F-CFE4-4635-BAD9-26F854B0A6B4}"/>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6" name="Footer Placeholder 5">
            <a:extLst>
              <a:ext uri="{FF2B5EF4-FFF2-40B4-BE49-F238E27FC236}">
                <a16:creationId xmlns:a16="http://schemas.microsoft.com/office/drawing/2014/main" id="{F13F9C68-DCB6-4C9D-BEDF-4F01E79F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4492-D987-4335-8A49-A819E8DEF5F5}"/>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04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1062-812A-4EFD-A030-1AC780CE99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67D9D-8F8A-49DF-9BB7-565503102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B3384-90B8-4FFC-A537-19346A6DC346}"/>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58FE607C-4EE2-41DB-8468-4A546423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69C7F-A71B-45DF-B259-6F33E0E6932A}"/>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43701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67AB7-14FF-4885-937C-48A0D3113A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294678-D529-4393-A61E-B52427690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AC413-D66E-477E-82CD-6F4151A47A0C}"/>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1D03E2AF-A2CB-454B-8B6D-2841F552D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93F1-FAC8-4943-86CD-6B444ACF56E4}"/>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7159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0BC1-C117-40E2-BC38-8C53F5DD1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C55AE-CB35-4E58-AE40-507D3EA7E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8B71E-70C6-4900-BEC6-286BDA0C42C2}"/>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C2636B00-0444-4BFF-8407-DCD9566F8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1717E-3DF1-4AA6-B18B-4A5C306CA418}"/>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2117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EC6A-7403-4C1A-BBA3-FE7E690E7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B3431-0E59-4D6C-91AB-8784F51CB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82057-A1F7-4428-A7FF-3E39897D25CF}"/>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763923E7-3A20-4269-8664-96C83C28A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0ECD1-CE11-4B6E-9269-838685888152}"/>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102201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5BB3-F316-4C98-A4EC-48174A86B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6E123-AB82-4E17-A63B-97E0E9F40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1B93-2181-40B5-BD88-7BF9333F9A31}"/>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13C9216D-E2DF-4816-AC71-191331BAB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327E-9CD9-47A5-9A81-54D92E699E5B}"/>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46375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FD95-8F28-4FF8-836C-094E14F77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C59B-A8C7-4AE8-933B-7439BC6AB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F27654-EB10-4C36-9F72-4B7DFC477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F2D413-F0FE-49CF-8E4C-E8E0EEC6245A}"/>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6" name="Footer Placeholder 5">
            <a:extLst>
              <a:ext uri="{FF2B5EF4-FFF2-40B4-BE49-F238E27FC236}">
                <a16:creationId xmlns:a16="http://schemas.microsoft.com/office/drawing/2014/main" id="{7E15ED98-71E3-4689-B83C-BD06BBE13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BED31-6EAE-4238-BBFE-3DB08BA224CC}"/>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31961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297D-4231-4631-B003-F399A2B27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DA9181-12D4-4317-B056-FC62C4DEB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98E46-224C-4A6B-95F1-CC036A586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73D14D-2CAD-4860-ACA0-0F390EB5B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25C04-FE9A-4B6C-982F-4CA0F3271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94657-DC18-4F72-89F4-479A6FFFA926}"/>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8" name="Footer Placeholder 7">
            <a:extLst>
              <a:ext uri="{FF2B5EF4-FFF2-40B4-BE49-F238E27FC236}">
                <a16:creationId xmlns:a16="http://schemas.microsoft.com/office/drawing/2014/main" id="{D74A8C91-3572-4B03-8A81-F8DE7A25FB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ED0D3-E2EA-4238-95C3-BFA06D404EF0}"/>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142004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5951-7CAF-4FCD-89D6-7F54C01A44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6659A-5667-44E3-A933-1F5FCDFDF815}"/>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4" name="Footer Placeholder 3">
            <a:extLst>
              <a:ext uri="{FF2B5EF4-FFF2-40B4-BE49-F238E27FC236}">
                <a16:creationId xmlns:a16="http://schemas.microsoft.com/office/drawing/2014/main" id="{D6D493A8-8F58-43B5-85C4-9CDA0FE7F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56FCE-5ADF-44A7-A4EF-3F833590BDE6}"/>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292576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85943-40FB-4798-801F-842FFE6F8DF1}"/>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3" name="Footer Placeholder 2">
            <a:extLst>
              <a:ext uri="{FF2B5EF4-FFF2-40B4-BE49-F238E27FC236}">
                <a16:creationId xmlns:a16="http://schemas.microsoft.com/office/drawing/2014/main" id="{D7041DA3-2090-4BA6-9839-259D5BB8B0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034339-CFC8-4A29-AB0D-DE3DC0463EF9}"/>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111610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2FC-5D3A-462A-B5C7-3172A82BE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D7C82-3E43-47F8-8A7B-5B2708365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33C7B3-B693-4671-9EA4-8A7E287BE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F63CA-DE51-49C9-B519-35F3F58D3535}"/>
              </a:ext>
            </a:extLst>
          </p:cNvPr>
          <p:cNvSpPr>
            <a:spLocks noGrp="1"/>
          </p:cNvSpPr>
          <p:nvPr>
            <p:ph type="dt" sz="half" idx="10"/>
          </p:nvPr>
        </p:nvSpPr>
        <p:spPr/>
        <p:txBody>
          <a:bodyPr/>
          <a:lstStyle/>
          <a:p>
            <a:fld id="{825DF4C6-C4A9-4066-9414-015A6BC2F9E3}" type="datetimeFigureOut">
              <a:rPr lang="en-US" smtClean="0"/>
              <a:t>12/5/23</a:t>
            </a:fld>
            <a:endParaRPr lang="en-US"/>
          </a:p>
        </p:txBody>
      </p:sp>
      <p:sp>
        <p:nvSpPr>
          <p:cNvPr id="6" name="Footer Placeholder 5">
            <a:extLst>
              <a:ext uri="{FF2B5EF4-FFF2-40B4-BE49-F238E27FC236}">
                <a16:creationId xmlns:a16="http://schemas.microsoft.com/office/drawing/2014/main" id="{EEFFFEE1-4F18-4EA1-A5C4-1FCE39215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C8A8C-C01A-474E-821A-0200F4A35851}"/>
              </a:ext>
            </a:extLst>
          </p:cNvPr>
          <p:cNvSpPr>
            <a:spLocks noGrp="1"/>
          </p:cNvSpPr>
          <p:nvPr>
            <p:ph type="sldNum" sz="quarter" idx="12"/>
          </p:nvPr>
        </p:nvSpPr>
        <p:spPr/>
        <p:txBody>
          <a:bodyPr/>
          <a:lstStyle/>
          <a:p>
            <a:fld id="{72660A42-1A46-48F5-8B1C-8AC58996765C}" type="slidenum">
              <a:rPr lang="en-US" smtClean="0"/>
              <a:t>‹#›</a:t>
            </a:fld>
            <a:endParaRPr lang="en-US"/>
          </a:p>
        </p:txBody>
      </p:sp>
    </p:spTree>
    <p:extLst>
      <p:ext uri="{BB962C8B-B14F-4D97-AF65-F5344CB8AC3E}">
        <p14:creationId xmlns:p14="http://schemas.microsoft.com/office/powerpoint/2010/main" val="134597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2ED2F-CA61-47DB-9D10-6850025F4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F51940-31D2-4E6D-8B65-B5633FA984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387D2-9EEB-4B75-816A-362921BB1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DF4C6-C4A9-4066-9414-015A6BC2F9E3}" type="datetimeFigureOut">
              <a:rPr lang="en-US" smtClean="0"/>
              <a:t>12/5/23</a:t>
            </a:fld>
            <a:endParaRPr lang="en-US"/>
          </a:p>
        </p:txBody>
      </p:sp>
      <p:sp>
        <p:nvSpPr>
          <p:cNvPr id="5" name="Footer Placeholder 4">
            <a:extLst>
              <a:ext uri="{FF2B5EF4-FFF2-40B4-BE49-F238E27FC236}">
                <a16:creationId xmlns:a16="http://schemas.microsoft.com/office/drawing/2014/main" id="{65EC5D46-9E49-48EE-BD28-F85B1A522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71A7E-0B66-4F90-A5F4-0B470F1B0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60A42-1A46-48F5-8B1C-8AC58996765C}" type="slidenum">
              <a:rPr lang="en-US" smtClean="0"/>
              <a:t>‹#›</a:t>
            </a:fld>
            <a:endParaRPr lang="en-US"/>
          </a:p>
        </p:txBody>
      </p:sp>
    </p:spTree>
    <p:extLst>
      <p:ext uri="{BB962C8B-B14F-4D97-AF65-F5344CB8AC3E}">
        <p14:creationId xmlns:p14="http://schemas.microsoft.com/office/powerpoint/2010/main" val="32134798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86/1471-2288-8-70"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owsblog.blogspot.com/2013/12/in-few-minutes-it-will-be-910-111213.html"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dagitty.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ncbi.nlm.nih.gov/books/NBK126190/" TargetMode="External"/><Relationship Id="rId2" Type="http://schemas.openxmlformats.org/officeDocument/2006/relationships/hyperlink" Target="http://journals.lww.com/epidem/Fulltext/2010/07000/dagR__A_Suite_of_R_Functions_for_Directed_Acyclic.26.aspx"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www.hsph.harvard.edu/miguel-hernan/causal-inference-book/"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www.ncbi.nlm.nih.gov/books/NBK126190/"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ww.dagitty.net/" TargetMode="External"/><Relationship Id="rId2" Type="http://schemas.openxmlformats.org/officeDocument/2006/relationships/hyperlink" Target="http://www.biomedcentral.com/1471-2288/8/70"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9FA2-90D2-4A1F-9AD2-9602FF3C4281}"/>
              </a:ext>
            </a:extLst>
          </p:cNvPr>
          <p:cNvSpPr>
            <a:spLocks noGrp="1"/>
          </p:cNvSpPr>
          <p:nvPr>
            <p:ph type="ctrTitle"/>
          </p:nvPr>
        </p:nvSpPr>
        <p:spPr/>
        <p:txBody>
          <a:bodyPr>
            <a:normAutofit/>
          </a:bodyPr>
          <a:lstStyle/>
          <a:p>
            <a:r>
              <a:rPr lang="en-US" b="0" i="0" dirty="0">
                <a:solidFill>
                  <a:srgbClr val="333333"/>
                </a:solidFill>
                <a:effectLst/>
                <a:latin typeface="Open Sans" panose="020B0606030504020204" pitchFamily="34" charset="0"/>
              </a:rPr>
              <a:t>PBHLT 7115</a:t>
            </a:r>
            <a:br>
              <a:rPr lang="en-US" dirty="0"/>
            </a:br>
            <a:r>
              <a:rPr lang="en-US" sz="4400" b="0" i="0" dirty="0">
                <a:solidFill>
                  <a:srgbClr val="333333"/>
                </a:solidFill>
                <a:effectLst/>
                <a:latin typeface="Open Sans" panose="020B0606030504020204" pitchFamily="34" charset="0"/>
              </a:rPr>
              <a:t>Causal Methods in Public Health</a:t>
            </a:r>
            <a:endParaRPr lang="en-US" dirty="0"/>
          </a:p>
        </p:txBody>
      </p:sp>
      <p:sp>
        <p:nvSpPr>
          <p:cNvPr id="3" name="Subtitle 2">
            <a:extLst>
              <a:ext uri="{FF2B5EF4-FFF2-40B4-BE49-F238E27FC236}">
                <a16:creationId xmlns:a16="http://schemas.microsoft.com/office/drawing/2014/main" id="{D4A2CAFD-EF53-42E1-8AD6-2540FC9A370E}"/>
              </a:ext>
            </a:extLst>
          </p:cNvPr>
          <p:cNvSpPr>
            <a:spLocks noGrp="1"/>
          </p:cNvSpPr>
          <p:nvPr>
            <p:ph type="subTitle" idx="1"/>
          </p:nvPr>
        </p:nvSpPr>
        <p:spPr>
          <a:xfrm>
            <a:off x="1524000" y="4079875"/>
            <a:ext cx="9144000" cy="1655762"/>
          </a:xfrm>
        </p:spPr>
        <p:txBody>
          <a:bodyPr>
            <a:normAutofit/>
          </a:bodyPr>
          <a:lstStyle/>
          <a:p>
            <a:r>
              <a:rPr lang="en-US" dirty="0">
                <a:solidFill>
                  <a:schemeClr val="bg2">
                    <a:lumMod val="50000"/>
                  </a:schemeClr>
                </a:solidFill>
              </a:rPr>
              <a:t>Week 1</a:t>
            </a:r>
          </a:p>
          <a:p>
            <a:r>
              <a:rPr lang="en-US" dirty="0"/>
              <a:t>Session </a:t>
            </a:r>
            <a:r>
              <a:rPr lang="en-US" b="1" dirty="0"/>
              <a:t>1b</a:t>
            </a:r>
            <a:r>
              <a:rPr lang="en-US" dirty="0"/>
              <a:t>: Counterfactuals and DAGS</a:t>
            </a:r>
          </a:p>
          <a:p>
            <a:r>
              <a:rPr lang="en-US" dirty="0"/>
              <a:t>Jan 11</a:t>
            </a:r>
            <a:r>
              <a:rPr lang="en-US" baseline="30000" dirty="0"/>
              <a:t>th</a:t>
            </a:r>
            <a:r>
              <a:rPr lang="en-US" dirty="0"/>
              <a:t>, 2024</a:t>
            </a:r>
          </a:p>
        </p:txBody>
      </p:sp>
    </p:spTree>
    <p:extLst>
      <p:ext uri="{BB962C8B-B14F-4D97-AF65-F5344CB8AC3E}">
        <p14:creationId xmlns:p14="http://schemas.microsoft.com/office/powerpoint/2010/main" val="417083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597"/>
          </a:xfrm>
        </p:spPr>
        <p:txBody>
          <a:bodyPr/>
          <a:lstStyle/>
          <a:p>
            <a:pPr algn="ctr"/>
            <a:r>
              <a:rPr lang="en-US" dirty="0"/>
              <a:t>It’s causal for Zeus but not for Hera</a:t>
            </a:r>
          </a:p>
        </p:txBody>
      </p:sp>
      <p:sp>
        <p:nvSpPr>
          <p:cNvPr id="3" name="Content Placeholder 2"/>
          <p:cNvSpPr>
            <a:spLocks noGrp="1"/>
          </p:cNvSpPr>
          <p:nvPr>
            <p:ph idx="1"/>
          </p:nvPr>
        </p:nvSpPr>
        <p:spPr>
          <a:xfrm>
            <a:off x="585143" y="1736035"/>
            <a:ext cx="10134600" cy="1338469"/>
          </a:xfrm>
        </p:spPr>
        <p:txBody>
          <a:bodyPr>
            <a:normAutofit/>
          </a:bodyPr>
          <a:lstStyle/>
          <a:p>
            <a:r>
              <a:rPr lang="en-US" dirty="0"/>
              <a:t>A causal effect</a:t>
            </a:r>
            <a:r>
              <a:rPr lang="en-US" i="1" dirty="0"/>
              <a:t> for the </a:t>
            </a:r>
            <a:r>
              <a:rPr lang="en-US" i="1" dirty="0" err="1"/>
              <a:t>i</a:t>
            </a:r>
            <a:r>
              <a:rPr lang="en-US" i="1" baseline="30000" dirty="0" err="1"/>
              <a:t>th</a:t>
            </a:r>
            <a:r>
              <a:rPr lang="en-US" i="1" dirty="0"/>
              <a:t> </a:t>
            </a:r>
            <a:r>
              <a:rPr lang="en-US" i="1" u="sng" dirty="0"/>
              <a:t>individual</a:t>
            </a:r>
            <a:r>
              <a:rPr lang="en-US" i="1" dirty="0"/>
              <a:t> </a:t>
            </a:r>
            <a:r>
              <a:rPr lang="en-US" dirty="0"/>
              <a:t>refers to whether their outcomes would be different if they do/do not get the treatment:</a:t>
            </a:r>
          </a:p>
        </p:txBody>
      </p:sp>
      <p:sp>
        <p:nvSpPr>
          <p:cNvPr id="6" name="TextBox 5">
            <a:extLst>
              <a:ext uri="{FF2B5EF4-FFF2-40B4-BE49-F238E27FC236}">
                <a16:creationId xmlns:a16="http://schemas.microsoft.com/office/drawing/2014/main" id="{CF80E477-AF15-B206-110A-F121DDEEBC38}"/>
              </a:ext>
            </a:extLst>
          </p:cNvPr>
          <p:cNvSpPr txBox="1"/>
          <p:nvPr/>
        </p:nvSpPr>
        <p:spPr>
          <a:xfrm>
            <a:off x="585143" y="3458817"/>
            <a:ext cx="11357113" cy="86793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An </a:t>
            </a:r>
            <a:r>
              <a:rPr lang="en-US" sz="2800" u="sng" dirty="0"/>
              <a:t>average</a:t>
            </a:r>
            <a:r>
              <a:rPr lang="en-US" sz="2800" dirty="0"/>
              <a:t> (marginal) causal effect means that the probability of the hypothetical outcome is different depending on the hypothetical treatment: </a:t>
            </a:r>
          </a:p>
        </p:txBody>
      </p:sp>
      <p:sp>
        <p:nvSpPr>
          <p:cNvPr id="11" name="TextBox 10">
            <a:extLst>
              <a:ext uri="{FF2B5EF4-FFF2-40B4-BE49-F238E27FC236}">
                <a16:creationId xmlns:a16="http://schemas.microsoft.com/office/drawing/2014/main" id="{98AEB81C-28CF-BACF-9936-C6ADC967D732}"/>
              </a:ext>
            </a:extLst>
          </p:cNvPr>
          <p:cNvSpPr txBox="1"/>
          <p:nvPr/>
        </p:nvSpPr>
        <p:spPr>
          <a:xfrm>
            <a:off x="406933" y="6035731"/>
            <a:ext cx="11025809" cy="646331"/>
          </a:xfrm>
          <a:prstGeom prst="rect">
            <a:avLst/>
          </a:prstGeom>
          <a:noFill/>
        </p:spPr>
        <p:txBody>
          <a:bodyPr wrap="square">
            <a:spAutoFit/>
          </a:bodyPr>
          <a:lstStyle/>
          <a:p>
            <a:pPr lvl="1"/>
            <a:r>
              <a:rPr lang="en-US" i="1" dirty="0">
                <a:solidFill>
                  <a:schemeClr val="accent6">
                    <a:lumMod val="50000"/>
                  </a:schemeClr>
                </a:solidFill>
              </a:rPr>
              <a:t>…and if we </a:t>
            </a:r>
            <a:r>
              <a:rPr lang="en-US" b="1" i="1" dirty="0">
                <a:solidFill>
                  <a:schemeClr val="accent6">
                    <a:lumMod val="50000"/>
                  </a:schemeClr>
                </a:solidFill>
              </a:rPr>
              <a:t>knew</a:t>
            </a:r>
            <a:r>
              <a:rPr lang="en-US" i="1" dirty="0">
                <a:solidFill>
                  <a:schemeClr val="accent6">
                    <a:lumMod val="50000"/>
                  </a:schemeClr>
                </a:solidFill>
              </a:rPr>
              <a:t> all the counterfactual outcomes, we could estimate these probabilities using proportions, just as we would in the real world.</a:t>
            </a:r>
          </a:p>
        </p:txBody>
      </p:sp>
      <p:pic>
        <p:nvPicPr>
          <p:cNvPr id="13" name="Picture 12" descr="A picture containing text, clock&#10;&#10;Description automatically generated">
            <a:extLst>
              <a:ext uri="{FF2B5EF4-FFF2-40B4-BE49-F238E27FC236}">
                <a16:creationId xmlns:a16="http://schemas.microsoft.com/office/drawing/2014/main" id="{936169E1-3FAB-994D-3359-1A3D8E88E56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6456" y="2702624"/>
            <a:ext cx="2671969" cy="646162"/>
          </a:xfrm>
          <a:prstGeom prst="rect">
            <a:avLst/>
          </a:prstGeom>
        </p:spPr>
      </p:pic>
      <p:pic>
        <p:nvPicPr>
          <p:cNvPr id="20" name="Picture 19" descr="A picture containing text, watch, gauge&#10;&#10;Description automatically generated">
            <a:extLst>
              <a:ext uri="{FF2B5EF4-FFF2-40B4-BE49-F238E27FC236}">
                <a16:creationId xmlns:a16="http://schemas.microsoft.com/office/drawing/2014/main" id="{5B3B79D4-5EAD-7EAA-E491-0BF0A47F28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54943" y="4584879"/>
            <a:ext cx="3194993" cy="945782"/>
          </a:xfrm>
          <a:prstGeom prst="rect">
            <a:avLst/>
          </a:prstGeom>
        </p:spPr>
      </p:pic>
    </p:spTree>
    <p:extLst>
      <p:ext uri="{BB962C8B-B14F-4D97-AF65-F5344CB8AC3E}">
        <p14:creationId xmlns:p14="http://schemas.microsoft.com/office/powerpoint/2010/main" val="254220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901" y="73336"/>
            <a:ext cx="8656899" cy="734470"/>
          </a:xfrm>
        </p:spPr>
        <p:txBody>
          <a:bodyPr/>
          <a:lstStyle/>
          <a:p>
            <a:r>
              <a:rPr lang="en-US" dirty="0"/>
              <a:t>Individual vs. average causal effect</a:t>
            </a:r>
          </a:p>
        </p:txBody>
      </p:sp>
      <p:sp>
        <p:nvSpPr>
          <p:cNvPr id="3" name="Content Placeholder 2"/>
          <p:cNvSpPr>
            <a:spLocks noGrp="1"/>
          </p:cNvSpPr>
          <p:nvPr>
            <p:ph idx="1"/>
          </p:nvPr>
        </p:nvSpPr>
        <p:spPr>
          <a:xfrm>
            <a:off x="1932972" y="868101"/>
            <a:ext cx="9420828" cy="5989899"/>
          </a:xfrm>
        </p:spPr>
        <p:txBody>
          <a:bodyPr>
            <a:normAutofit fontScale="47500" lnSpcReduction="20000"/>
          </a:bodyPr>
          <a:lstStyle/>
          <a:p>
            <a:pPr marL="1371600" lvl="3" indent="0">
              <a:buNone/>
            </a:pPr>
            <a:r>
              <a:rPr lang="en-US" sz="3300" dirty="0"/>
              <a:t>	</a:t>
            </a:r>
            <a:r>
              <a:rPr lang="en-US" sz="3300" dirty="0" err="1"/>
              <a:t>Y</a:t>
            </a:r>
            <a:r>
              <a:rPr lang="en-US" sz="3300" baseline="30000" dirty="0" err="1"/>
              <a:t>a</a:t>
            </a:r>
            <a:r>
              <a:rPr lang="en-US" sz="3300" baseline="30000" dirty="0"/>
              <a:t>=0                    </a:t>
            </a:r>
            <a:r>
              <a:rPr lang="en-US" sz="3300" dirty="0" err="1"/>
              <a:t>Y</a:t>
            </a:r>
            <a:r>
              <a:rPr lang="en-US" sz="3300" baseline="30000" dirty="0" err="1"/>
              <a:t>a</a:t>
            </a:r>
            <a:r>
              <a:rPr lang="en-US" sz="3300" baseline="30000" dirty="0"/>
              <a:t>=1</a:t>
            </a:r>
            <a:r>
              <a:rPr lang="en-US" sz="3300" dirty="0"/>
              <a:t>	</a:t>
            </a:r>
          </a:p>
          <a:p>
            <a:pPr marL="914400" lvl="2" indent="0">
              <a:buNone/>
            </a:pPr>
            <a:r>
              <a:rPr lang="en-US" sz="3300" dirty="0" err="1"/>
              <a:t>Rheia</a:t>
            </a:r>
            <a:r>
              <a:rPr lang="en-US" sz="3300" dirty="0"/>
              <a:t>	0	1	</a:t>
            </a:r>
          </a:p>
          <a:p>
            <a:pPr marL="914400" lvl="2" indent="0">
              <a:buNone/>
            </a:pPr>
            <a:r>
              <a:rPr lang="en-US" sz="3300" dirty="0"/>
              <a:t>Kronos	1	0	</a:t>
            </a:r>
          </a:p>
          <a:p>
            <a:pPr marL="914400" lvl="2" indent="0">
              <a:buNone/>
            </a:pPr>
            <a:r>
              <a:rPr lang="en-US" sz="3300" dirty="0"/>
              <a:t>Demeter	0	0	</a:t>
            </a:r>
          </a:p>
          <a:p>
            <a:pPr marL="914400" lvl="2" indent="0">
              <a:buNone/>
            </a:pPr>
            <a:r>
              <a:rPr lang="en-US" sz="3300" dirty="0"/>
              <a:t>Hades	0	0	</a:t>
            </a:r>
          </a:p>
          <a:p>
            <a:pPr marL="914400" lvl="2" indent="0">
              <a:buNone/>
            </a:pPr>
            <a:r>
              <a:rPr lang="en-US" sz="3300" dirty="0"/>
              <a:t>Hestia	0	0	</a:t>
            </a:r>
          </a:p>
          <a:p>
            <a:pPr marL="914400" lvl="2" indent="0">
              <a:buNone/>
            </a:pPr>
            <a:r>
              <a:rPr lang="en-US" sz="3300" dirty="0"/>
              <a:t>Poseidon	1	0	</a:t>
            </a:r>
          </a:p>
          <a:p>
            <a:pPr marL="914400" lvl="2" indent="0">
              <a:buNone/>
            </a:pPr>
            <a:r>
              <a:rPr lang="en-US" sz="3300" dirty="0"/>
              <a:t>Hera	0	0	</a:t>
            </a:r>
          </a:p>
          <a:p>
            <a:pPr marL="914400" lvl="2" indent="0">
              <a:buNone/>
            </a:pPr>
            <a:r>
              <a:rPr lang="en-US" sz="3300" dirty="0"/>
              <a:t>Zeus	0	1	</a:t>
            </a:r>
          </a:p>
          <a:p>
            <a:pPr marL="914400" lvl="2" indent="0">
              <a:buNone/>
            </a:pPr>
            <a:r>
              <a:rPr lang="en-US" sz="3300" dirty="0"/>
              <a:t>Artemis	1	1	</a:t>
            </a:r>
          </a:p>
          <a:p>
            <a:pPr marL="914400" lvl="2" indent="0">
              <a:buNone/>
            </a:pPr>
            <a:r>
              <a:rPr lang="en-US" sz="3300" dirty="0"/>
              <a:t>Apollo	1	0	</a:t>
            </a:r>
          </a:p>
          <a:p>
            <a:pPr marL="914400" lvl="2" indent="0">
              <a:buNone/>
            </a:pPr>
            <a:r>
              <a:rPr lang="en-US" sz="3300" dirty="0"/>
              <a:t>Leto	0	1	</a:t>
            </a:r>
          </a:p>
          <a:p>
            <a:pPr marL="914400" lvl="2" indent="0">
              <a:buNone/>
            </a:pPr>
            <a:r>
              <a:rPr lang="en-US" sz="3300" dirty="0"/>
              <a:t>Ares	1	1	</a:t>
            </a:r>
          </a:p>
          <a:p>
            <a:pPr marL="914400" lvl="2" indent="0">
              <a:buNone/>
            </a:pPr>
            <a:r>
              <a:rPr lang="en-US" sz="3300" dirty="0"/>
              <a:t>Athena	1	1	</a:t>
            </a:r>
          </a:p>
          <a:p>
            <a:pPr marL="914400" lvl="2" indent="0">
              <a:buNone/>
            </a:pPr>
            <a:r>
              <a:rPr lang="en-US" sz="3300" dirty="0" err="1"/>
              <a:t>Hephaes</a:t>
            </a:r>
            <a:r>
              <a:rPr lang="en-US" sz="3300" dirty="0"/>
              <a:t>-</a:t>
            </a:r>
          </a:p>
          <a:p>
            <a:pPr marL="914400" lvl="2" indent="0">
              <a:buNone/>
            </a:pPr>
            <a:r>
              <a:rPr lang="en-US" sz="3300" dirty="0" err="1"/>
              <a:t>tus</a:t>
            </a:r>
            <a:r>
              <a:rPr lang="en-US" sz="3300" dirty="0"/>
              <a:t>	0	1	</a:t>
            </a:r>
          </a:p>
          <a:p>
            <a:pPr marL="914400" lvl="2" indent="0">
              <a:buNone/>
            </a:pPr>
            <a:r>
              <a:rPr lang="en-US" sz="3300" dirty="0" err="1"/>
              <a:t>Aphro</a:t>
            </a:r>
            <a:r>
              <a:rPr lang="en-US" sz="3300" dirty="0"/>
              <a:t>-</a:t>
            </a:r>
          </a:p>
          <a:p>
            <a:pPr marL="914400" lvl="2" indent="0">
              <a:buNone/>
            </a:pPr>
            <a:r>
              <a:rPr lang="en-US" sz="3300" dirty="0" err="1"/>
              <a:t>dite</a:t>
            </a:r>
            <a:r>
              <a:rPr lang="en-US" sz="3300" dirty="0"/>
              <a:t>	0	1	</a:t>
            </a:r>
          </a:p>
          <a:p>
            <a:pPr marL="914400" lvl="2" indent="0">
              <a:buNone/>
            </a:pPr>
            <a:r>
              <a:rPr lang="en-US" sz="3300" dirty="0" err="1"/>
              <a:t>Cyclope</a:t>
            </a:r>
            <a:r>
              <a:rPr lang="en-US" sz="3300" dirty="0"/>
              <a:t>	0	1	</a:t>
            </a:r>
          </a:p>
          <a:p>
            <a:pPr marL="914400" lvl="2" indent="0">
              <a:buNone/>
            </a:pPr>
            <a:r>
              <a:rPr lang="en-US" sz="3300" dirty="0" err="1"/>
              <a:t>Perseph</a:t>
            </a:r>
            <a:r>
              <a:rPr lang="en-US" sz="3300" dirty="0"/>
              <a:t>-</a:t>
            </a:r>
          </a:p>
          <a:p>
            <a:pPr marL="914400" lvl="2" indent="0">
              <a:buNone/>
            </a:pPr>
            <a:r>
              <a:rPr lang="en-US" sz="3300" dirty="0"/>
              <a:t>one	1	1	</a:t>
            </a:r>
          </a:p>
          <a:p>
            <a:pPr marL="914400" lvl="2" indent="0">
              <a:buNone/>
            </a:pPr>
            <a:r>
              <a:rPr lang="en-US" sz="3300" dirty="0"/>
              <a:t>Hermes	1	0	</a:t>
            </a:r>
          </a:p>
          <a:p>
            <a:pPr marL="914400" lvl="2" indent="0">
              <a:buNone/>
            </a:pPr>
            <a:r>
              <a:rPr lang="en-US" sz="3300" dirty="0"/>
              <a:t>Hebe	1	0	</a:t>
            </a:r>
          </a:p>
          <a:p>
            <a:pPr marL="914400" lvl="2" indent="0">
              <a:buNone/>
            </a:pPr>
            <a:r>
              <a:rPr lang="en-US" sz="3300" dirty="0"/>
              <a:t>Dionysus	1	0</a:t>
            </a:r>
            <a:r>
              <a:rPr lang="en-US" sz="2900" dirty="0"/>
              <a:t>	</a:t>
            </a:r>
          </a:p>
        </p:txBody>
      </p:sp>
      <p:sp>
        <p:nvSpPr>
          <p:cNvPr id="5" name="TextBox 4"/>
          <p:cNvSpPr txBox="1"/>
          <p:nvPr/>
        </p:nvSpPr>
        <p:spPr>
          <a:xfrm>
            <a:off x="5471160" y="1602571"/>
            <a:ext cx="4876800" cy="3785652"/>
          </a:xfrm>
          <a:prstGeom prst="rect">
            <a:avLst/>
          </a:prstGeom>
          <a:noFill/>
        </p:spPr>
        <p:txBody>
          <a:bodyPr wrap="square" rtlCol="0">
            <a:spAutoFit/>
          </a:bodyPr>
          <a:lstStyle/>
          <a:p>
            <a:r>
              <a:rPr lang="en-US" sz="2400" dirty="0"/>
              <a:t>Is there an average causal effect in this population?</a:t>
            </a:r>
          </a:p>
          <a:p>
            <a:endParaRPr lang="en-US" sz="2400" dirty="0"/>
          </a:p>
          <a:p>
            <a:pPr lvl="1">
              <a:buFont typeface="Arial" pitchFamily="34" charset="0"/>
              <a:buChar char="•"/>
            </a:pPr>
            <a:r>
              <a:rPr lang="en-US" sz="2400" dirty="0"/>
              <a:t>To answer this, we must know *both* sets of counterfactuals.</a:t>
            </a:r>
          </a:p>
          <a:p>
            <a:pPr lvl="1">
              <a:buFont typeface="Arial" pitchFamily="34" charset="0"/>
              <a:buChar char="•"/>
            </a:pPr>
            <a:endParaRPr lang="en-US" sz="2400" dirty="0"/>
          </a:p>
          <a:p>
            <a:pPr lvl="1">
              <a:buFont typeface="Arial" pitchFamily="34" charset="0"/>
              <a:buChar char="•"/>
            </a:pPr>
            <a:r>
              <a:rPr lang="en-US" sz="2400" dirty="0">
                <a:solidFill>
                  <a:srgbClr val="990000"/>
                </a:solidFill>
              </a:rPr>
              <a:t>Let’s consider:</a:t>
            </a:r>
          </a:p>
          <a:p>
            <a:pPr lvl="1"/>
            <a:r>
              <a:rPr lang="en-US" sz="2400" dirty="0">
                <a:solidFill>
                  <a:srgbClr val="990000"/>
                </a:solidFill>
              </a:rPr>
              <a:t>P(Y </a:t>
            </a:r>
            <a:r>
              <a:rPr lang="en-US" sz="2400" baseline="30000" dirty="0">
                <a:solidFill>
                  <a:srgbClr val="990000"/>
                </a:solidFill>
              </a:rPr>
              <a:t>a=1 </a:t>
            </a:r>
            <a:r>
              <a:rPr lang="en-US" sz="2400" dirty="0">
                <a:solidFill>
                  <a:srgbClr val="990000"/>
                </a:solidFill>
              </a:rPr>
              <a:t>= 1) - </a:t>
            </a:r>
            <a:r>
              <a:rPr lang="en-US" sz="2400" i="1" dirty="0">
                <a:solidFill>
                  <a:srgbClr val="990000"/>
                </a:solidFill>
              </a:rPr>
              <a:t>P(</a:t>
            </a:r>
            <a:r>
              <a:rPr lang="en-US" sz="2400" dirty="0">
                <a:solidFill>
                  <a:srgbClr val="990000"/>
                </a:solidFill>
              </a:rPr>
              <a:t>Y</a:t>
            </a:r>
            <a:r>
              <a:rPr lang="en-US" sz="2400" baseline="-25000" dirty="0">
                <a:solidFill>
                  <a:srgbClr val="990000"/>
                </a:solidFill>
              </a:rPr>
              <a:t>i </a:t>
            </a:r>
            <a:r>
              <a:rPr lang="en-US" sz="2400" baseline="30000" dirty="0">
                <a:solidFill>
                  <a:srgbClr val="990000"/>
                </a:solidFill>
              </a:rPr>
              <a:t>a=0</a:t>
            </a:r>
            <a:r>
              <a:rPr lang="en-US" sz="2400" dirty="0">
                <a:solidFill>
                  <a:srgbClr val="990000"/>
                </a:solidFill>
              </a:rPr>
              <a:t>  = 1</a:t>
            </a:r>
            <a:r>
              <a:rPr lang="en-US" sz="2400" i="1" dirty="0">
                <a:solidFill>
                  <a:srgbClr val="990000"/>
                </a:solidFill>
              </a:rPr>
              <a:t>)</a:t>
            </a:r>
          </a:p>
          <a:p>
            <a:pPr lvl="1"/>
            <a:endParaRPr lang="en-US" sz="2400" i="1" dirty="0"/>
          </a:p>
          <a:p>
            <a:pPr lvl="1"/>
            <a:endParaRPr lang="en-US" sz="2400" dirty="0"/>
          </a:p>
        </p:txBody>
      </p:sp>
      <p:sp>
        <p:nvSpPr>
          <p:cNvPr id="4" name="TextBox 3"/>
          <p:cNvSpPr txBox="1"/>
          <p:nvPr/>
        </p:nvSpPr>
        <p:spPr>
          <a:xfrm>
            <a:off x="3352800" y="6550223"/>
            <a:ext cx="2118360" cy="307777"/>
          </a:xfrm>
          <a:prstGeom prst="rect">
            <a:avLst/>
          </a:prstGeom>
          <a:noFill/>
        </p:spPr>
        <p:txBody>
          <a:bodyPr wrap="square" rtlCol="0">
            <a:spAutoFit/>
          </a:bodyPr>
          <a:lstStyle/>
          <a:p>
            <a:r>
              <a:rPr lang="en-US" sz="1400" dirty="0"/>
              <a:t>Hernan(2021), </a:t>
            </a:r>
            <a:r>
              <a:rPr lang="en-US" sz="1400" dirty="0" err="1"/>
              <a:t>ch.</a:t>
            </a:r>
            <a:r>
              <a:rPr lang="en-US" sz="1400" dirty="0"/>
              <a:t> 1</a:t>
            </a:r>
          </a:p>
        </p:txBody>
      </p:sp>
    </p:spTree>
    <p:extLst>
      <p:ext uri="{BB962C8B-B14F-4D97-AF65-F5344CB8AC3E}">
        <p14:creationId xmlns:p14="http://schemas.microsoft.com/office/powerpoint/2010/main" val="83764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55" y="-43929"/>
            <a:ext cx="10515600" cy="958328"/>
          </a:xfrm>
        </p:spPr>
        <p:txBody>
          <a:bodyPr/>
          <a:lstStyle/>
          <a:p>
            <a:r>
              <a:rPr lang="en-US" dirty="0"/>
              <a:t>Individual vs. average causal effect</a:t>
            </a:r>
          </a:p>
        </p:txBody>
      </p:sp>
      <p:sp>
        <p:nvSpPr>
          <p:cNvPr id="3" name="Content Placeholder 2"/>
          <p:cNvSpPr>
            <a:spLocks noGrp="1"/>
          </p:cNvSpPr>
          <p:nvPr>
            <p:ph idx="1"/>
          </p:nvPr>
        </p:nvSpPr>
        <p:spPr>
          <a:xfrm>
            <a:off x="1388962" y="868101"/>
            <a:ext cx="9964838" cy="5989899"/>
          </a:xfrm>
        </p:spPr>
        <p:txBody>
          <a:bodyPr>
            <a:normAutofit fontScale="47500" lnSpcReduction="20000"/>
          </a:bodyPr>
          <a:lstStyle/>
          <a:p>
            <a:pPr marL="1371600" lvl="3" indent="0">
              <a:buNone/>
            </a:pPr>
            <a:r>
              <a:rPr lang="en-US" sz="3300" dirty="0"/>
              <a:t>	</a:t>
            </a:r>
            <a:r>
              <a:rPr lang="en-US" sz="3300" dirty="0" err="1"/>
              <a:t>Y</a:t>
            </a:r>
            <a:r>
              <a:rPr lang="en-US" sz="3300" baseline="30000" dirty="0" err="1"/>
              <a:t>a</a:t>
            </a:r>
            <a:r>
              <a:rPr lang="en-US" sz="3300" baseline="30000" dirty="0"/>
              <a:t>=0                    </a:t>
            </a:r>
            <a:r>
              <a:rPr lang="en-US" sz="3300" dirty="0" err="1"/>
              <a:t>Y</a:t>
            </a:r>
            <a:r>
              <a:rPr lang="en-US" sz="3300" baseline="30000" dirty="0" err="1"/>
              <a:t>a</a:t>
            </a:r>
            <a:r>
              <a:rPr lang="en-US" sz="3300" baseline="30000" dirty="0"/>
              <a:t>=1</a:t>
            </a:r>
            <a:r>
              <a:rPr lang="en-US" sz="3300" dirty="0"/>
              <a:t>	</a:t>
            </a:r>
          </a:p>
          <a:p>
            <a:pPr marL="914400" lvl="2" indent="0">
              <a:buNone/>
            </a:pPr>
            <a:r>
              <a:rPr lang="en-US" sz="3300" dirty="0" err="1"/>
              <a:t>Rheia</a:t>
            </a:r>
            <a:r>
              <a:rPr lang="en-US" sz="3300" dirty="0"/>
              <a:t>	0	1	</a:t>
            </a:r>
          </a:p>
          <a:p>
            <a:pPr marL="914400" lvl="2" indent="0">
              <a:buNone/>
            </a:pPr>
            <a:r>
              <a:rPr lang="en-US" sz="3300" dirty="0"/>
              <a:t>Kronos	1	0	</a:t>
            </a:r>
          </a:p>
          <a:p>
            <a:pPr marL="914400" lvl="2" indent="0">
              <a:buNone/>
            </a:pPr>
            <a:r>
              <a:rPr lang="en-US" sz="3300" dirty="0"/>
              <a:t>Demeter	0	0	</a:t>
            </a:r>
          </a:p>
          <a:p>
            <a:pPr marL="914400" lvl="2" indent="0">
              <a:buNone/>
            </a:pPr>
            <a:r>
              <a:rPr lang="en-US" sz="3300" dirty="0"/>
              <a:t>Hades	0	0	</a:t>
            </a:r>
          </a:p>
          <a:p>
            <a:pPr marL="914400" lvl="2" indent="0">
              <a:buNone/>
            </a:pPr>
            <a:r>
              <a:rPr lang="en-US" sz="3300" dirty="0"/>
              <a:t>Hestia	0	0	</a:t>
            </a:r>
          </a:p>
          <a:p>
            <a:pPr marL="914400" lvl="2" indent="0">
              <a:buNone/>
            </a:pPr>
            <a:r>
              <a:rPr lang="en-US" sz="3300" dirty="0"/>
              <a:t>Poseidon	1	0	</a:t>
            </a:r>
          </a:p>
          <a:p>
            <a:pPr marL="914400" lvl="2" indent="0">
              <a:buNone/>
            </a:pPr>
            <a:r>
              <a:rPr lang="en-US" sz="3300" dirty="0"/>
              <a:t>Hera	0	0	</a:t>
            </a:r>
          </a:p>
          <a:p>
            <a:pPr marL="914400" lvl="2" indent="0">
              <a:buNone/>
            </a:pPr>
            <a:r>
              <a:rPr lang="en-US" sz="3300" dirty="0"/>
              <a:t>Zeus	0	1	</a:t>
            </a:r>
          </a:p>
          <a:p>
            <a:pPr marL="914400" lvl="2" indent="0">
              <a:buNone/>
            </a:pPr>
            <a:r>
              <a:rPr lang="en-US" sz="3300" dirty="0"/>
              <a:t>Artemis	1	1	</a:t>
            </a:r>
          </a:p>
          <a:p>
            <a:pPr marL="914400" lvl="2" indent="0">
              <a:buNone/>
            </a:pPr>
            <a:r>
              <a:rPr lang="en-US" sz="3300" dirty="0"/>
              <a:t>Apollo	1	0	</a:t>
            </a:r>
          </a:p>
          <a:p>
            <a:pPr marL="914400" lvl="2" indent="0">
              <a:buNone/>
            </a:pPr>
            <a:r>
              <a:rPr lang="en-US" sz="3300" dirty="0"/>
              <a:t>Leto	0	1	</a:t>
            </a:r>
          </a:p>
          <a:p>
            <a:pPr marL="914400" lvl="2" indent="0">
              <a:buNone/>
            </a:pPr>
            <a:r>
              <a:rPr lang="en-US" sz="3300" dirty="0"/>
              <a:t>Ares	1	1	</a:t>
            </a:r>
          </a:p>
          <a:p>
            <a:pPr marL="914400" lvl="2" indent="0">
              <a:buNone/>
            </a:pPr>
            <a:r>
              <a:rPr lang="en-US" sz="3300" dirty="0"/>
              <a:t>Athena	1	1	</a:t>
            </a:r>
          </a:p>
          <a:p>
            <a:pPr marL="914400" lvl="2" indent="0">
              <a:buNone/>
            </a:pPr>
            <a:r>
              <a:rPr lang="en-US" sz="3300" dirty="0" err="1"/>
              <a:t>Hephaes</a:t>
            </a:r>
            <a:r>
              <a:rPr lang="en-US" sz="3300" dirty="0"/>
              <a:t>-</a:t>
            </a:r>
          </a:p>
          <a:p>
            <a:pPr marL="914400" lvl="2" indent="0">
              <a:buNone/>
            </a:pPr>
            <a:r>
              <a:rPr lang="en-US" sz="3300" dirty="0" err="1"/>
              <a:t>tus</a:t>
            </a:r>
            <a:r>
              <a:rPr lang="en-US" sz="3300" dirty="0"/>
              <a:t>	0	1	</a:t>
            </a:r>
          </a:p>
          <a:p>
            <a:pPr marL="914400" lvl="2" indent="0">
              <a:buNone/>
            </a:pPr>
            <a:r>
              <a:rPr lang="en-US" sz="3300" dirty="0" err="1"/>
              <a:t>Aphro</a:t>
            </a:r>
            <a:r>
              <a:rPr lang="en-US" sz="3300" dirty="0"/>
              <a:t>-</a:t>
            </a:r>
          </a:p>
          <a:p>
            <a:pPr marL="914400" lvl="2" indent="0">
              <a:buNone/>
            </a:pPr>
            <a:r>
              <a:rPr lang="en-US" sz="3300" dirty="0" err="1"/>
              <a:t>dite</a:t>
            </a:r>
            <a:r>
              <a:rPr lang="en-US" sz="3300" dirty="0"/>
              <a:t>	0	1	</a:t>
            </a:r>
          </a:p>
          <a:p>
            <a:pPr marL="914400" lvl="2" indent="0">
              <a:buNone/>
            </a:pPr>
            <a:r>
              <a:rPr lang="en-US" sz="3300" dirty="0" err="1"/>
              <a:t>Cyclope</a:t>
            </a:r>
            <a:r>
              <a:rPr lang="en-US" sz="3300" dirty="0"/>
              <a:t>	0	1	</a:t>
            </a:r>
          </a:p>
          <a:p>
            <a:pPr marL="914400" lvl="2" indent="0">
              <a:buNone/>
            </a:pPr>
            <a:r>
              <a:rPr lang="en-US" sz="3300" dirty="0" err="1"/>
              <a:t>Perseph</a:t>
            </a:r>
            <a:r>
              <a:rPr lang="en-US" sz="3300" dirty="0"/>
              <a:t>-</a:t>
            </a:r>
          </a:p>
          <a:p>
            <a:pPr marL="914400" lvl="2" indent="0">
              <a:buNone/>
            </a:pPr>
            <a:r>
              <a:rPr lang="en-US" sz="3300" dirty="0"/>
              <a:t>one	1	1	</a:t>
            </a:r>
          </a:p>
          <a:p>
            <a:pPr marL="914400" lvl="2" indent="0">
              <a:buNone/>
            </a:pPr>
            <a:r>
              <a:rPr lang="en-US" sz="3300" dirty="0"/>
              <a:t>Hermes	1	0	</a:t>
            </a:r>
          </a:p>
          <a:p>
            <a:pPr marL="914400" lvl="2" indent="0">
              <a:buNone/>
            </a:pPr>
            <a:r>
              <a:rPr lang="en-US" sz="3300" dirty="0"/>
              <a:t>Hebe	1	0	</a:t>
            </a:r>
          </a:p>
          <a:p>
            <a:pPr marL="914400" lvl="2" indent="0">
              <a:buNone/>
            </a:pPr>
            <a:r>
              <a:rPr lang="en-US" sz="3300" dirty="0"/>
              <a:t>Dionysus	1	0</a:t>
            </a:r>
            <a:r>
              <a:rPr lang="en-US" sz="2900" dirty="0"/>
              <a:t>	</a:t>
            </a:r>
          </a:p>
        </p:txBody>
      </p:sp>
      <p:sp>
        <p:nvSpPr>
          <p:cNvPr id="4" name="TextBox 3"/>
          <p:cNvSpPr txBox="1"/>
          <p:nvPr/>
        </p:nvSpPr>
        <p:spPr>
          <a:xfrm>
            <a:off x="3352800" y="6550223"/>
            <a:ext cx="2118360" cy="307777"/>
          </a:xfrm>
          <a:prstGeom prst="rect">
            <a:avLst/>
          </a:prstGeom>
          <a:noFill/>
        </p:spPr>
        <p:txBody>
          <a:bodyPr wrap="square" rtlCol="0">
            <a:spAutoFit/>
          </a:bodyPr>
          <a:lstStyle/>
          <a:p>
            <a:r>
              <a:rPr lang="en-US" sz="1400" dirty="0"/>
              <a:t>Hernan(2021), </a:t>
            </a:r>
            <a:r>
              <a:rPr lang="en-US" sz="1400" dirty="0" err="1"/>
              <a:t>ch.</a:t>
            </a:r>
            <a:r>
              <a:rPr lang="en-US" sz="1400" dirty="0"/>
              <a:t> 1</a:t>
            </a:r>
          </a:p>
        </p:txBody>
      </p:sp>
      <p:sp>
        <p:nvSpPr>
          <p:cNvPr id="6" name="TextBox 5">
            <a:extLst>
              <a:ext uri="{FF2B5EF4-FFF2-40B4-BE49-F238E27FC236}">
                <a16:creationId xmlns:a16="http://schemas.microsoft.com/office/drawing/2014/main" id="{08FDF2EA-314D-467A-A83F-730822851AE8}"/>
              </a:ext>
            </a:extLst>
          </p:cNvPr>
          <p:cNvSpPr txBox="1"/>
          <p:nvPr/>
        </p:nvSpPr>
        <p:spPr>
          <a:xfrm>
            <a:off x="5471160" y="1602571"/>
            <a:ext cx="4876800" cy="3970318"/>
          </a:xfrm>
          <a:prstGeom prst="rect">
            <a:avLst/>
          </a:prstGeom>
          <a:noFill/>
        </p:spPr>
        <p:txBody>
          <a:bodyPr wrap="square" rtlCol="0">
            <a:spAutoFit/>
          </a:bodyPr>
          <a:lstStyle/>
          <a:p>
            <a:r>
              <a:rPr lang="en-US" sz="2400" dirty="0"/>
              <a:t>Is there an average causal effect in this population?</a:t>
            </a:r>
          </a:p>
          <a:p>
            <a:pPr lvl="1">
              <a:buFont typeface="Arial" pitchFamily="34" charset="0"/>
              <a:buChar char="•"/>
            </a:pPr>
            <a:r>
              <a:rPr lang="en-US" sz="2400" dirty="0"/>
              <a:t>To answer this, we must know *both* sets of counterfactuals.</a:t>
            </a:r>
          </a:p>
          <a:p>
            <a:pPr lvl="1">
              <a:buFont typeface="Arial" pitchFamily="34" charset="0"/>
              <a:buChar char="•"/>
            </a:pPr>
            <a:endParaRPr lang="en-US" sz="2400" dirty="0"/>
          </a:p>
          <a:p>
            <a:r>
              <a:rPr lang="en-US" sz="2400" dirty="0">
                <a:solidFill>
                  <a:srgbClr val="990000"/>
                </a:solidFill>
              </a:rPr>
              <a:t>     P(</a:t>
            </a:r>
            <a:r>
              <a:rPr lang="en-US" sz="2400" dirty="0" err="1">
                <a:solidFill>
                  <a:srgbClr val="990000"/>
                </a:solidFill>
              </a:rPr>
              <a:t>Y</a:t>
            </a:r>
            <a:r>
              <a:rPr lang="en-US" sz="2400" baseline="30000" dirty="0" err="1">
                <a:solidFill>
                  <a:srgbClr val="990000"/>
                </a:solidFill>
              </a:rPr>
              <a:t>a</a:t>
            </a:r>
            <a:r>
              <a:rPr lang="en-US" sz="2400" baseline="30000" dirty="0">
                <a:solidFill>
                  <a:srgbClr val="990000"/>
                </a:solidFill>
              </a:rPr>
              <a:t>=1 </a:t>
            </a:r>
            <a:r>
              <a:rPr lang="en-US" sz="2400" dirty="0">
                <a:solidFill>
                  <a:srgbClr val="990000"/>
                </a:solidFill>
              </a:rPr>
              <a:t>= 1) - </a:t>
            </a:r>
            <a:r>
              <a:rPr lang="en-US" sz="2400" i="1" dirty="0">
                <a:solidFill>
                  <a:srgbClr val="990000"/>
                </a:solidFill>
              </a:rPr>
              <a:t>P(</a:t>
            </a:r>
            <a:r>
              <a:rPr lang="en-US" sz="2400" dirty="0">
                <a:solidFill>
                  <a:srgbClr val="990000"/>
                </a:solidFill>
              </a:rPr>
              <a:t>Y</a:t>
            </a:r>
            <a:r>
              <a:rPr lang="en-US" sz="2400" baseline="-25000" dirty="0">
                <a:solidFill>
                  <a:srgbClr val="990000"/>
                </a:solidFill>
              </a:rPr>
              <a:t> </a:t>
            </a:r>
            <a:r>
              <a:rPr lang="en-US" sz="2400" baseline="30000" dirty="0">
                <a:solidFill>
                  <a:srgbClr val="990000"/>
                </a:solidFill>
              </a:rPr>
              <a:t>a=0</a:t>
            </a:r>
            <a:r>
              <a:rPr lang="en-US" sz="2400" dirty="0">
                <a:solidFill>
                  <a:srgbClr val="990000"/>
                </a:solidFill>
              </a:rPr>
              <a:t>  = 1</a:t>
            </a:r>
            <a:r>
              <a:rPr lang="en-US" sz="2400" i="1" dirty="0">
                <a:solidFill>
                  <a:srgbClr val="990000"/>
                </a:solidFill>
              </a:rPr>
              <a:t>)</a:t>
            </a:r>
          </a:p>
          <a:p>
            <a:pPr lvl="1"/>
            <a:endParaRPr lang="en-US" sz="2400" i="1" dirty="0">
              <a:solidFill>
                <a:schemeClr val="accent3">
                  <a:lumMod val="75000"/>
                </a:schemeClr>
              </a:solidFill>
            </a:endParaRPr>
          </a:p>
          <a:p>
            <a:pPr lvl="1"/>
            <a:r>
              <a:rPr lang="en-US" sz="2400" i="1" dirty="0">
                <a:solidFill>
                  <a:schemeClr val="accent3">
                    <a:lumMod val="75000"/>
                  </a:schemeClr>
                </a:solidFill>
              </a:rPr>
              <a:t>    10/20    -    10/20  = 0</a:t>
            </a:r>
          </a:p>
          <a:p>
            <a:pPr>
              <a:buFont typeface="Arial" pitchFamily="34" charset="0"/>
              <a:buChar char="•"/>
            </a:pPr>
            <a:r>
              <a:rPr lang="en-US" sz="2000" i="1" dirty="0">
                <a:solidFill>
                  <a:schemeClr val="accent3">
                    <a:lumMod val="75000"/>
                  </a:schemeClr>
                </a:solidFill>
              </a:rPr>
              <a:t>Comparison of the counterfactuals shows there is no average causal risk of death from a heart transplant in this population.</a:t>
            </a:r>
          </a:p>
        </p:txBody>
      </p:sp>
    </p:spTree>
    <p:extLst>
      <p:ext uri="{BB962C8B-B14F-4D97-AF65-F5344CB8AC3E}">
        <p14:creationId xmlns:p14="http://schemas.microsoft.com/office/powerpoint/2010/main" val="17985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5A15F-5D3A-4D2B-A010-9C1FC547B74C}"/>
              </a:ext>
            </a:extLst>
          </p:cNvPr>
          <p:cNvSpPr>
            <a:spLocks noGrp="1"/>
          </p:cNvSpPr>
          <p:nvPr>
            <p:ph type="title"/>
          </p:nvPr>
        </p:nvSpPr>
        <p:spPr>
          <a:xfrm>
            <a:off x="640080" y="325369"/>
            <a:ext cx="4368602" cy="1956841"/>
          </a:xfrm>
        </p:spPr>
        <p:txBody>
          <a:bodyPr anchor="b">
            <a:normAutofit/>
          </a:bodyPr>
          <a:lstStyle/>
          <a:p>
            <a:r>
              <a:rPr lang="en-US" sz="4200" b="1"/>
              <a:t>Thoughts on Zeus, Hera, and all of Mt Olympus? </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251D3-B9B7-4673-9D7C-EE90AC0C3CB8}"/>
              </a:ext>
            </a:extLst>
          </p:cNvPr>
          <p:cNvSpPr>
            <a:spLocks noGrp="1"/>
          </p:cNvSpPr>
          <p:nvPr>
            <p:ph idx="1"/>
          </p:nvPr>
        </p:nvSpPr>
        <p:spPr>
          <a:xfrm>
            <a:off x="640080" y="2872899"/>
            <a:ext cx="4243589" cy="3320668"/>
          </a:xfrm>
        </p:spPr>
        <p:txBody>
          <a:bodyPr>
            <a:normAutofit fontScale="92500" lnSpcReduction="10000"/>
          </a:bodyPr>
          <a:lstStyle/>
          <a:p>
            <a:r>
              <a:rPr lang="en-US" sz="2400" dirty="0"/>
              <a:t>What about this definition of an individual causal effect do you find natural?</a:t>
            </a:r>
          </a:p>
          <a:p>
            <a:endParaRPr lang="en-US" sz="2400" dirty="0"/>
          </a:p>
          <a:p>
            <a:r>
              <a:rPr lang="en-US" sz="2400" dirty="0"/>
              <a:t>What about this definition of individual causality troubles you?</a:t>
            </a:r>
          </a:p>
          <a:p>
            <a:endParaRPr lang="en-US" sz="2400" dirty="0"/>
          </a:p>
          <a:p>
            <a:r>
              <a:rPr lang="en-US" sz="2400" dirty="0"/>
              <a:t>What are your thoughts about average causal effects in the population?</a:t>
            </a:r>
          </a:p>
        </p:txBody>
      </p:sp>
      <p:pic>
        <p:nvPicPr>
          <p:cNvPr id="5" name="Picture 4" descr="A picture containing person, floor, indoor&#10;&#10;Description automatically generated">
            <a:extLst>
              <a:ext uri="{FF2B5EF4-FFF2-40B4-BE49-F238E27FC236}">
                <a16:creationId xmlns:a16="http://schemas.microsoft.com/office/drawing/2014/main" id="{DAA8B75D-42BA-BAAB-718C-9FED29000D0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600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0D52-5845-493A-A893-8B875C17AAD8}"/>
              </a:ext>
            </a:extLst>
          </p:cNvPr>
          <p:cNvSpPr>
            <a:spLocks noGrp="1"/>
          </p:cNvSpPr>
          <p:nvPr>
            <p:ph type="title"/>
          </p:nvPr>
        </p:nvSpPr>
        <p:spPr>
          <a:xfrm>
            <a:off x="838200" y="768350"/>
            <a:ext cx="10515600" cy="2852737"/>
          </a:xfrm>
        </p:spPr>
        <p:txBody>
          <a:bodyPr/>
          <a:lstStyle/>
          <a:p>
            <a:pPr algn="ctr"/>
            <a:r>
              <a:rPr lang="en-US" b="1" dirty="0"/>
              <a:t>Association </a:t>
            </a:r>
            <a:r>
              <a:rPr lang="en-US" b="1" u="sng" dirty="0"/>
              <a:t>is</a:t>
            </a:r>
            <a:r>
              <a:rPr lang="en-US" b="1" dirty="0"/>
              <a:t> Causation when Identifiability Conditions are Met</a:t>
            </a:r>
          </a:p>
        </p:txBody>
      </p:sp>
      <p:sp>
        <p:nvSpPr>
          <p:cNvPr id="3" name="Text Placeholder 2">
            <a:extLst>
              <a:ext uri="{FF2B5EF4-FFF2-40B4-BE49-F238E27FC236}">
                <a16:creationId xmlns:a16="http://schemas.microsoft.com/office/drawing/2014/main" id="{51D7AF8C-CE7D-495C-8D25-988071788585}"/>
              </a:ext>
            </a:extLst>
          </p:cNvPr>
          <p:cNvSpPr>
            <a:spLocks noGrp="1"/>
          </p:cNvSpPr>
          <p:nvPr>
            <p:ph type="body" idx="1"/>
          </p:nvPr>
        </p:nvSpPr>
        <p:spPr>
          <a:xfrm>
            <a:off x="831850" y="5166360"/>
            <a:ext cx="10515600" cy="923290"/>
          </a:xfrm>
        </p:spPr>
        <p:txBody>
          <a:bodyPr/>
          <a:lstStyle/>
          <a:p>
            <a:r>
              <a:rPr lang="en-US" dirty="0"/>
              <a:t>This is kind of the astonishing central theory of our course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7566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sz="4100"/>
              <a:t>When Does Association Imply Causation? </a:t>
            </a:r>
          </a:p>
        </p:txBody>
      </p:sp>
      <p:pic>
        <p:nvPicPr>
          <p:cNvPr id="11" name="Picture 10" descr="A picture containing text&#10;&#10;Description automatically generated">
            <a:extLst>
              <a:ext uri="{FF2B5EF4-FFF2-40B4-BE49-F238E27FC236}">
                <a16:creationId xmlns:a16="http://schemas.microsoft.com/office/drawing/2014/main" id="{7105D87B-E624-81E0-CCA9-CAE3B589DE6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idx="1"/>
          </p:nvPr>
        </p:nvSpPr>
        <p:spPr>
          <a:xfrm>
            <a:off x="6513788" y="2333297"/>
            <a:ext cx="5187882" cy="4159578"/>
          </a:xfrm>
        </p:spPr>
        <p:txBody>
          <a:bodyPr>
            <a:normAutofit/>
          </a:bodyPr>
          <a:lstStyle/>
          <a:p>
            <a:pPr marL="0" indent="0">
              <a:buNone/>
            </a:pPr>
            <a:r>
              <a:rPr lang="en-US" sz="2000" dirty="0">
                <a:highlight>
                  <a:srgbClr val="FFFF00"/>
                </a:highlight>
              </a:rPr>
              <a:t>Classical statistics said association does not imply causation. </a:t>
            </a:r>
          </a:p>
          <a:p>
            <a:pPr marL="0" indent="0">
              <a:buNone/>
            </a:pPr>
            <a:r>
              <a:rPr lang="en-US" sz="2000" dirty="0"/>
              <a:t>Causation had to be established by scientific logic, not statistics.</a:t>
            </a:r>
          </a:p>
          <a:p>
            <a:pPr marL="0" indent="0">
              <a:buNone/>
            </a:pPr>
            <a:r>
              <a:rPr lang="en-US" sz="2000" dirty="0"/>
              <a:t>The theory of causal inference provides specific mathematical ‘identifiability conditions’ under which association implies causation. </a:t>
            </a:r>
          </a:p>
        </p:txBody>
      </p:sp>
      <p:sp>
        <p:nvSpPr>
          <p:cNvPr id="12" name="TextBox 11">
            <a:extLst>
              <a:ext uri="{FF2B5EF4-FFF2-40B4-BE49-F238E27FC236}">
                <a16:creationId xmlns:a16="http://schemas.microsoft.com/office/drawing/2014/main" id="{73744EF3-6C84-8779-EEAB-C066E54A3B12}"/>
              </a:ext>
            </a:extLst>
          </p:cNvPr>
          <p:cNvSpPr txBox="1"/>
          <p:nvPr/>
        </p:nvSpPr>
        <p:spPr>
          <a:xfrm>
            <a:off x="7504386" y="5623034"/>
            <a:ext cx="3615349" cy="369332"/>
          </a:xfrm>
          <a:prstGeom prst="rect">
            <a:avLst/>
          </a:prstGeom>
          <a:noFill/>
        </p:spPr>
        <p:txBody>
          <a:bodyPr wrap="none" rtlCol="0">
            <a:spAutoFit/>
          </a:bodyPr>
          <a:lstStyle/>
          <a:p>
            <a:r>
              <a:rPr lang="en-US" dirty="0">
                <a:solidFill>
                  <a:schemeClr val="accent6">
                    <a:lumMod val="50000"/>
                  </a:schemeClr>
                </a:solidFill>
              </a:rPr>
              <a:t>The three identifiability assumptions</a:t>
            </a:r>
          </a:p>
        </p:txBody>
      </p:sp>
    </p:spTree>
    <p:extLst>
      <p:ext uri="{BB962C8B-B14F-4D97-AF65-F5344CB8AC3E}">
        <p14:creationId xmlns:p14="http://schemas.microsoft.com/office/powerpoint/2010/main" val="56250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760"/>
            <a:ext cx="10515600" cy="1325563"/>
          </a:xfrm>
        </p:spPr>
        <p:txBody>
          <a:bodyPr/>
          <a:lstStyle/>
          <a:p>
            <a:r>
              <a:rPr lang="en-US" dirty="0"/>
              <a:t>When Does Association Imply Causation? </a:t>
            </a:r>
          </a:p>
        </p:txBody>
      </p:sp>
      <p:sp>
        <p:nvSpPr>
          <p:cNvPr id="7" name="Content Placeholder 2">
            <a:extLst>
              <a:ext uri="{FF2B5EF4-FFF2-40B4-BE49-F238E27FC236}">
                <a16:creationId xmlns:a16="http://schemas.microsoft.com/office/drawing/2014/main" id="{BCD45C0F-1535-47B8-A0F3-78292BE8AFB9}"/>
              </a:ext>
            </a:extLst>
          </p:cNvPr>
          <p:cNvSpPr txBox="1">
            <a:spLocks/>
          </p:cNvSpPr>
          <p:nvPr/>
        </p:nvSpPr>
        <p:spPr>
          <a:xfrm>
            <a:off x="499241" y="2276109"/>
            <a:ext cx="11193517" cy="824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identifiability conditions required for an association to imply causation are:</a:t>
            </a:r>
          </a:p>
          <a:p>
            <a:pPr marL="0" indent="0">
              <a:buFont typeface="Arial" panose="020B0604020202020204" pitchFamily="34" charset="0"/>
              <a:buNone/>
            </a:pPr>
            <a:endParaRPr lang="en-US" dirty="0"/>
          </a:p>
        </p:txBody>
      </p:sp>
      <p:sp>
        <p:nvSpPr>
          <p:cNvPr id="8" name="TextBox 7">
            <a:extLst>
              <a:ext uri="{FF2B5EF4-FFF2-40B4-BE49-F238E27FC236}">
                <a16:creationId xmlns:a16="http://schemas.microsoft.com/office/drawing/2014/main" id="{34288A4F-D453-5608-6752-0837946B2890}"/>
              </a:ext>
            </a:extLst>
          </p:cNvPr>
          <p:cNvSpPr txBox="1"/>
          <p:nvPr/>
        </p:nvSpPr>
        <p:spPr>
          <a:xfrm>
            <a:off x="499241" y="3549795"/>
            <a:ext cx="10394046" cy="2554545"/>
          </a:xfrm>
          <a:prstGeom prst="rect">
            <a:avLst/>
          </a:prstGeom>
          <a:noFill/>
        </p:spPr>
        <p:txBody>
          <a:bodyPr wrap="square">
            <a:spAutoFit/>
          </a:bodyPr>
          <a:lstStyle/>
          <a:p>
            <a:pPr marL="742950" lvl="1" indent="-285750">
              <a:buFont typeface="Arial" panose="020B0604020202020204" pitchFamily="34" charset="0"/>
              <a:buChar char="•"/>
            </a:pPr>
            <a:r>
              <a:rPr lang="en-US" sz="3200" dirty="0">
                <a:solidFill>
                  <a:schemeClr val="accent6">
                    <a:lumMod val="50000"/>
                  </a:schemeClr>
                </a:solidFill>
              </a:rPr>
              <a:t>(Causal) </a:t>
            </a:r>
            <a:r>
              <a:rPr lang="en-US" sz="3200" b="1" dirty="0">
                <a:solidFill>
                  <a:schemeClr val="accent6">
                    <a:lumMod val="50000"/>
                  </a:schemeClr>
                </a:solidFill>
              </a:rPr>
              <a:t>consistency</a:t>
            </a:r>
          </a:p>
          <a:p>
            <a:pPr marL="742950" lvl="1" indent="-285750">
              <a:buFont typeface="Arial" panose="020B0604020202020204" pitchFamily="34" charset="0"/>
              <a:buChar char="•"/>
            </a:pPr>
            <a:endParaRPr lang="en-US" sz="3200" b="1" dirty="0">
              <a:solidFill>
                <a:schemeClr val="accent6">
                  <a:lumMod val="50000"/>
                </a:schemeClr>
              </a:solidFill>
            </a:endParaRPr>
          </a:p>
          <a:p>
            <a:pPr marL="742950" lvl="1" indent="-285750">
              <a:buFont typeface="Arial" panose="020B0604020202020204" pitchFamily="34" charset="0"/>
              <a:buChar char="•"/>
            </a:pPr>
            <a:r>
              <a:rPr lang="en-US" sz="3200" b="1" dirty="0">
                <a:solidFill>
                  <a:schemeClr val="accent6">
                    <a:lumMod val="50000"/>
                  </a:schemeClr>
                </a:solidFill>
              </a:rPr>
              <a:t>Positivity</a:t>
            </a:r>
          </a:p>
          <a:p>
            <a:pPr marL="742950" lvl="1" indent="-285750">
              <a:buFont typeface="Arial" panose="020B0604020202020204" pitchFamily="34" charset="0"/>
              <a:buChar char="•"/>
            </a:pPr>
            <a:endParaRPr lang="en-US" sz="3200" b="1" dirty="0">
              <a:solidFill>
                <a:schemeClr val="accent6">
                  <a:lumMod val="50000"/>
                </a:schemeClr>
              </a:solidFill>
            </a:endParaRPr>
          </a:p>
          <a:p>
            <a:pPr marL="742950" lvl="1" indent="-285750">
              <a:buFont typeface="Arial" panose="020B0604020202020204" pitchFamily="34" charset="0"/>
              <a:buChar char="•"/>
            </a:pPr>
            <a:r>
              <a:rPr lang="en-US" sz="3200" dirty="0">
                <a:solidFill>
                  <a:schemeClr val="accent6">
                    <a:lumMod val="50000"/>
                  </a:schemeClr>
                </a:solidFill>
              </a:rPr>
              <a:t>(Causal) Conditional </a:t>
            </a:r>
            <a:r>
              <a:rPr lang="en-US" sz="3200" b="1" dirty="0">
                <a:solidFill>
                  <a:schemeClr val="accent6">
                    <a:lumMod val="50000"/>
                  </a:schemeClr>
                </a:solidFill>
              </a:rPr>
              <a:t>exchangeability</a:t>
            </a:r>
          </a:p>
        </p:txBody>
      </p:sp>
      <p:pic>
        <p:nvPicPr>
          <p:cNvPr id="10" name="Picture 9" descr="A picture containing clock&#10;&#10;Description automatically generated">
            <a:extLst>
              <a:ext uri="{FF2B5EF4-FFF2-40B4-BE49-F238E27FC236}">
                <a16:creationId xmlns:a16="http://schemas.microsoft.com/office/drawing/2014/main" id="{A22FCB28-6EC0-C47F-C98A-9BA30F0C95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96133" y="3675648"/>
            <a:ext cx="1399732" cy="512578"/>
          </a:xfrm>
          <a:prstGeom prst="rect">
            <a:avLst/>
          </a:prstGeom>
        </p:spPr>
      </p:pic>
      <p:pic>
        <p:nvPicPr>
          <p:cNvPr id="12" name="Picture 11" descr="Text, icon&#10;&#10;Description automatically generated">
            <a:extLst>
              <a:ext uri="{FF2B5EF4-FFF2-40B4-BE49-F238E27FC236}">
                <a16:creationId xmlns:a16="http://schemas.microsoft.com/office/drawing/2014/main" id="{979E4E18-7ABC-6724-E8D8-CBCF5CF445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72070" y="4633705"/>
            <a:ext cx="3239880" cy="512578"/>
          </a:xfrm>
          <a:prstGeom prst="rect">
            <a:avLst/>
          </a:prstGeom>
        </p:spPr>
      </p:pic>
      <p:pic>
        <p:nvPicPr>
          <p:cNvPr id="14" name="Picture 13" descr="Icon&#10;&#10;Description automatically generated">
            <a:extLst>
              <a:ext uri="{FF2B5EF4-FFF2-40B4-BE49-F238E27FC236}">
                <a16:creationId xmlns:a16="http://schemas.microsoft.com/office/drawing/2014/main" id="{9FF71F56-0ADA-B150-36A8-7AE2625FE43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52521" y="5531306"/>
            <a:ext cx="2027031" cy="679160"/>
          </a:xfrm>
          <a:prstGeom prst="rect">
            <a:avLst/>
          </a:prstGeom>
        </p:spPr>
      </p:pic>
    </p:spTree>
    <p:extLst>
      <p:ext uri="{BB962C8B-B14F-4D97-AF65-F5344CB8AC3E}">
        <p14:creationId xmlns:p14="http://schemas.microsoft.com/office/powerpoint/2010/main" val="308787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5B89-C692-B589-636F-918A0217EAED}"/>
              </a:ext>
            </a:extLst>
          </p:cNvPr>
          <p:cNvSpPr>
            <a:spLocks noGrp="1"/>
          </p:cNvSpPr>
          <p:nvPr>
            <p:ph type="title"/>
          </p:nvPr>
        </p:nvSpPr>
        <p:spPr/>
        <p:txBody>
          <a:bodyPr>
            <a:normAutofit fontScale="90000"/>
          </a:bodyPr>
          <a:lstStyle/>
          <a:p>
            <a:r>
              <a:rPr lang="en-US" b="1" dirty="0"/>
              <a:t>Consistency</a:t>
            </a:r>
            <a:r>
              <a:rPr lang="en-US" dirty="0"/>
              <a:t>: The </a:t>
            </a:r>
            <a:r>
              <a:rPr lang="en-US" i="1" dirty="0"/>
              <a:t>actual factual </a:t>
            </a:r>
            <a:r>
              <a:rPr lang="en-US" dirty="0"/>
              <a:t>and why we can consider the problem a missing data problem</a:t>
            </a:r>
          </a:p>
        </p:txBody>
      </p:sp>
      <p:pic>
        <p:nvPicPr>
          <p:cNvPr id="11" name="Picture 10" descr="Text&#10;&#10;Description automatically generated">
            <a:extLst>
              <a:ext uri="{FF2B5EF4-FFF2-40B4-BE49-F238E27FC236}">
                <a16:creationId xmlns:a16="http://schemas.microsoft.com/office/drawing/2014/main" id="{4895B5E1-4012-F048-8EDA-0DCE8E27B67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27583" y="1990284"/>
            <a:ext cx="7772400" cy="1218587"/>
          </a:xfrm>
          <a:prstGeom prst="rect">
            <a:avLst/>
          </a:prstGeom>
          <a:effectLst>
            <a:glow rad="63500">
              <a:schemeClr val="accent1">
                <a:satMod val="175000"/>
                <a:alpha val="40000"/>
              </a:schemeClr>
            </a:glow>
          </a:effectLst>
        </p:spPr>
      </p:pic>
      <p:pic>
        <p:nvPicPr>
          <p:cNvPr id="13" name="Picture 12" descr="Text&#10;&#10;Description automatically generated">
            <a:extLst>
              <a:ext uri="{FF2B5EF4-FFF2-40B4-BE49-F238E27FC236}">
                <a16:creationId xmlns:a16="http://schemas.microsoft.com/office/drawing/2014/main" id="{6E5EAB43-7128-10E4-0D28-C32F61DB6B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27583" y="3429000"/>
            <a:ext cx="7772400" cy="1096107"/>
          </a:xfrm>
          <a:prstGeom prst="rect">
            <a:avLst/>
          </a:prstGeom>
          <a:effectLst>
            <a:glow rad="63500">
              <a:schemeClr val="accent2">
                <a:satMod val="175000"/>
                <a:alpha val="40000"/>
              </a:schemeClr>
            </a:glow>
          </a:effectLst>
        </p:spPr>
      </p:pic>
      <p:pic>
        <p:nvPicPr>
          <p:cNvPr id="15" name="Picture 14" descr="Text&#10;&#10;Description automatically generated">
            <a:extLst>
              <a:ext uri="{FF2B5EF4-FFF2-40B4-BE49-F238E27FC236}">
                <a16:creationId xmlns:a16="http://schemas.microsoft.com/office/drawing/2014/main" id="{D3298931-6F05-3B84-8E0C-F7B3C9C7DD6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27583" y="4745236"/>
            <a:ext cx="7772400" cy="1145076"/>
          </a:xfrm>
          <a:prstGeom prst="rect">
            <a:avLst/>
          </a:prstGeom>
          <a:effectLst>
            <a:glow rad="63500">
              <a:schemeClr val="accent3">
                <a:satMod val="175000"/>
                <a:alpha val="40000"/>
              </a:schemeClr>
            </a:glow>
          </a:effectLst>
        </p:spPr>
      </p:pic>
      <p:pic>
        <p:nvPicPr>
          <p:cNvPr id="17" name="Picture 16">
            <a:extLst>
              <a:ext uri="{FF2B5EF4-FFF2-40B4-BE49-F238E27FC236}">
                <a16:creationId xmlns:a16="http://schemas.microsoft.com/office/drawing/2014/main" id="{58D622B2-9967-4CFE-093F-B98974E6D0E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27583" y="6215730"/>
            <a:ext cx="7772400" cy="642270"/>
          </a:xfrm>
          <a:prstGeom prst="rect">
            <a:avLst/>
          </a:prstGeom>
          <a:ln>
            <a:solidFill>
              <a:schemeClr val="accent1"/>
            </a:solidFill>
          </a:ln>
          <a:effectLst>
            <a:glow rad="63500">
              <a:schemeClr val="accent4">
                <a:satMod val="175000"/>
                <a:alpha val="40000"/>
              </a:schemeClr>
            </a:glow>
          </a:effectLst>
        </p:spPr>
      </p:pic>
    </p:spTree>
    <p:extLst>
      <p:ext uri="{BB962C8B-B14F-4D97-AF65-F5344CB8AC3E}">
        <p14:creationId xmlns:p14="http://schemas.microsoft.com/office/powerpoint/2010/main" val="4142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5B89-C692-B589-636F-918A0217EAED}"/>
              </a:ext>
            </a:extLst>
          </p:cNvPr>
          <p:cNvSpPr>
            <a:spLocks noGrp="1"/>
          </p:cNvSpPr>
          <p:nvPr>
            <p:ph type="title"/>
          </p:nvPr>
        </p:nvSpPr>
        <p:spPr/>
        <p:txBody>
          <a:bodyPr>
            <a:normAutofit fontScale="90000"/>
          </a:bodyPr>
          <a:lstStyle/>
          <a:p>
            <a:r>
              <a:rPr lang="en-US" b="1" dirty="0"/>
              <a:t>Consistency</a:t>
            </a:r>
            <a:r>
              <a:rPr lang="en-US" dirty="0"/>
              <a:t>: The </a:t>
            </a:r>
            <a:r>
              <a:rPr lang="en-US" i="1" dirty="0"/>
              <a:t>actual factual </a:t>
            </a:r>
            <a:r>
              <a:rPr lang="en-US" dirty="0"/>
              <a:t>and why we can consider the problem a </a:t>
            </a:r>
            <a:r>
              <a:rPr lang="en-US" dirty="0">
                <a:highlight>
                  <a:srgbClr val="FFFF00"/>
                </a:highlight>
              </a:rPr>
              <a:t>missing data problem</a:t>
            </a:r>
          </a:p>
        </p:txBody>
      </p:sp>
      <p:pic>
        <p:nvPicPr>
          <p:cNvPr id="5" name="Picture 4">
            <a:extLst>
              <a:ext uri="{FF2B5EF4-FFF2-40B4-BE49-F238E27FC236}">
                <a16:creationId xmlns:a16="http://schemas.microsoft.com/office/drawing/2014/main" id="{5B023321-00FF-2CD7-5FB7-DC496E065A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1950" y="3429000"/>
            <a:ext cx="9861850" cy="1055255"/>
          </a:xfrm>
          <a:prstGeom prst="rect">
            <a:avLst/>
          </a:prstGeom>
        </p:spPr>
      </p:pic>
      <p:sp>
        <p:nvSpPr>
          <p:cNvPr id="3" name="TextBox 2">
            <a:extLst>
              <a:ext uri="{FF2B5EF4-FFF2-40B4-BE49-F238E27FC236}">
                <a16:creationId xmlns:a16="http://schemas.microsoft.com/office/drawing/2014/main" id="{E302413B-B7F7-4A3B-9F47-2D963ABF0328}"/>
              </a:ext>
            </a:extLst>
          </p:cNvPr>
          <p:cNvSpPr txBox="1"/>
          <p:nvPr/>
        </p:nvSpPr>
        <p:spPr>
          <a:xfrm>
            <a:off x="4457570" y="6037901"/>
            <a:ext cx="3276859"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highlight>
                  <a:srgbClr val="FFFF00"/>
                </a:highlight>
              </a:rPr>
              <a:t>Recall: we never have “full data” </a:t>
            </a:r>
          </a:p>
        </p:txBody>
      </p:sp>
    </p:spTree>
    <p:extLst>
      <p:ext uri="{BB962C8B-B14F-4D97-AF65-F5344CB8AC3E}">
        <p14:creationId xmlns:p14="http://schemas.microsoft.com/office/powerpoint/2010/main" val="29381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D7C4-DC34-FE45-BFD4-EB7CCF4A8651}"/>
              </a:ext>
            </a:extLst>
          </p:cNvPr>
          <p:cNvSpPr>
            <a:spLocks noGrp="1"/>
          </p:cNvSpPr>
          <p:nvPr>
            <p:ph type="title"/>
          </p:nvPr>
        </p:nvSpPr>
        <p:spPr>
          <a:xfrm>
            <a:off x="433860" y="215123"/>
            <a:ext cx="10515600" cy="1325563"/>
          </a:xfrm>
        </p:spPr>
        <p:txBody>
          <a:bodyPr/>
          <a:lstStyle/>
          <a:p>
            <a:r>
              <a:rPr lang="en-US" dirty="0"/>
              <a:t>Idea of observed vs FULL data</a:t>
            </a:r>
            <a:endParaRPr lang="en-US" dirty="0">
              <a:solidFill>
                <a:schemeClr val="accent1">
                  <a:lumMod val="50000"/>
                </a:schemeClr>
              </a:solidFill>
            </a:endParaRPr>
          </a:p>
        </p:txBody>
      </p:sp>
      <p:pic>
        <p:nvPicPr>
          <p:cNvPr id="7" name="Picture 6" descr="A black letter on a white background&#10;&#10;Description automatically generated with medium confidence">
            <a:extLst>
              <a:ext uri="{FF2B5EF4-FFF2-40B4-BE49-F238E27FC236}">
                <a16:creationId xmlns:a16="http://schemas.microsoft.com/office/drawing/2014/main" id="{70CBE03B-EFDE-0B47-AEE6-FBEAF81F42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11172" y="3338026"/>
            <a:ext cx="187072" cy="204888"/>
          </a:xfrm>
          <a:prstGeom prst="rect">
            <a:avLst/>
          </a:prstGeom>
        </p:spPr>
      </p:pic>
      <p:grpSp>
        <p:nvGrpSpPr>
          <p:cNvPr id="4" name="Group 3">
            <a:extLst>
              <a:ext uri="{FF2B5EF4-FFF2-40B4-BE49-F238E27FC236}">
                <a16:creationId xmlns:a16="http://schemas.microsoft.com/office/drawing/2014/main" id="{7412F355-39CA-9F4C-B6C5-B9CFAB03C0DA}"/>
              </a:ext>
            </a:extLst>
          </p:cNvPr>
          <p:cNvGrpSpPr/>
          <p:nvPr/>
        </p:nvGrpSpPr>
        <p:grpSpPr>
          <a:xfrm>
            <a:off x="487518" y="1383819"/>
            <a:ext cx="3336724" cy="2327686"/>
            <a:chOff x="7948837" y="853082"/>
            <a:chExt cx="3336724" cy="2327686"/>
          </a:xfrm>
        </p:grpSpPr>
        <p:pic>
          <p:nvPicPr>
            <p:cNvPr id="11" name="Picture 10" descr="Text&#10;&#10;Description automatically generated">
              <a:extLst>
                <a:ext uri="{FF2B5EF4-FFF2-40B4-BE49-F238E27FC236}">
                  <a16:creationId xmlns:a16="http://schemas.microsoft.com/office/drawing/2014/main" id="{C8BB484C-38C3-F94E-9FDA-BBBE7BB94E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375406" y="1268710"/>
              <a:ext cx="2910155" cy="1912058"/>
            </a:xfrm>
            <a:prstGeom prst="rect">
              <a:avLst/>
            </a:prstGeom>
          </p:spPr>
        </p:pic>
        <p:sp>
          <p:nvSpPr>
            <p:cNvPr id="3" name="TextBox 2">
              <a:extLst>
                <a:ext uri="{FF2B5EF4-FFF2-40B4-BE49-F238E27FC236}">
                  <a16:creationId xmlns:a16="http://schemas.microsoft.com/office/drawing/2014/main" id="{2BED2226-03E7-1043-88B0-69982CD9A360}"/>
                </a:ext>
              </a:extLst>
            </p:cNvPr>
            <p:cNvSpPr txBox="1"/>
            <p:nvPr/>
          </p:nvSpPr>
          <p:spPr>
            <a:xfrm>
              <a:off x="7948837" y="853082"/>
              <a:ext cx="1207575" cy="400110"/>
            </a:xfrm>
            <a:prstGeom prst="rect">
              <a:avLst/>
            </a:prstGeom>
            <a:noFill/>
          </p:spPr>
          <p:txBody>
            <a:bodyPr wrap="none" rtlCol="0">
              <a:spAutoFit/>
            </a:bodyPr>
            <a:lstStyle/>
            <a:p>
              <a:r>
                <a:rPr lang="en-US" sz="2000" b="1" dirty="0"/>
                <a:t>Observed</a:t>
              </a:r>
            </a:p>
          </p:txBody>
        </p:sp>
      </p:grpSp>
      <p:grpSp>
        <p:nvGrpSpPr>
          <p:cNvPr id="10" name="Group 9">
            <a:extLst>
              <a:ext uri="{FF2B5EF4-FFF2-40B4-BE49-F238E27FC236}">
                <a16:creationId xmlns:a16="http://schemas.microsoft.com/office/drawing/2014/main" id="{A31BF440-5298-F64D-BE12-4E8CF1EA7B29}"/>
              </a:ext>
            </a:extLst>
          </p:cNvPr>
          <p:cNvGrpSpPr/>
          <p:nvPr/>
        </p:nvGrpSpPr>
        <p:grpSpPr>
          <a:xfrm>
            <a:off x="487518" y="3772337"/>
            <a:ext cx="3820525" cy="2758107"/>
            <a:chOff x="7724822" y="3977405"/>
            <a:chExt cx="3820525" cy="2758107"/>
          </a:xfrm>
        </p:grpSpPr>
        <p:pic>
          <p:nvPicPr>
            <p:cNvPr id="17" name="Picture 16" descr="A picture containing text&#10;&#10;Description automatically generated">
              <a:extLst>
                <a:ext uri="{FF2B5EF4-FFF2-40B4-BE49-F238E27FC236}">
                  <a16:creationId xmlns:a16="http://schemas.microsoft.com/office/drawing/2014/main" id="{00297DDE-C4D0-FE4D-B2B4-DB0B75CC54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26327" y="4428664"/>
              <a:ext cx="3519020" cy="989950"/>
            </a:xfrm>
            <a:prstGeom prst="rect">
              <a:avLst/>
            </a:prstGeom>
          </p:spPr>
        </p:pic>
        <p:pic>
          <p:nvPicPr>
            <p:cNvPr id="19" name="Picture 18" descr="Text&#10;&#10;Description automatically generated with medium confidence">
              <a:extLst>
                <a:ext uri="{FF2B5EF4-FFF2-40B4-BE49-F238E27FC236}">
                  <a16:creationId xmlns:a16="http://schemas.microsoft.com/office/drawing/2014/main" id="{A2AFC1F5-4E60-FB41-86F2-44B16D4D463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26327" y="5745562"/>
              <a:ext cx="3519019" cy="989950"/>
            </a:xfrm>
            <a:prstGeom prst="rect">
              <a:avLst/>
            </a:prstGeom>
          </p:spPr>
        </p:pic>
        <p:sp>
          <p:nvSpPr>
            <p:cNvPr id="12" name="TextBox 11">
              <a:extLst>
                <a:ext uri="{FF2B5EF4-FFF2-40B4-BE49-F238E27FC236}">
                  <a16:creationId xmlns:a16="http://schemas.microsoft.com/office/drawing/2014/main" id="{073DEDB1-5749-B142-B8EE-2ECDF51FFE69}"/>
                </a:ext>
              </a:extLst>
            </p:cNvPr>
            <p:cNvSpPr txBox="1"/>
            <p:nvPr/>
          </p:nvSpPr>
          <p:spPr>
            <a:xfrm>
              <a:off x="7724822" y="3977405"/>
              <a:ext cx="564578" cy="400110"/>
            </a:xfrm>
            <a:prstGeom prst="rect">
              <a:avLst/>
            </a:prstGeom>
            <a:noFill/>
          </p:spPr>
          <p:txBody>
            <a:bodyPr wrap="none" rtlCol="0">
              <a:spAutoFit/>
            </a:bodyPr>
            <a:lstStyle/>
            <a:p>
              <a:r>
                <a:rPr lang="en-US" sz="2000" b="1" dirty="0">
                  <a:solidFill>
                    <a:schemeClr val="accent1">
                      <a:lumMod val="50000"/>
                    </a:schemeClr>
                  </a:solidFill>
                </a:rPr>
                <a:t>Full</a:t>
              </a:r>
            </a:p>
          </p:txBody>
        </p:sp>
      </p:grpSp>
      <p:grpSp>
        <p:nvGrpSpPr>
          <p:cNvPr id="87" name="Group 86">
            <a:extLst>
              <a:ext uri="{FF2B5EF4-FFF2-40B4-BE49-F238E27FC236}">
                <a16:creationId xmlns:a16="http://schemas.microsoft.com/office/drawing/2014/main" id="{717190DB-B24A-1B4E-9772-44A3B22ED22D}"/>
              </a:ext>
            </a:extLst>
          </p:cNvPr>
          <p:cNvGrpSpPr/>
          <p:nvPr/>
        </p:nvGrpSpPr>
        <p:grpSpPr>
          <a:xfrm>
            <a:off x="4291211" y="1737788"/>
            <a:ext cx="4947731" cy="2331943"/>
            <a:chOff x="313301" y="1855494"/>
            <a:chExt cx="4947731" cy="2331943"/>
          </a:xfrm>
        </p:grpSpPr>
        <p:pic>
          <p:nvPicPr>
            <p:cNvPr id="8" name="Picture 7">
              <a:extLst>
                <a:ext uri="{FF2B5EF4-FFF2-40B4-BE49-F238E27FC236}">
                  <a16:creationId xmlns:a16="http://schemas.microsoft.com/office/drawing/2014/main" id="{AFF4803A-81CD-884F-AC6A-A6ABDF10AC4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928665" y="3270993"/>
              <a:ext cx="546908" cy="546908"/>
            </a:xfrm>
            <a:prstGeom prst="rect">
              <a:avLst/>
            </a:prstGeom>
          </p:spPr>
        </p:pic>
        <p:pic>
          <p:nvPicPr>
            <p:cNvPr id="18" name="Picture 17">
              <a:extLst>
                <a:ext uri="{FF2B5EF4-FFF2-40B4-BE49-F238E27FC236}">
                  <a16:creationId xmlns:a16="http://schemas.microsoft.com/office/drawing/2014/main" id="{85FDD66C-D7DC-D741-8865-723C1EE02E3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281840" y="3354722"/>
              <a:ext cx="546908" cy="546908"/>
            </a:xfrm>
            <a:prstGeom prst="rect">
              <a:avLst/>
            </a:prstGeom>
          </p:spPr>
        </p:pic>
        <p:pic>
          <p:nvPicPr>
            <p:cNvPr id="22" name="Picture 21">
              <a:extLst>
                <a:ext uri="{FF2B5EF4-FFF2-40B4-BE49-F238E27FC236}">
                  <a16:creationId xmlns:a16="http://schemas.microsoft.com/office/drawing/2014/main" id="{C7ADD161-6DDC-A442-893F-10AEF448CDA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208038" y="2088916"/>
              <a:ext cx="546908" cy="546908"/>
            </a:xfrm>
            <a:prstGeom prst="rect">
              <a:avLst/>
            </a:prstGeom>
          </p:spPr>
        </p:pic>
        <p:pic>
          <p:nvPicPr>
            <p:cNvPr id="23" name="Picture 22">
              <a:extLst>
                <a:ext uri="{FF2B5EF4-FFF2-40B4-BE49-F238E27FC236}">
                  <a16:creationId xmlns:a16="http://schemas.microsoft.com/office/drawing/2014/main" id="{325A22E6-AB47-7B45-86B4-C2C0FFCB60D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081065" y="3423393"/>
              <a:ext cx="546908" cy="546908"/>
            </a:xfrm>
            <a:prstGeom prst="rect">
              <a:avLst/>
            </a:prstGeom>
          </p:spPr>
        </p:pic>
        <p:pic>
          <p:nvPicPr>
            <p:cNvPr id="24" name="Picture 23">
              <a:extLst>
                <a:ext uri="{FF2B5EF4-FFF2-40B4-BE49-F238E27FC236}">
                  <a16:creationId xmlns:a16="http://schemas.microsoft.com/office/drawing/2014/main" id="{F9406F6D-3115-8148-921A-B2CA1428E52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548456" y="2001325"/>
              <a:ext cx="546908" cy="546908"/>
            </a:xfrm>
            <a:prstGeom prst="rect">
              <a:avLst/>
            </a:prstGeom>
          </p:spPr>
        </p:pic>
        <p:sp>
          <p:nvSpPr>
            <p:cNvPr id="5" name="Donut 4">
              <a:extLst>
                <a:ext uri="{FF2B5EF4-FFF2-40B4-BE49-F238E27FC236}">
                  <a16:creationId xmlns:a16="http://schemas.microsoft.com/office/drawing/2014/main" id="{30C3FC09-7D4E-4041-B8D7-0EDFB7CCDA07}"/>
                </a:ext>
              </a:extLst>
            </p:cNvPr>
            <p:cNvSpPr/>
            <p:nvPr/>
          </p:nvSpPr>
          <p:spPr>
            <a:xfrm>
              <a:off x="2063595" y="1855494"/>
              <a:ext cx="1111578" cy="906782"/>
            </a:xfrm>
            <a:prstGeom prst="donut">
              <a:avLst>
                <a:gd name="adj" fmla="val 1314"/>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4">
              <a:extLst>
                <a:ext uri="{FF2B5EF4-FFF2-40B4-BE49-F238E27FC236}">
                  <a16:creationId xmlns:a16="http://schemas.microsoft.com/office/drawing/2014/main" id="{0774A181-3679-CC44-B851-FDD862718643}"/>
                </a:ext>
              </a:extLst>
            </p:cNvPr>
            <p:cNvSpPr/>
            <p:nvPr/>
          </p:nvSpPr>
          <p:spPr>
            <a:xfrm>
              <a:off x="1651998" y="3192648"/>
              <a:ext cx="1448437" cy="994789"/>
            </a:xfrm>
            <a:prstGeom prst="donut">
              <a:avLst>
                <a:gd name="adj" fmla="val 692"/>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7B9621B2-A967-6345-A1A5-FE0BA8BC76B9}"/>
                </a:ext>
              </a:extLst>
            </p:cNvPr>
            <p:cNvSpPr/>
            <p:nvPr/>
          </p:nvSpPr>
          <p:spPr>
            <a:xfrm>
              <a:off x="313301" y="2000152"/>
              <a:ext cx="717630" cy="673360"/>
            </a:xfrm>
            <a:prstGeom prst="ellipse">
              <a:avLst/>
            </a:prstGeom>
            <a:solidFill>
              <a:srgbClr val="FFFFFF">
                <a:alpha val="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a:t>
              </a:r>
            </a:p>
          </p:txBody>
        </p:sp>
        <p:cxnSp>
          <p:nvCxnSpPr>
            <p:cNvPr id="16" name="Straight Arrow Connector 15">
              <a:extLst>
                <a:ext uri="{FF2B5EF4-FFF2-40B4-BE49-F238E27FC236}">
                  <a16:creationId xmlns:a16="http://schemas.microsoft.com/office/drawing/2014/main" id="{23B9D18E-2479-0D45-880A-EE5C5DFD858D}"/>
                </a:ext>
              </a:extLst>
            </p:cNvPr>
            <p:cNvCxnSpPr>
              <a:cxnSpLocks/>
              <a:stCxn id="13" idx="6"/>
              <a:endCxn id="5" idx="2"/>
            </p:cNvCxnSpPr>
            <p:nvPr/>
          </p:nvCxnSpPr>
          <p:spPr>
            <a:xfrm flipV="1">
              <a:off x="1030931" y="2308885"/>
              <a:ext cx="1032664" cy="27947"/>
            </a:xfrm>
            <a:prstGeom prst="straightConnector1">
              <a:avLst/>
            </a:prstGeom>
            <a:ln w="2222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5BFC26-80FC-D041-9E43-6FD80EB57403}"/>
                </a:ext>
              </a:extLst>
            </p:cNvPr>
            <p:cNvCxnSpPr>
              <a:cxnSpLocks/>
              <a:stCxn id="5" idx="6"/>
              <a:endCxn id="35" idx="2"/>
            </p:cNvCxnSpPr>
            <p:nvPr/>
          </p:nvCxnSpPr>
          <p:spPr>
            <a:xfrm>
              <a:off x="3175173" y="2308885"/>
              <a:ext cx="1368229" cy="116711"/>
            </a:xfrm>
            <a:prstGeom prst="straightConnector1">
              <a:avLst/>
            </a:prstGeom>
            <a:ln w="2222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278AEBF-756E-7541-B6DF-BCEEFBDC0F53}"/>
                </a:ext>
              </a:extLst>
            </p:cNvPr>
            <p:cNvSpPr/>
            <p:nvPr/>
          </p:nvSpPr>
          <p:spPr>
            <a:xfrm>
              <a:off x="4543402" y="2088916"/>
              <a:ext cx="717630" cy="673360"/>
            </a:xfrm>
            <a:prstGeom prst="ellipse">
              <a:avLst/>
            </a:prstGeom>
            <a:solidFill>
              <a:srgbClr val="FFFFFF">
                <a:alpha val="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Y</a:t>
              </a:r>
            </a:p>
          </p:txBody>
        </p:sp>
        <p:cxnSp>
          <p:nvCxnSpPr>
            <p:cNvPr id="37" name="Straight Arrow Connector 36">
              <a:extLst>
                <a:ext uri="{FF2B5EF4-FFF2-40B4-BE49-F238E27FC236}">
                  <a16:creationId xmlns:a16="http://schemas.microsoft.com/office/drawing/2014/main" id="{F53C7195-AD76-8147-A3F3-56055143B8D2}"/>
                </a:ext>
              </a:extLst>
            </p:cNvPr>
            <p:cNvCxnSpPr>
              <a:cxnSpLocks/>
              <a:stCxn id="25" idx="6"/>
              <a:endCxn id="35" idx="3"/>
            </p:cNvCxnSpPr>
            <p:nvPr/>
          </p:nvCxnSpPr>
          <p:spPr>
            <a:xfrm flipV="1">
              <a:off x="3100435" y="2663665"/>
              <a:ext cx="1548061" cy="1026378"/>
            </a:xfrm>
            <a:prstGeom prst="straightConnector1">
              <a:avLst/>
            </a:prstGeom>
            <a:ln w="2222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2EBD79-DF39-E34C-B2BA-B24F6246CCBE}"/>
                </a:ext>
              </a:extLst>
            </p:cNvPr>
            <p:cNvSpPr txBox="1"/>
            <p:nvPr/>
          </p:nvSpPr>
          <p:spPr>
            <a:xfrm>
              <a:off x="1101812" y="1878513"/>
              <a:ext cx="671979" cy="461665"/>
            </a:xfrm>
            <a:prstGeom prst="rect">
              <a:avLst/>
            </a:prstGeom>
            <a:noFill/>
          </p:spPr>
          <p:txBody>
            <a:bodyPr wrap="none" rtlCol="0">
              <a:spAutoFit/>
            </a:bodyPr>
            <a:lstStyle/>
            <a:p>
              <a:r>
                <a:rPr lang="en-US" sz="2400" dirty="0">
                  <a:solidFill>
                    <a:schemeClr val="accent5">
                      <a:lumMod val="75000"/>
                    </a:schemeClr>
                  </a:solidFill>
                </a:rPr>
                <a:t>A=1</a:t>
              </a:r>
            </a:p>
          </p:txBody>
        </p:sp>
        <p:sp>
          <p:nvSpPr>
            <p:cNvPr id="44" name="TextBox 43">
              <a:extLst>
                <a:ext uri="{FF2B5EF4-FFF2-40B4-BE49-F238E27FC236}">
                  <a16:creationId xmlns:a16="http://schemas.microsoft.com/office/drawing/2014/main" id="{5DC1793B-323D-D147-AB63-CD4E0AA0F79E}"/>
                </a:ext>
              </a:extLst>
            </p:cNvPr>
            <p:cNvSpPr txBox="1"/>
            <p:nvPr/>
          </p:nvSpPr>
          <p:spPr>
            <a:xfrm>
              <a:off x="1549460" y="2748873"/>
              <a:ext cx="671979" cy="461665"/>
            </a:xfrm>
            <a:prstGeom prst="rect">
              <a:avLst/>
            </a:prstGeom>
            <a:noFill/>
          </p:spPr>
          <p:txBody>
            <a:bodyPr wrap="none" rtlCol="0">
              <a:spAutoFit/>
            </a:bodyPr>
            <a:lstStyle/>
            <a:p>
              <a:r>
                <a:rPr lang="en-US" sz="2400" dirty="0">
                  <a:solidFill>
                    <a:schemeClr val="accent6">
                      <a:lumMod val="75000"/>
                    </a:schemeClr>
                  </a:solidFill>
                </a:rPr>
                <a:t>A=0</a:t>
              </a:r>
            </a:p>
          </p:txBody>
        </p:sp>
        <p:cxnSp>
          <p:nvCxnSpPr>
            <p:cNvPr id="45" name="Straight Arrow Connector 44">
              <a:extLst>
                <a:ext uri="{FF2B5EF4-FFF2-40B4-BE49-F238E27FC236}">
                  <a16:creationId xmlns:a16="http://schemas.microsoft.com/office/drawing/2014/main" id="{0E2F31FA-E4E8-F744-AC8F-4BC26BFCF913}"/>
                </a:ext>
              </a:extLst>
            </p:cNvPr>
            <p:cNvCxnSpPr>
              <a:cxnSpLocks/>
              <a:stCxn id="13" idx="5"/>
              <a:endCxn id="25" idx="1"/>
            </p:cNvCxnSpPr>
            <p:nvPr/>
          </p:nvCxnSpPr>
          <p:spPr>
            <a:xfrm>
              <a:off x="925837" y="2574901"/>
              <a:ext cx="938280" cy="763430"/>
            </a:xfrm>
            <a:prstGeom prst="straightConnector1">
              <a:avLst/>
            </a:prstGeom>
            <a:ln w="2222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592F759-14D1-7645-A7BE-A7B2F52D5562}"/>
                </a:ext>
              </a:extLst>
            </p:cNvPr>
            <p:cNvSpPr txBox="1"/>
            <p:nvPr/>
          </p:nvSpPr>
          <p:spPr>
            <a:xfrm>
              <a:off x="3464977" y="1921950"/>
              <a:ext cx="676788" cy="461665"/>
            </a:xfrm>
            <a:prstGeom prst="rect">
              <a:avLst/>
            </a:prstGeom>
            <a:noFill/>
          </p:spPr>
          <p:txBody>
            <a:bodyPr wrap="none" rtlCol="0">
              <a:spAutoFit/>
            </a:bodyPr>
            <a:lstStyle/>
            <a:p>
              <a:r>
                <a:rPr lang="en-US" sz="2400" dirty="0">
                  <a:solidFill>
                    <a:schemeClr val="accent5">
                      <a:lumMod val="75000"/>
                    </a:schemeClr>
                  </a:solidFill>
                </a:rPr>
                <a:t>Y(1)</a:t>
              </a:r>
            </a:p>
          </p:txBody>
        </p:sp>
        <p:sp>
          <p:nvSpPr>
            <p:cNvPr id="84" name="TextBox 83">
              <a:extLst>
                <a:ext uri="{FF2B5EF4-FFF2-40B4-BE49-F238E27FC236}">
                  <a16:creationId xmlns:a16="http://schemas.microsoft.com/office/drawing/2014/main" id="{E9979471-B147-7A4E-A407-4396617D11D8}"/>
                </a:ext>
              </a:extLst>
            </p:cNvPr>
            <p:cNvSpPr txBox="1"/>
            <p:nvPr/>
          </p:nvSpPr>
          <p:spPr>
            <a:xfrm>
              <a:off x="3477136" y="2648154"/>
              <a:ext cx="676788" cy="461665"/>
            </a:xfrm>
            <a:prstGeom prst="rect">
              <a:avLst/>
            </a:prstGeom>
            <a:noFill/>
            <a:ln>
              <a:noFill/>
            </a:ln>
          </p:spPr>
          <p:txBody>
            <a:bodyPr wrap="none" rtlCol="0">
              <a:spAutoFit/>
            </a:bodyPr>
            <a:lstStyle/>
            <a:p>
              <a:r>
                <a:rPr lang="en-US" sz="2400" dirty="0">
                  <a:solidFill>
                    <a:schemeClr val="accent6">
                      <a:lumMod val="75000"/>
                    </a:schemeClr>
                  </a:solidFill>
                </a:rPr>
                <a:t>Y(0)</a:t>
              </a:r>
            </a:p>
          </p:txBody>
        </p:sp>
      </p:grpSp>
      <p:grpSp>
        <p:nvGrpSpPr>
          <p:cNvPr id="88" name="Group 87">
            <a:extLst>
              <a:ext uri="{FF2B5EF4-FFF2-40B4-BE49-F238E27FC236}">
                <a16:creationId xmlns:a16="http://schemas.microsoft.com/office/drawing/2014/main" id="{D2CF707E-2BFC-D24D-8D2F-B5E6D1316E5B}"/>
              </a:ext>
            </a:extLst>
          </p:cNvPr>
          <p:cNvGrpSpPr/>
          <p:nvPr/>
        </p:nvGrpSpPr>
        <p:grpSpPr>
          <a:xfrm>
            <a:off x="4291211" y="4798367"/>
            <a:ext cx="4947731" cy="1294038"/>
            <a:chOff x="341978" y="4560549"/>
            <a:chExt cx="4947731" cy="1294038"/>
          </a:xfrm>
        </p:grpSpPr>
        <p:pic>
          <p:nvPicPr>
            <p:cNvPr id="59" name="Picture 58">
              <a:extLst>
                <a:ext uri="{FF2B5EF4-FFF2-40B4-BE49-F238E27FC236}">
                  <a16:creationId xmlns:a16="http://schemas.microsoft.com/office/drawing/2014/main" id="{3EB35E1F-6976-8B41-BF97-82C8723D6A7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236715" y="4906937"/>
              <a:ext cx="546908" cy="546908"/>
            </a:xfrm>
            <a:prstGeom prst="rect">
              <a:avLst/>
            </a:prstGeom>
          </p:spPr>
        </p:pic>
        <p:pic>
          <p:nvPicPr>
            <p:cNvPr id="61" name="Picture 60">
              <a:extLst>
                <a:ext uri="{FF2B5EF4-FFF2-40B4-BE49-F238E27FC236}">
                  <a16:creationId xmlns:a16="http://schemas.microsoft.com/office/drawing/2014/main" id="{D7C0A413-FC26-FD47-89EB-59B9AB5A861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577133" y="4819346"/>
              <a:ext cx="546908" cy="546908"/>
            </a:xfrm>
            <a:prstGeom prst="rect">
              <a:avLst/>
            </a:prstGeom>
          </p:spPr>
        </p:pic>
        <p:sp>
          <p:nvSpPr>
            <p:cNvPr id="62" name="Donut 61">
              <a:extLst>
                <a:ext uri="{FF2B5EF4-FFF2-40B4-BE49-F238E27FC236}">
                  <a16:creationId xmlns:a16="http://schemas.microsoft.com/office/drawing/2014/main" id="{ECA8EF7A-4088-8548-B8E0-BB032C25D377}"/>
                </a:ext>
              </a:extLst>
            </p:cNvPr>
            <p:cNvSpPr/>
            <p:nvPr/>
          </p:nvSpPr>
          <p:spPr>
            <a:xfrm>
              <a:off x="2092272" y="4673515"/>
              <a:ext cx="1111578" cy="906782"/>
            </a:xfrm>
            <a:prstGeom prst="donut">
              <a:avLst>
                <a:gd name="adj" fmla="val 1815"/>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51ACA3B6-3B15-9346-B21A-3CEAFC26D099}"/>
                </a:ext>
              </a:extLst>
            </p:cNvPr>
            <p:cNvSpPr/>
            <p:nvPr/>
          </p:nvSpPr>
          <p:spPr>
            <a:xfrm>
              <a:off x="341978" y="4818173"/>
              <a:ext cx="717630" cy="673360"/>
            </a:xfrm>
            <a:prstGeom prst="ellipse">
              <a:avLst/>
            </a:prstGeom>
            <a:solidFill>
              <a:srgbClr val="FFFFFF">
                <a:alpha val="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a:t>
              </a:r>
            </a:p>
          </p:txBody>
        </p:sp>
        <p:cxnSp>
          <p:nvCxnSpPr>
            <p:cNvPr id="65" name="Straight Arrow Connector 64">
              <a:extLst>
                <a:ext uri="{FF2B5EF4-FFF2-40B4-BE49-F238E27FC236}">
                  <a16:creationId xmlns:a16="http://schemas.microsoft.com/office/drawing/2014/main" id="{1D685FD4-C232-974D-878E-9E9FF07C0E0E}"/>
                </a:ext>
              </a:extLst>
            </p:cNvPr>
            <p:cNvCxnSpPr>
              <a:cxnSpLocks/>
              <a:stCxn id="64" idx="6"/>
              <a:endCxn id="62" idx="2"/>
            </p:cNvCxnSpPr>
            <p:nvPr/>
          </p:nvCxnSpPr>
          <p:spPr>
            <a:xfrm flipV="1">
              <a:off x="1059608" y="5126906"/>
              <a:ext cx="1032664" cy="27947"/>
            </a:xfrm>
            <a:prstGeom prst="straightConnector1">
              <a:avLst/>
            </a:prstGeom>
            <a:ln w="2222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D09B1A-EFAE-F64E-B783-9FEC48E75F58}"/>
                </a:ext>
              </a:extLst>
            </p:cNvPr>
            <p:cNvCxnSpPr>
              <a:cxnSpLocks/>
              <a:stCxn id="62" idx="6"/>
              <a:endCxn id="67" idx="2"/>
            </p:cNvCxnSpPr>
            <p:nvPr/>
          </p:nvCxnSpPr>
          <p:spPr>
            <a:xfrm>
              <a:off x="3203850" y="5126906"/>
              <a:ext cx="1368229" cy="116711"/>
            </a:xfrm>
            <a:prstGeom prst="straightConnector1">
              <a:avLst/>
            </a:prstGeom>
            <a:ln w="2222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989B4D8-3FA9-7A4F-9D16-C45A5B0635F3}"/>
                </a:ext>
              </a:extLst>
            </p:cNvPr>
            <p:cNvSpPr/>
            <p:nvPr/>
          </p:nvSpPr>
          <p:spPr>
            <a:xfrm>
              <a:off x="4572079" y="4906937"/>
              <a:ext cx="717630" cy="673360"/>
            </a:xfrm>
            <a:prstGeom prst="ellipse">
              <a:avLst/>
            </a:prstGeom>
            <a:solidFill>
              <a:srgbClr val="FFFFFF">
                <a:alpha val="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Y</a:t>
              </a:r>
            </a:p>
          </p:txBody>
        </p:sp>
        <p:sp>
          <p:nvSpPr>
            <p:cNvPr id="69" name="TextBox 68">
              <a:extLst>
                <a:ext uri="{FF2B5EF4-FFF2-40B4-BE49-F238E27FC236}">
                  <a16:creationId xmlns:a16="http://schemas.microsoft.com/office/drawing/2014/main" id="{389EB086-0CAA-E44D-9F1B-5F78FDA87321}"/>
                </a:ext>
              </a:extLst>
            </p:cNvPr>
            <p:cNvSpPr txBox="1"/>
            <p:nvPr/>
          </p:nvSpPr>
          <p:spPr>
            <a:xfrm>
              <a:off x="1130489" y="4696534"/>
              <a:ext cx="671979" cy="461665"/>
            </a:xfrm>
            <a:prstGeom prst="rect">
              <a:avLst/>
            </a:prstGeom>
            <a:noFill/>
          </p:spPr>
          <p:txBody>
            <a:bodyPr wrap="none" rtlCol="0">
              <a:spAutoFit/>
            </a:bodyPr>
            <a:lstStyle/>
            <a:p>
              <a:r>
                <a:rPr lang="en-US" sz="2400" dirty="0">
                  <a:solidFill>
                    <a:schemeClr val="accent5">
                      <a:lumMod val="75000"/>
                    </a:schemeClr>
                  </a:solidFill>
                </a:rPr>
                <a:t>A=1</a:t>
              </a:r>
            </a:p>
          </p:txBody>
        </p:sp>
        <p:sp>
          <p:nvSpPr>
            <p:cNvPr id="70" name="TextBox 69">
              <a:extLst>
                <a:ext uri="{FF2B5EF4-FFF2-40B4-BE49-F238E27FC236}">
                  <a16:creationId xmlns:a16="http://schemas.microsoft.com/office/drawing/2014/main" id="{11C104CA-BBB3-2841-BCF0-B64B160B948E}"/>
                </a:ext>
              </a:extLst>
            </p:cNvPr>
            <p:cNvSpPr txBox="1"/>
            <p:nvPr/>
          </p:nvSpPr>
          <p:spPr>
            <a:xfrm>
              <a:off x="1184803" y="5392922"/>
              <a:ext cx="671979" cy="461665"/>
            </a:xfrm>
            <a:prstGeom prst="rect">
              <a:avLst/>
            </a:prstGeom>
            <a:noFill/>
          </p:spPr>
          <p:txBody>
            <a:bodyPr wrap="none" rtlCol="0">
              <a:spAutoFit/>
            </a:bodyPr>
            <a:lstStyle/>
            <a:p>
              <a:r>
                <a:rPr lang="en-US" sz="2400" dirty="0">
                  <a:solidFill>
                    <a:schemeClr val="accent6">
                      <a:lumMod val="75000"/>
                    </a:schemeClr>
                  </a:solidFill>
                </a:rPr>
                <a:t>A=0</a:t>
              </a:r>
            </a:p>
          </p:txBody>
        </p:sp>
        <p:cxnSp>
          <p:nvCxnSpPr>
            <p:cNvPr id="71" name="Straight Arrow Connector 70">
              <a:extLst>
                <a:ext uri="{FF2B5EF4-FFF2-40B4-BE49-F238E27FC236}">
                  <a16:creationId xmlns:a16="http://schemas.microsoft.com/office/drawing/2014/main" id="{182D5C6C-6B25-4B4B-B559-8473EB84BD7A}"/>
                </a:ext>
              </a:extLst>
            </p:cNvPr>
            <p:cNvCxnSpPr>
              <a:cxnSpLocks/>
              <a:stCxn id="64" idx="5"/>
              <a:endCxn id="75" idx="3"/>
            </p:cNvCxnSpPr>
            <p:nvPr/>
          </p:nvCxnSpPr>
          <p:spPr>
            <a:xfrm rot="16200000" flipH="1">
              <a:off x="1473724" y="4873712"/>
              <a:ext cx="88824" cy="1127244"/>
            </a:xfrm>
            <a:prstGeom prst="curvedConnector3">
              <a:avLst>
                <a:gd name="adj1" fmla="val 535302"/>
              </a:avLst>
            </a:prstGeom>
            <a:ln w="2222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Donut 74">
              <a:extLst>
                <a:ext uri="{FF2B5EF4-FFF2-40B4-BE49-F238E27FC236}">
                  <a16:creationId xmlns:a16="http://schemas.microsoft.com/office/drawing/2014/main" id="{2473A7D9-1636-6747-B5FE-321736D8A97B}"/>
                </a:ext>
              </a:extLst>
            </p:cNvPr>
            <p:cNvSpPr/>
            <p:nvPr/>
          </p:nvSpPr>
          <p:spPr>
            <a:xfrm>
              <a:off x="1869639" y="4560549"/>
              <a:ext cx="1448437" cy="1079250"/>
            </a:xfrm>
            <a:prstGeom prst="donut">
              <a:avLst>
                <a:gd name="adj" fmla="val 1241"/>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 name="Straight Arrow Connector 70">
              <a:extLst>
                <a:ext uri="{FF2B5EF4-FFF2-40B4-BE49-F238E27FC236}">
                  <a16:creationId xmlns:a16="http://schemas.microsoft.com/office/drawing/2014/main" id="{3784ACA5-2C0B-F148-A7F3-DA57D9078DDA}"/>
                </a:ext>
              </a:extLst>
            </p:cNvPr>
            <p:cNvCxnSpPr>
              <a:cxnSpLocks/>
              <a:stCxn id="75" idx="5"/>
              <a:endCxn id="67" idx="3"/>
            </p:cNvCxnSpPr>
            <p:nvPr/>
          </p:nvCxnSpPr>
          <p:spPr>
            <a:xfrm rot="5400000" flipH="1" flipV="1">
              <a:off x="3891535" y="4696108"/>
              <a:ext cx="60" cy="1571216"/>
            </a:xfrm>
            <a:prstGeom prst="curvedConnector3">
              <a:avLst>
                <a:gd name="adj1" fmla="val -644421667"/>
              </a:avLst>
            </a:prstGeom>
            <a:ln w="2222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65C762A-71DD-C941-84A2-08CC5CD7C55F}"/>
                </a:ext>
              </a:extLst>
            </p:cNvPr>
            <p:cNvSpPr txBox="1"/>
            <p:nvPr/>
          </p:nvSpPr>
          <p:spPr>
            <a:xfrm>
              <a:off x="3556977" y="4677272"/>
              <a:ext cx="676788" cy="461665"/>
            </a:xfrm>
            <a:prstGeom prst="rect">
              <a:avLst/>
            </a:prstGeom>
            <a:noFill/>
          </p:spPr>
          <p:txBody>
            <a:bodyPr wrap="none" rtlCol="0">
              <a:spAutoFit/>
            </a:bodyPr>
            <a:lstStyle/>
            <a:p>
              <a:r>
                <a:rPr lang="en-US" sz="2400" dirty="0">
                  <a:solidFill>
                    <a:schemeClr val="accent5">
                      <a:lumMod val="75000"/>
                    </a:schemeClr>
                  </a:solidFill>
                </a:rPr>
                <a:t>Y(1)</a:t>
              </a:r>
            </a:p>
          </p:txBody>
        </p:sp>
        <p:sp>
          <p:nvSpPr>
            <p:cNvPr id="86" name="TextBox 85">
              <a:extLst>
                <a:ext uri="{FF2B5EF4-FFF2-40B4-BE49-F238E27FC236}">
                  <a16:creationId xmlns:a16="http://schemas.microsoft.com/office/drawing/2014/main" id="{48223D1E-0B3C-1D4B-B2DF-78824FE8C900}"/>
                </a:ext>
              </a:extLst>
            </p:cNvPr>
            <p:cNvSpPr txBox="1"/>
            <p:nvPr/>
          </p:nvSpPr>
          <p:spPr>
            <a:xfrm>
              <a:off x="3625772" y="5392921"/>
              <a:ext cx="676788" cy="461665"/>
            </a:xfrm>
            <a:prstGeom prst="rect">
              <a:avLst/>
            </a:prstGeom>
            <a:noFill/>
            <a:ln>
              <a:noFill/>
            </a:ln>
          </p:spPr>
          <p:txBody>
            <a:bodyPr wrap="none" rtlCol="0">
              <a:spAutoFit/>
            </a:bodyPr>
            <a:lstStyle/>
            <a:p>
              <a:r>
                <a:rPr lang="en-US" sz="2400" dirty="0">
                  <a:solidFill>
                    <a:schemeClr val="accent6">
                      <a:lumMod val="75000"/>
                    </a:schemeClr>
                  </a:solidFill>
                </a:rPr>
                <a:t>Y(0)</a:t>
              </a:r>
            </a:p>
          </p:txBody>
        </p:sp>
      </p:grpSp>
      <p:pic>
        <p:nvPicPr>
          <p:cNvPr id="89" name="Picture 88">
            <a:extLst>
              <a:ext uri="{FF2B5EF4-FFF2-40B4-BE49-F238E27FC236}">
                <a16:creationId xmlns:a16="http://schemas.microsoft.com/office/drawing/2014/main" id="{C5FC6B4B-2382-3445-8AE0-2B14F1D0C15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6354126" y="4947637"/>
            <a:ext cx="546908" cy="546908"/>
          </a:xfrm>
          <a:prstGeom prst="rect">
            <a:avLst/>
          </a:prstGeom>
        </p:spPr>
      </p:pic>
      <p:sp>
        <p:nvSpPr>
          <p:cNvPr id="14" name="TextBox 13">
            <a:extLst>
              <a:ext uri="{FF2B5EF4-FFF2-40B4-BE49-F238E27FC236}">
                <a16:creationId xmlns:a16="http://schemas.microsoft.com/office/drawing/2014/main" id="{B6F55619-F14F-42DD-B6AB-BE29A4E50385}"/>
              </a:ext>
            </a:extLst>
          </p:cNvPr>
          <p:cNvSpPr txBox="1"/>
          <p:nvPr/>
        </p:nvSpPr>
        <p:spPr>
          <a:xfrm>
            <a:off x="8386174" y="411480"/>
            <a:ext cx="3276859"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highlight>
                  <a:srgbClr val="FFFF00"/>
                </a:highlight>
              </a:rPr>
              <a:t>Recall: we never have “full data” </a:t>
            </a:r>
          </a:p>
        </p:txBody>
      </p:sp>
    </p:spTree>
    <p:extLst>
      <p:ext uri="{BB962C8B-B14F-4D97-AF65-F5344CB8AC3E}">
        <p14:creationId xmlns:p14="http://schemas.microsoft.com/office/powerpoint/2010/main" val="21836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veral white paper cutout snowflakes, on a white background">
            <a:extLst>
              <a:ext uri="{FF2B5EF4-FFF2-40B4-BE49-F238E27FC236}">
                <a16:creationId xmlns:a16="http://schemas.microsoft.com/office/drawing/2014/main" id="{0407F486-CB82-447B-AE9F-39253C7D8E0C}"/>
              </a:ext>
            </a:extLst>
          </p:cNvPr>
          <p:cNvPicPr>
            <a:picLocks noChangeAspect="1"/>
          </p:cNvPicPr>
          <p:nvPr/>
        </p:nvPicPr>
        <p:blipFill>
          <a:blip r:embed="rId2" cstate="screen">
            <a:alphaModFix amt="5000"/>
            <a:extLst>
              <a:ext uri="{28A0092B-C50C-407E-A947-70E740481C1C}">
                <a14:useLocalDpi xmlns:a14="http://schemas.microsoft.com/office/drawing/2010/main"/>
              </a:ext>
            </a:extLst>
          </a:blip>
          <a:srcRect/>
          <a:stretch/>
        </p:blipFill>
        <p:spPr>
          <a:xfrm>
            <a:off x="0" y="1"/>
            <a:ext cx="12191978" cy="6857999"/>
          </a:xfrm>
          <a:prstGeom prst="rect">
            <a:avLst/>
          </a:prstGeom>
        </p:spPr>
      </p:pic>
      <p:sp>
        <p:nvSpPr>
          <p:cNvPr id="2" name="Title 1">
            <a:extLst>
              <a:ext uri="{FF2B5EF4-FFF2-40B4-BE49-F238E27FC236}">
                <a16:creationId xmlns:a16="http://schemas.microsoft.com/office/drawing/2014/main" id="{C18AD63D-B8DF-1D47-9D9D-4278B8105477}"/>
              </a:ext>
            </a:extLst>
          </p:cNvPr>
          <p:cNvSpPr>
            <a:spLocks noGrp="1"/>
          </p:cNvSpPr>
          <p:nvPr>
            <p:ph type="title"/>
          </p:nvPr>
        </p:nvSpPr>
        <p:spPr>
          <a:xfrm>
            <a:off x="421513" y="1065862"/>
            <a:ext cx="1823976" cy="4726276"/>
          </a:xfrm>
        </p:spPr>
        <p:txBody>
          <a:bodyPr>
            <a:normAutofit/>
          </a:bodyPr>
          <a:lstStyle/>
          <a:p>
            <a:pPr algn="r"/>
            <a:r>
              <a:rPr lang="en-US" sz="4000" b="1" dirty="0">
                <a:solidFill>
                  <a:schemeClr val="tx2"/>
                </a:solidFill>
              </a:rPr>
              <a:t>Agenda</a:t>
            </a:r>
          </a:p>
        </p:txBody>
      </p:sp>
      <p:sp>
        <p:nvSpPr>
          <p:cNvPr id="3" name="Content Placeholder 2">
            <a:extLst>
              <a:ext uri="{FF2B5EF4-FFF2-40B4-BE49-F238E27FC236}">
                <a16:creationId xmlns:a16="http://schemas.microsoft.com/office/drawing/2014/main" id="{E3F9085A-5F74-0048-B588-46B5DCD88C2B}"/>
              </a:ext>
            </a:extLst>
          </p:cNvPr>
          <p:cNvSpPr>
            <a:spLocks noGrp="1"/>
          </p:cNvSpPr>
          <p:nvPr>
            <p:ph idx="1"/>
          </p:nvPr>
        </p:nvSpPr>
        <p:spPr>
          <a:xfrm>
            <a:off x="2789499" y="755374"/>
            <a:ext cx="9402480" cy="5521248"/>
          </a:xfrm>
        </p:spPr>
        <p:txBody>
          <a:bodyPr anchor="ctr">
            <a:normAutofit/>
          </a:bodyPr>
          <a:lstStyle/>
          <a:p>
            <a:r>
              <a:rPr lang="en-US" sz="3200" dirty="0">
                <a:solidFill>
                  <a:schemeClr val="tx2"/>
                </a:solidFill>
              </a:rPr>
              <a:t>Review &amp; review of goals (of causal models and of course)</a:t>
            </a:r>
          </a:p>
          <a:p>
            <a:r>
              <a:rPr lang="en-US" sz="3200" dirty="0">
                <a:solidFill>
                  <a:schemeClr val="tx2"/>
                </a:solidFill>
              </a:rPr>
              <a:t>Review of </a:t>
            </a:r>
            <a:r>
              <a:rPr lang="en-US" sz="3200" dirty="0">
                <a:solidFill>
                  <a:schemeClr val="accent1"/>
                </a:solidFill>
              </a:rPr>
              <a:t>What If chapter 1: </a:t>
            </a:r>
            <a:r>
              <a:rPr lang="en-US" i="1" dirty="0">
                <a:solidFill>
                  <a:schemeClr val="accent1"/>
                </a:solidFill>
              </a:rPr>
              <a:t>A DEFINITION OF CAUSAL EFFECT</a:t>
            </a:r>
            <a:endParaRPr lang="en-US" sz="3200" dirty="0">
              <a:solidFill>
                <a:schemeClr val="accent1"/>
              </a:solidFill>
            </a:endParaRPr>
          </a:p>
          <a:p>
            <a:r>
              <a:rPr lang="en-US" sz="3200" b="1" dirty="0">
                <a:solidFill>
                  <a:schemeClr val="tx2"/>
                </a:solidFill>
              </a:rPr>
              <a:t>When association implies causation: </a:t>
            </a:r>
          </a:p>
          <a:p>
            <a:pPr lvl="1"/>
            <a:r>
              <a:rPr lang="en-US" sz="2800" dirty="0">
                <a:solidFill>
                  <a:schemeClr val="tx2"/>
                </a:solidFill>
              </a:rPr>
              <a:t>An Olympic introduction to counterfactuals</a:t>
            </a:r>
          </a:p>
          <a:p>
            <a:pPr lvl="1"/>
            <a:r>
              <a:rPr lang="en-US" sz="2800" dirty="0">
                <a:solidFill>
                  <a:schemeClr val="tx2"/>
                </a:solidFill>
              </a:rPr>
              <a:t>Identifiability conditions </a:t>
            </a:r>
          </a:p>
          <a:p>
            <a:r>
              <a:rPr lang="en-US" sz="3200" dirty="0">
                <a:solidFill>
                  <a:schemeClr val="tx2"/>
                </a:solidFill>
              </a:rPr>
              <a:t>Directed Acyclic Graphs (DAGs) in Brief</a:t>
            </a:r>
          </a:p>
          <a:p>
            <a:pPr lvl="1"/>
            <a:r>
              <a:rPr lang="en-US" sz="2800" dirty="0" err="1">
                <a:solidFill>
                  <a:schemeClr val="tx2"/>
                </a:solidFill>
              </a:rPr>
              <a:t>DAGitty</a:t>
            </a:r>
            <a:r>
              <a:rPr lang="en-US" sz="2800" dirty="0">
                <a:solidFill>
                  <a:schemeClr val="tx2"/>
                </a:solidFill>
              </a:rPr>
              <a:t> QuickStart</a:t>
            </a:r>
          </a:p>
        </p:txBody>
      </p:sp>
    </p:spTree>
    <p:extLst>
      <p:ext uri="{BB962C8B-B14F-4D97-AF65-F5344CB8AC3E}">
        <p14:creationId xmlns:p14="http://schemas.microsoft.com/office/powerpoint/2010/main" val="13697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2CAF-1A8A-2A04-2D65-95C3DFBBAAC4}"/>
              </a:ext>
            </a:extLst>
          </p:cNvPr>
          <p:cNvSpPr>
            <a:spLocks noGrp="1"/>
          </p:cNvSpPr>
          <p:nvPr>
            <p:ph type="title"/>
          </p:nvPr>
        </p:nvSpPr>
        <p:spPr/>
        <p:txBody>
          <a:bodyPr/>
          <a:lstStyle/>
          <a:p>
            <a:r>
              <a:rPr lang="en-US" b="1" dirty="0"/>
              <a:t>Positivity</a:t>
            </a:r>
          </a:p>
        </p:txBody>
      </p:sp>
      <p:sp>
        <p:nvSpPr>
          <p:cNvPr id="3" name="Content Placeholder 2">
            <a:extLst>
              <a:ext uri="{FF2B5EF4-FFF2-40B4-BE49-F238E27FC236}">
                <a16:creationId xmlns:a16="http://schemas.microsoft.com/office/drawing/2014/main" id="{AC93EE04-463C-7174-9EC1-047380AA7D4B}"/>
              </a:ext>
            </a:extLst>
          </p:cNvPr>
          <p:cNvSpPr>
            <a:spLocks noGrp="1"/>
          </p:cNvSpPr>
          <p:nvPr>
            <p:ph idx="1"/>
          </p:nvPr>
        </p:nvSpPr>
        <p:spPr>
          <a:xfrm>
            <a:off x="1050235" y="2796209"/>
            <a:ext cx="10515600" cy="3445565"/>
          </a:xfrm>
        </p:spPr>
        <p:txBody>
          <a:bodyPr/>
          <a:lstStyle/>
          <a:p>
            <a:r>
              <a:rPr lang="en-US" dirty="0">
                <a:solidFill>
                  <a:schemeClr val="accent6">
                    <a:lumMod val="50000"/>
                  </a:schemeClr>
                </a:solidFill>
                <a:effectLst/>
              </a:rPr>
              <a:t>“[t]he identifiability of causal effects requires sufficient variability in treatment or</a:t>
            </a:r>
            <a:r>
              <a:rPr lang="en-US" dirty="0">
                <a:solidFill>
                  <a:schemeClr val="accent6">
                    <a:lumMod val="50000"/>
                  </a:schemeClr>
                </a:solidFill>
              </a:rPr>
              <a:t> </a:t>
            </a:r>
            <a:r>
              <a:rPr lang="en-US" dirty="0">
                <a:solidFill>
                  <a:schemeClr val="accent6">
                    <a:lumMod val="50000"/>
                  </a:schemeClr>
                </a:solidFill>
                <a:effectLst/>
              </a:rPr>
              <a:t>exposure assignment within strata of confounders.”</a:t>
            </a:r>
          </a:p>
          <a:p>
            <a:r>
              <a:rPr lang="en-US" dirty="0"/>
              <a:t> </a:t>
            </a:r>
            <a:r>
              <a:rPr lang="en-US" i="1" dirty="0"/>
              <a:t>The positivity assumption states that each possible treatment level occurs</a:t>
            </a:r>
            <a:r>
              <a:rPr lang="en-US" dirty="0"/>
              <a:t> </a:t>
            </a:r>
            <a:r>
              <a:rPr lang="en-US" i="1" dirty="0"/>
              <a:t>with some positive probability within each stratum of L.</a:t>
            </a:r>
            <a:endParaRPr lang="en-US" dirty="0"/>
          </a:p>
          <a:p>
            <a:r>
              <a:rPr lang="en-US" dirty="0">
                <a:effectLst/>
                <a:highlight>
                  <a:srgbClr val="FFFF00"/>
                </a:highlight>
              </a:rPr>
              <a:t>Positivity can be tested from the (observed)</a:t>
            </a:r>
            <a:r>
              <a:rPr lang="en-US" dirty="0">
                <a:highlight>
                  <a:srgbClr val="FFFF00"/>
                </a:highlight>
              </a:rPr>
              <a:t> </a:t>
            </a:r>
            <a:r>
              <a:rPr lang="en-US" dirty="0">
                <a:effectLst/>
                <a:highlight>
                  <a:srgbClr val="FFFF00"/>
                </a:highlight>
              </a:rPr>
              <a:t>data.</a:t>
            </a:r>
          </a:p>
          <a:p>
            <a:r>
              <a:rPr lang="en-US" sz="2400" dirty="0"/>
              <a:t>(</a:t>
            </a:r>
            <a:r>
              <a:rPr lang="en-US" sz="2400" i="1" dirty="0">
                <a:effectLst/>
              </a:rPr>
              <a:t>Positivity is only needed for the values of L present</a:t>
            </a:r>
            <a:r>
              <a:rPr lang="en-US" sz="2400" dirty="0"/>
              <a:t> </a:t>
            </a:r>
            <a:r>
              <a:rPr lang="en-US" sz="2400" i="1" dirty="0">
                <a:effectLst/>
              </a:rPr>
              <a:t>in the population of interest.</a:t>
            </a:r>
            <a:r>
              <a:rPr lang="en-US" sz="2400" i="1" dirty="0"/>
              <a:t>)</a:t>
            </a:r>
            <a:endParaRPr lang="en-US" sz="2400" dirty="0">
              <a:effectLst/>
            </a:endParaRPr>
          </a:p>
          <a:p>
            <a:pPr marL="0" indent="0">
              <a:buNone/>
            </a:pPr>
            <a:endParaRPr lang="en-US" dirty="0">
              <a:effectLst/>
            </a:endParaRPr>
          </a:p>
          <a:p>
            <a:endParaRPr lang="en-US" dirty="0"/>
          </a:p>
        </p:txBody>
      </p:sp>
      <p:pic>
        <p:nvPicPr>
          <p:cNvPr id="7" name="Picture 6" descr="A picture containing text&#10;&#10;Description automatically generated">
            <a:extLst>
              <a:ext uri="{FF2B5EF4-FFF2-40B4-BE49-F238E27FC236}">
                <a16:creationId xmlns:a16="http://schemas.microsoft.com/office/drawing/2014/main" id="{9B15A017-E534-5E3F-0978-B81DA5DF852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46500" y="365125"/>
            <a:ext cx="7607300" cy="1714500"/>
          </a:xfrm>
          <a:prstGeom prst="rect">
            <a:avLst/>
          </a:prstGeom>
        </p:spPr>
      </p:pic>
    </p:spTree>
    <p:extLst>
      <p:ext uri="{BB962C8B-B14F-4D97-AF65-F5344CB8AC3E}">
        <p14:creationId xmlns:p14="http://schemas.microsoft.com/office/powerpoint/2010/main" val="314622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BEF4-56B5-194C-8BD0-C6148BD31D3F}"/>
              </a:ext>
            </a:extLst>
          </p:cNvPr>
          <p:cNvSpPr>
            <a:spLocks noGrp="1"/>
          </p:cNvSpPr>
          <p:nvPr>
            <p:ph type="title"/>
          </p:nvPr>
        </p:nvSpPr>
        <p:spPr>
          <a:xfrm>
            <a:off x="424815" y="1165527"/>
            <a:ext cx="3438144" cy="1124712"/>
          </a:xfrm>
        </p:spPr>
        <p:txBody>
          <a:bodyPr vert="horz" lIns="91440" tIns="45720" rIns="91440" bIns="45720" rtlCol="0" anchor="b">
            <a:normAutofit/>
          </a:bodyPr>
          <a:lstStyle/>
          <a:p>
            <a:r>
              <a:rPr lang="en-US" sz="2800" dirty="0"/>
              <a:t>Real-World Example: COVID ~ treatment A</a:t>
            </a:r>
          </a:p>
        </p:txBody>
      </p:sp>
      <p:sp>
        <p:nvSpPr>
          <p:cNvPr id="6" name="TextBox 5">
            <a:extLst>
              <a:ext uri="{FF2B5EF4-FFF2-40B4-BE49-F238E27FC236}">
                <a16:creationId xmlns:a16="http://schemas.microsoft.com/office/drawing/2014/main" id="{3E70A7BB-4CBF-2B41-A85F-9B868FD17A62}"/>
              </a:ext>
            </a:extLst>
          </p:cNvPr>
          <p:cNvSpPr txBox="1"/>
          <p:nvPr/>
        </p:nvSpPr>
        <p:spPr>
          <a:xfrm>
            <a:off x="1209281" y="2838880"/>
            <a:ext cx="3943045" cy="3308094"/>
          </a:xfrm>
          <a:prstGeom prst="rect">
            <a:avLst/>
          </a:prstGeom>
        </p:spPr>
        <p:txBody>
          <a:bodyPr vert="horz" lIns="91440" tIns="45720" rIns="91440" bIns="45720" rtlCol="0" anchor="t">
            <a:normAutofit/>
          </a:bodyPr>
          <a:lstStyle/>
          <a:p>
            <a:pPr>
              <a:lnSpc>
                <a:spcPct val="90000"/>
              </a:lnSpc>
              <a:spcAft>
                <a:spcPts val="600"/>
              </a:spcAft>
            </a:pPr>
            <a:r>
              <a:rPr lang="en-US" sz="2000" dirty="0"/>
              <a:t>8,304 patients:</a:t>
            </a:r>
          </a:p>
          <a:p>
            <a:pPr indent="-228600">
              <a:lnSpc>
                <a:spcPct val="90000"/>
              </a:lnSpc>
              <a:spcAft>
                <a:spcPts val="600"/>
              </a:spcAft>
              <a:buFont typeface="Arial" panose="020B0604020202020204" pitchFamily="34" charset="0"/>
              <a:buChar char="•"/>
            </a:pPr>
            <a:r>
              <a:rPr lang="en-US" sz="2000" dirty="0"/>
              <a:t>Age 18+</a:t>
            </a:r>
          </a:p>
          <a:p>
            <a:pPr indent="-228600">
              <a:lnSpc>
                <a:spcPct val="90000"/>
              </a:lnSpc>
              <a:spcAft>
                <a:spcPts val="600"/>
              </a:spcAft>
              <a:buFont typeface="Arial" panose="020B0604020202020204" pitchFamily="34" charset="0"/>
              <a:buChar char="•"/>
            </a:pPr>
            <a:r>
              <a:rPr lang="en-US" sz="2000" dirty="0"/>
              <a:t>Inpatient encounter</a:t>
            </a:r>
          </a:p>
          <a:p>
            <a:pPr indent="-228600">
              <a:lnSpc>
                <a:spcPct val="90000"/>
              </a:lnSpc>
              <a:spcAft>
                <a:spcPts val="600"/>
              </a:spcAft>
              <a:buFont typeface="Arial" panose="020B0604020202020204" pitchFamily="34" charset="0"/>
              <a:buChar char="•"/>
            </a:pPr>
            <a:r>
              <a:rPr lang="en-US" sz="2000" dirty="0"/>
              <a:t>Diagnosis of COVID-19</a:t>
            </a:r>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dirty="0"/>
              <a:t>Mean </a:t>
            </a:r>
            <a:r>
              <a:rPr lang="en-US" sz="2000" dirty="0" err="1"/>
              <a:t>LoS</a:t>
            </a:r>
            <a:r>
              <a:rPr lang="en-US" sz="2000" dirty="0"/>
              <a:t> – 3.6 days</a:t>
            </a:r>
          </a:p>
          <a:p>
            <a:pPr indent="-228600">
              <a:lnSpc>
                <a:spcPct val="90000"/>
              </a:lnSpc>
              <a:spcAft>
                <a:spcPts val="600"/>
              </a:spcAft>
              <a:buFont typeface="Arial" panose="020B0604020202020204" pitchFamily="34" charset="0"/>
              <a:buChar char="•"/>
            </a:pPr>
            <a:r>
              <a:rPr lang="en-US" sz="2000" dirty="0"/>
              <a:t>65% treated with treatment A</a:t>
            </a:r>
          </a:p>
          <a:p>
            <a:pPr>
              <a:lnSpc>
                <a:spcPct val="90000"/>
              </a:lnSpc>
              <a:spcAft>
                <a:spcPts val="600"/>
              </a:spcAft>
            </a:pPr>
            <a:r>
              <a:rPr lang="en-US" sz="2000" dirty="0"/>
              <a:t>Analytic dataset: 150+ variables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graphicFrame>
        <p:nvGraphicFramePr>
          <p:cNvPr id="8" name="Chart 7">
            <a:extLst>
              <a:ext uri="{FF2B5EF4-FFF2-40B4-BE49-F238E27FC236}">
                <a16:creationId xmlns:a16="http://schemas.microsoft.com/office/drawing/2014/main" id="{399A9B68-6BBB-044F-922A-4B04A2CA328C}"/>
              </a:ext>
            </a:extLst>
          </p:cNvPr>
          <p:cNvGraphicFramePr/>
          <p:nvPr/>
        </p:nvGraphicFramePr>
        <p:xfrm>
          <a:off x="5857466" y="1416991"/>
          <a:ext cx="5629394" cy="402401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492BAEA-D419-0B48-94DE-8FD8DAD0AE5E}"/>
              </a:ext>
            </a:extLst>
          </p:cNvPr>
          <p:cNvSpPr txBox="1"/>
          <p:nvPr/>
        </p:nvSpPr>
        <p:spPr>
          <a:xfrm>
            <a:off x="2267730" y="3279647"/>
            <a:ext cx="7656539" cy="1569660"/>
          </a:xfrm>
          <a:prstGeom prst="rect">
            <a:avLst/>
          </a:prstGeom>
          <a:solidFill>
            <a:schemeClr val="bg1">
              <a:lumMod val="95000"/>
            </a:schemeClr>
          </a:solidFill>
        </p:spPr>
        <p:txBody>
          <a:bodyPr wrap="square" rtlCol="0">
            <a:spAutoFit/>
          </a:bodyPr>
          <a:lstStyle/>
          <a:p>
            <a:pPr algn="ctr"/>
            <a:endParaRPr lang="en-US" sz="2400" dirty="0">
              <a:solidFill>
                <a:srgbClr val="FF0000"/>
              </a:solidFill>
            </a:endParaRPr>
          </a:p>
          <a:p>
            <a:pPr algn="ctr"/>
            <a:r>
              <a:rPr lang="en-US" sz="2400" dirty="0">
                <a:solidFill>
                  <a:srgbClr val="FF0000"/>
                </a:solidFill>
              </a:rPr>
              <a:t>POSITIVITY ISSUES! </a:t>
            </a:r>
          </a:p>
          <a:p>
            <a:pPr algn="ctr"/>
            <a:r>
              <a:rPr lang="en-US" sz="2400" dirty="0">
                <a:solidFill>
                  <a:srgbClr val="FF0000"/>
                </a:solidFill>
              </a:rPr>
              <a:t>P(A=1|W=w) ~ 0 for some w</a:t>
            </a:r>
          </a:p>
          <a:p>
            <a:pPr algn="ctr"/>
            <a:endParaRPr lang="en-US" sz="2400" dirty="0">
              <a:solidFill>
                <a:srgbClr val="FF0000"/>
              </a:solidFill>
            </a:endParaRPr>
          </a:p>
        </p:txBody>
      </p:sp>
      <p:sp>
        <p:nvSpPr>
          <p:cNvPr id="4" name="TextBox 3">
            <a:extLst>
              <a:ext uri="{FF2B5EF4-FFF2-40B4-BE49-F238E27FC236}">
                <a16:creationId xmlns:a16="http://schemas.microsoft.com/office/drawing/2014/main" id="{21A45104-416E-1D40-925B-046A908DE268}"/>
              </a:ext>
            </a:extLst>
          </p:cNvPr>
          <p:cNvSpPr txBox="1"/>
          <p:nvPr/>
        </p:nvSpPr>
        <p:spPr>
          <a:xfrm>
            <a:off x="5005204" y="5679207"/>
            <a:ext cx="5376023" cy="646331"/>
          </a:xfrm>
          <a:prstGeom prst="rect">
            <a:avLst/>
          </a:prstGeom>
          <a:noFill/>
        </p:spPr>
        <p:txBody>
          <a:bodyPr wrap="none" rtlCol="0">
            <a:spAutoFit/>
          </a:bodyPr>
          <a:lstStyle/>
          <a:p>
            <a:r>
              <a:rPr lang="en-US" i="1" dirty="0"/>
              <a:t>Ask:          </a:t>
            </a:r>
            <a:r>
              <a:rPr lang="en-US" dirty="0">
                <a:solidFill>
                  <a:schemeClr val="accent1"/>
                </a:solidFill>
              </a:rPr>
              <a:t>Does this question have support in this data? </a:t>
            </a:r>
          </a:p>
          <a:p>
            <a:r>
              <a:rPr lang="en-US" i="1" dirty="0"/>
              <a:t>Answer:   </a:t>
            </a:r>
            <a:r>
              <a:rPr lang="en-US" dirty="0">
                <a:solidFill>
                  <a:srgbClr val="002060"/>
                </a:solidFill>
              </a:rPr>
              <a:t>Probably not as formulated</a:t>
            </a:r>
          </a:p>
        </p:txBody>
      </p:sp>
      <p:sp>
        <p:nvSpPr>
          <p:cNvPr id="5" name="TextBox 4">
            <a:extLst>
              <a:ext uri="{FF2B5EF4-FFF2-40B4-BE49-F238E27FC236}">
                <a16:creationId xmlns:a16="http://schemas.microsoft.com/office/drawing/2014/main" id="{848DF411-40BE-9B49-8FDB-C652FFCDF74C}"/>
              </a:ext>
            </a:extLst>
          </p:cNvPr>
          <p:cNvSpPr txBox="1"/>
          <p:nvPr/>
        </p:nvSpPr>
        <p:spPr>
          <a:xfrm>
            <a:off x="5416176" y="6511793"/>
            <a:ext cx="4752263" cy="369332"/>
          </a:xfrm>
          <a:prstGeom prst="rect">
            <a:avLst/>
          </a:prstGeom>
          <a:noFill/>
        </p:spPr>
        <p:txBody>
          <a:bodyPr wrap="none" rtlCol="0">
            <a:spAutoFit/>
          </a:bodyPr>
          <a:lstStyle/>
          <a:p>
            <a:r>
              <a:rPr lang="en-US" dirty="0"/>
              <a:t>Maybe reconsider in light of treatment dynamics</a:t>
            </a:r>
          </a:p>
        </p:txBody>
      </p:sp>
    </p:spTree>
    <p:extLst>
      <p:ext uri="{BB962C8B-B14F-4D97-AF65-F5344CB8AC3E}">
        <p14:creationId xmlns:p14="http://schemas.microsoft.com/office/powerpoint/2010/main" val="285163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CBD6-9395-1ED1-1DA9-5DA8E26E263C}"/>
              </a:ext>
            </a:extLst>
          </p:cNvPr>
          <p:cNvSpPr>
            <a:spLocks noGrp="1"/>
          </p:cNvSpPr>
          <p:nvPr>
            <p:ph type="title"/>
          </p:nvPr>
        </p:nvSpPr>
        <p:spPr/>
        <p:txBody>
          <a:bodyPr/>
          <a:lstStyle/>
          <a:p>
            <a:r>
              <a:rPr lang="en-US" dirty="0"/>
              <a:t>(Causal) </a:t>
            </a:r>
            <a:r>
              <a:rPr lang="en-US" dirty="0">
                <a:solidFill>
                  <a:schemeClr val="bg2">
                    <a:lumMod val="90000"/>
                  </a:schemeClr>
                </a:solidFill>
              </a:rPr>
              <a:t>Conditional</a:t>
            </a:r>
            <a:r>
              <a:rPr lang="en-US" dirty="0"/>
              <a:t> </a:t>
            </a:r>
            <a:r>
              <a:rPr lang="en-US" b="1" dirty="0"/>
              <a:t>exchangeability</a:t>
            </a:r>
          </a:p>
        </p:txBody>
      </p:sp>
      <p:sp>
        <p:nvSpPr>
          <p:cNvPr id="5" name="Content Placeholder 4">
            <a:extLst>
              <a:ext uri="{FF2B5EF4-FFF2-40B4-BE49-F238E27FC236}">
                <a16:creationId xmlns:a16="http://schemas.microsoft.com/office/drawing/2014/main" id="{16639806-DEE1-138D-AF0B-6D44548559F3}"/>
              </a:ext>
            </a:extLst>
          </p:cNvPr>
          <p:cNvSpPr>
            <a:spLocks noGrp="1"/>
          </p:cNvSpPr>
          <p:nvPr>
            <p:ph idx="1"/>
          </p:nvPr>
        </p:nvSpPr>
        <p:spPr>
          <a:xfrm>
            <a:off x="838200" y="1825625"/>
            <a:ext cx="10515600" cy="3408984"/>
          </a:xfrm>
        </p:spPr>
        <p:txBody>
          <a:bodyPr/>
          <a:lstStyle/>
          <a:p>
            <a:r>
              <a:rPr lang="en-US" dirty="0">
                <a:solidFill>
                  <a:schemeClr val="accent6">
                    <a:lumMod val="50000"/>
                  </a:schemeClr>
                </a:solidFill>
              </a:rPr>
              <a:t>Treated and untreated individuals are exchangeable when the assignment of treatment does not depend on the potential outcomes, i.e., when there is no unmeasured confounding that is driving both treatment and outcome. </a:t>
            </a:r>
          </a:p>
          <a:p>
            <a:r>
              <a:rPr lang="en-US" dirty="0">
                <a:highlight>
                  <a:srgbClr val="FFFF00"/>
                </a:highlight>
              </a:rPr>
              <a:t>In randomized experiments, the treated and the untreated are exchangeable because the treated, had they remained untreated, would have experienced the same average outcome as the untreated did, and vice versa. </a:t>
            </a:r>
          </a:p>
        </p:txBody>
      </p:sp>
      <p:pic>
        <p:nvPicPr>
          <p:cNvPr id="7" name="Picture 6" descr="A picture containing icon&#10;&#10;Description automatically generated">
            <a:extLst>
              <a:ext uri="{FF2B5EF4-FFF2-40B4-BE49-F238E27FC236}">
                <a16:creationId xmlns:a16="http://schemas.microsoft.com/office/drawing/2014/main" id="{182BB631-424C-E1C3-50AF-722784B89CD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32350" y="5892800"/>
            <a:ext cx="2527300" cy="965200"/>
          </a:xfrm>
          <a:prstGeom prst="rect">
            <a:avLst/>
          </a:prstGeom>
        </p:spPr>
      </p:pic>
      <p:sp>
        <p:nvSpPr>
          <p:cNvPr id="8" name="TextBox 7">
            <a:extLst>
              <a:ext uri="{FF2B5EF4-FFF2-40B4-BE49-F238E27FC236}">
                <a16:creationId xmlns:a16="http://schemas.microsoft.com/office/drawing/2014/main" id="{57092712-B54A-74C0-8EC5-2577B8E51930}"/>
              </a:ext>
            </a:extLst>
          </p:cNvPr>
          <p:cNvSpPr txBox="1"/>
          <p:nvPr/>
        </p:nvSpPr>
        <p:spPr>
          <a:xfrm>
            <a:off x="9173610" y="6492875"/>
            <a:ext cx="3018390" cy="369332"/>
          </a:xfrm>
          <a:prstGeom prst="rect">
            <a:avLst/>
          </a:prstGeom>
          <a:noFill/>
        </p:spPr>
        <p:txBody>
          <a:bodyPr wrap="none" rtlCol="0">
            <a:spAutoFit/>
          </a:bodyPr>
          <a:lstStyle/>
          <a:p>
            <a:r>
              <a:rPr lang="en-US" dirty="0"/>
              <a:t>Read: “</a:t>
            </a:r>
            <a:r>
              <a:rPr lang="en-US" dirty="0" err="1"/>
              <a:t>Y</a:t>
            </a:r>
            <a:r>
              <a:rPr lang="en-US" baseline="30000" dirty="0" err="1"/>
              <a:t>a</a:t>
            </a:r>
            <a:r>
              <a:rPr lang="en-US" dirty="0"/>
              <a:t> is independent of A”</a:t>
            </a:r>
          </a:p>
        </p:txBody>
      </p:sp>
      <p:pic>
        <p:nvPicPr>
          <p:cNvPr id="10" name="Picture 9">
            <a:extLst>
              <a:ext uri="{FF2B5EF4-FFF2-40B4-BE49-F238E27FC236}">
                <a16:creationId xmlns:a16="http://schemas.microsoft.com/office/drawing/2014/main" id="{261301E2-2175-454F-88FC-20096A3981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9800" y="5369546"/>
            <a:ext cx="7772400" cy="603336"/>
          </a:xfrm>
          <a:prstGeom prst="rect">
            <a:avLst/>
          </a:prstGeom>
        </p:spPr>
      </p:pic>
    </p:spTree>
    <p:extLst>
      <p:ext uri="{BB962C8B-B14F-4D97-AF65-F5344CB8AC3E}">
        <p14:creationId xmlns:p14="http://schemas.microsoft.com/office/powerpoint/2010/main" val="79397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xit" presetSubtype="0" fill="hold" nodeType="withEffect">
                                  <p:stCondLst>
                                    <p:cond delay="0"/>
                                  </p:stCondLst>
                                  <p:childTnLst>
                                    <p:animEffect transition="out" filter="dissolv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CBD6-9395-1ED1-1DA9-5DA8E26E263C}"/>
              </a:ext>
            </a:extLst>
          </p:cNvPr>
          <p:cNvSpPr>
            <a:spLocks noGrp="1"/>
          </p:cNvSpPr>
          <p:nvPr>
            <p:ph type="title"/>
          </p:nvPr>
        </p:nvSpPr>
        <p:spPr/>
        <p:txBody>
          <a:bodyPr/>
          <a:lstStyle/>
          <a:p>
            <a:r>
              <a:rPr lang="en-US" dirty="0"/>
              <a:t>(Causal) </a:t>
            </a:r>
            <a:r>
              <a:rPr lang="en-US" b="1" dirty="0">
                <a:highlight>
                  <a:srgbClr val="FFFF00"/>
                </a:highlight>
              </a:rPr>
              <a:t>Conditional</a:t>
            </a:r>
            <a:r>
              <a:rPr lang="en-US" dirty="0"/>
              <a:t> </a:t>
            </a:r>
            <a:r>
              <a:rPr lang="en-US" b="1" dirty="0"/>
              <a:t>exchangeability</a:t>
            </a:r>
          </a:p>
        </p:txBody>
      </p:sp>
      <p:sp>
        <p:nvSpPr>
          <p:cNvPr id="5" name="Content Placeholder 4">
            <a:extLst>
              <a:ext uri="{FF2B5EF4-FFF2-40B4-BE49-F238E27FC236}">
                <a16:creationId xmlns:a16="http://schemas.microsoft.com/office/drawing/2014/main" id="{16639806-DEE1-138D-AF0B-6D44548559F3}"/>
              </a:ext>
            </a:extLst>
          </p:cNvPr>
          <p:cNvSpPr>
            <a:spLocks noGrp="1"/>
          </p:cNvSpPr>
          <p:nvPr>
            <p:ph idx="1"/>
          </p:nvPr>
        </p:nvSpPr>
        <p:spPr>
          <a:xfrm>
            <a:off x="838200" y="1825625"/>
            <a:ext cx="10515600" cy="3408984"/>
          </a:xfrm>
        </p:spPr>
        <p:txBody>
          <a:bodyPr/>
          <a:lstStyle/>
          <a:p>
            <a:r>
              <a:rPr lang="en-US" dirty="0">
                <a:solidFill>
                  <a:schemeClr val="accent6">
                    <a:lumMod val="50000"/>
                  </a:schemeClr>
                </a:solidFill>
              </a:rPr>
              <a:t>In observational studies, when the investigators do not randomly assign treatment, the reasons for receiving treatment are likely to be associated with some outcome predictors (L).</a:t>
            </a:r>
          </a:p>
          <a:p>
            <a:pPr marL="0" indent="0">
              <a:buNone/>
            </a:pPr>
            <a:endParaRPr lang="en-US" dirty="0">
              <a:solidFill>
                <a:schemeClr val="accent6">
                  <a:lumMod val="50000"/>
                </a:schemeClr>
              </a:solidFill>
            </a:endParaRPr>
          </a:p>
          <a:p>
            <a:r>
              <a:rPr lang="en-US" dirty="0">
                <a:solidFill>
                  <a:schemeClr val="accent6">
                    <a:lumMod val="50000"/>
                  </a:schemeClr>
                </a:solidFill>
              </a:rPr>
              <a:t>If the conditional probability of receiving every value of treatment depends only on measured covariates L: </a:t>
            </a:r>
          </a:p>
          <a:p>
            <a:endParaRPr lang="en-US" dirty="0">
              <a:solidFill>
                <a:schemeClr val="accent6">
                  <a:lumMod val="50000"/>
                </a:schemeClr>
              </a:solidFill>
            </a:endParaRPr>
          </a:p>
        </p:txBody>
      </p:sp>
      <p:pic>
        <p:nvPicPr>
          <p:cNvPr id="4" name="Picture 3" descr="A picture containing icon&#10;&#10;Description automatically generated">
            <a:extLst>
              <a:ext uri="{FF2B5EF4-FFF2-40B4-BE49-F238E27FC236}">
                <a16:creationId xmlns:a16="http://schemas.microsoft.com/office/drawing/2014/main" id="{6D65A70A-0A72-91EA-33C7-0A8D1A855A0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83150" y="5746234"/>
            <a:ext cx="2425700" cy="927100"/>
          </a:xfrm>
          <a:prstGeom prst="rect">
            <a:avLst/>
          </a:prstGeom>
        </p:spPr>
      </p:pic>
      <p:sp>
        <p:nvSpPr>
          <p:cNvPr id="6" name="TextBox 5">
            <a:extLst>
              <a:ext uri="{FF2B5EF4-FFF2-40B4-BE49-F238E27FC236}">
                <a16:creationId xmlns:a16="http://schemas.microsoft.com/office/drawing/2014/main" id="{1966423D-51C2-2E21-99D7-2BF1CFF3CD01}"/>
              </a:ext>
            </a:extLst>
          </p:cNvPr>
          <p:cNvSpPr txBox="1"/>
          <p:nvPr/>
        </p:nvSpPr>
        <p:spPr>
          <a:xfrm>
            <a:off x="8468930" y="6488668"/>
            <a:ext cx="3723070" cy="369332"/>
          </a:xfrm>
          <a:prstGeom prst="rect">
            <a:avLst/>
          </a:prstGeom>
          <a:noFill/>
        </p:spPr>
        <p:txBody>
          <a:bodyPr wrap="none" rtlCol="0">
            <a:spAutoFit/>
          </a:bodyPr>
          <a:lstStyle/>
          <a:p>
            <a:r>
              <a:rPr lang="en-US" dirty="0"/>
              <a:t>Read: “</a:t>
            </a:r>
            <a:r>
              <a:rPr lang="en-US" dirty="0" err="1"/>
              <a:t>Y</a:t>
            </a:r>
            <a:r>
              <a:rPr lang="en-US" baseline="30000" dirty="0" err="1"/>
              <a:t>a</a:t>
            </a:r>
            <a:r>
              <a:rPr lang="en-US" dirty="0"/>
              <a:t> is independent of A given L”</a:t>
            </a:r>
          </a:p>
        </p:txBody>
      </p:sp>
      <p:pic>
        <p:nvPicPr>
          <p:cNvPr id="9" name="Picture 8">
            <a:extLst>
              <a:ext uri="{FF2B5EF4-FFF2-40B4-BE49-F238E27FC236}">
                <a16:creationId xmlns:a16="http://schemas.microsoft.com/office/drawing/2014/main" id="{13106EE6-4906-8307-FFCC-EEBF2315CC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9800" y="4764319"/>
            <a:ext cx="7772400" cy="605227"/>
          </a:xfrm>
          <a:prstGeom prst="rect">
            <a:avLst/>
          </a:prstGeom>
        </p:spPr>
      </p:pic>
    </p:spTree>
    <p:extLst>
      <p:ext uri="{BB962C8B-B14F-4D97-AF65-F5344CB8AC3E}">
        <p14:creationId xmlns:p14="http://schemas.microsoft.com/office/powerpoint/2010/main" val="244371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xit" presetSubtype="0" fill="hold" nodeType="with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CBD6-9395-1ED1-1DA9-5DA8E26E263C}"/>
              </a:ext>
            </a:extLst>
          </p:cNvPr>
          <p:cNvSpPr>
            <a:spLocks noGrp="1"/>
          </p:cNvSpPr>
          <p:nvPr>
            <p:ph type="title"/>
          </p:nvPr>
        </p:nvSpPr>
        <p:spPr/>
        <p:txBody>
          <a:bodyPr/>
          <a:lstStyle/>
          <a:p>
            <a:r>
              <a:rPr lang="en-US" dirty="0"/>
              <a:t>(Causal) </a:t>
            </a:r>
            <a:r>
              <a:rPr lang="en-US" b="1" dirty="0">
                <a:highlight>
                  <a:srgbClr val="FFFF00"/>
                </a:highlight>
              </a:rPr>
              <a:t>Conditional</a:t>
            </a:r>
            <a:r>
              <a:rPr lang="en-US" dirty="0"/>
              <a:t> </a:t>
            </a:r>
            <a:r>
              <a:rPr lang="en-US" b="1" dirty="0"/>
              <a:t>exchangeability</a:t>
            </a:r>
          </a:p>
        </p:txBody>
      </p:sp>
      <p:sp>
        <p:nvSpPr>
          <p:cNvPr id="5" name="Content Placeholder 4">
            <a:extLst>
              <a:ext uri="{FF2B5EF4-FFF2-40B4-BE49-F238E27FC236}">
                <a16:creationId xmlns:a16="http://schemas.microsoft.com/office/drawing/2014/main" id="{16639806-DEE1-138D-AF0B-6D44548559F3}"/>
              </a:ext>
            </a:extLst>
          </p:cNvPr>
          <p:cNvSpPr>
            <a:spLocks noGrp="1"/>
          </p:cNvSpPr>
          <p:nvPr>
            <p:ph idx="1"/>
          </p:nvPr>
        </p:nvSpPr>
        <p:spPr>
          <a:xfrm>
            <a:off x="838200" y="2531165"/>
            <a:ext cx="10515600" cy="2703444"/>
          </a:xfrm>
        </p:spPr>
        <p:txBody>
          <a:bodyPr/>
          <a:lstStyle/>
          <a:p>
            <a:r>
              <a:rPr lang="en-US" sz="2800" dirty="0"/>
              <a:t>It’s also called the assumption of ‘no unmeasured confounders,’ because if an </a:t>
            </a:r>
            <a:r>
              <a:rPr lang="en-US" sz="2800" u="sng" dirty="0"/>
              <a:t>uncontrolled</a:t>
            </a:r>
            <a:r>
              <a:rPr lang="en-US" sz="2800" dirty="0"/>
              <a:t> factor C causes both counterfactual outcomes </a:t>
            </a:r>
            <a:r>
              <a:rPr lang="en-US" sz="2800" dirty="0" err="1"/>
              <a:t>Y</a:t>
            </a:r>
            <a:r>
              <a:rPr lang="en-US" sz="2800" baseline="30000" dirty="0" err="1"/>
              <a:t>a</a:t>
            </a:r>
            <a:r>
              <a:rPr lang="en-US" sz="2800" dirty="0"/>
              <a:t> and intervention A, this induces dependence between  </a:t>
            </a:r>
            <a:r>
              <a:rPr lang="en-US" sz="2800" dirty="0" err="1"/>
              <a:t>Y</a:t>
            </a:r>
            <a:r>
              <a:rPr lang="en-US" sz="2800" baseline="30000" dirty="0" err="1"/>
              <a:t>a</a:t>
            </a:r>
            <a:r>
              <a:rPr lang="en-US" sz="2800" dirty="0"/>
              <a:t> and A.</a:t>
            </a:r>
          </a:p>
          <a:p>
            <a:pPr marL="0" indent="0">
              <a:buNone/>
            </a:pPr>
            <a:endParaRPr lang="en-US" dirty="0">
              <a:solidFill>
                <a:schemeClr val="accent6">
                  <a:lumMod val="50000"/>
                </a:schemeClr>
              </a:solidFill>
            </a:endParaRPr>
          </a:p>
        </p:txBody>
      </p:sp>
    </p:spTree>
    <p:extLst>
      <p:ext uri="{BB962C8B-B14F-4D97-AF65-F5344CB8AC3E}">
        <p14:creationId xmlns:p14="http://schemas.microsoft.com/office/powerpoint/2010/main" val="3661466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200"/>
              <a:t>SUTVA: stable unit treatment value assumption</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2275268"/>
            <a:ext cx="10515600" cy="3906076"/>
          </a:xfrm>
        </p:spPr>
        <p:txBody>
          <a:bodyPr>
            <a:normAutofit/>
          </a:bodyPr>
          <a:lstStyle/>
          <a:p>
            <a:r>
              <a:rPr lang="en-US" i="1" dirty="0"/>
              <a:t>no interference between units</a:t>
            </a:r>
          </a:p>
          <a:p>
            <a:r>
              <a:rPr lang="en-US" dirty="0"/>
              <a:t>SUTVA implies that an individual’s counterfactual outcomes are assumed independent of other individuals’ treatments.</a:t>
            </a:r>
          </a:p>
          <a:p>
            <a:r>
              <a:rPr lang="en-US" dirty="0"/>
              <a:t>Under the no-interference assumption, the potential outcomes of any individual are assumed to be unaffected by the treatment assignment of every other individual. </a:t>
            </a:r>
          </a:p>
          <a:p>
            <a:r>
              <a:rPr lang="en-US" dirty="0"/>
              <a:t>However, in many settings, this assumption obviously does not hold, e.g., vaccinations and infectious diseases.</a:t>
            </a:r>
          </a:p>
        </p:txBody>
      </p:sp>
    </p:spTree>
    <p:extLst>
      <p:ext uri="{BB962C8B-B14F-4D97-AF65-F5344CB8AC3E}">
        <p14:creationId xmlns:p14="http://schemas.microsoft.com/office/powerpoint/2010/main" val="335778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224943"/>
            <a:ext cx="10793729" cy="1477924"/>
          </a:xfrm>
        </p:spPr>
        <p:txBody>
          <a:bodyPr>
            <a:noAutofit/>
          </a:bodyPr>
          <a:lstStyle/>
          <a:p>
            <a:r>
              <a:rPr lang="en-US" sz="3200" dirty="0">
                <a:solidFill>
                  <a:schemeClr val="accent6">
                    <a:lumMod val="50000"/>
                  </a:schemeClr>
                </a:solidFill>
              </a:rPr>
              <a:t>Does my non-randomized study </a:t>
            </a:r>
            <a:r>
              <a:rPr lang="en-US" sz="3200" dirty="0">
                <a:solidFill>
                  <a:schemeClr val="accent5">
                    <a:lumMod val="50000"/>
                  </a:schemeClr>
                </a:solidFill>
              </a:rPr>
              <a:t>(or randomized study under imperfect conditions)</a:t>
            </a:r>
            <a:r>
              <a:rPr lang="en-US" sz="3200" dirty="0">
                <a:solidFill>
                  <a:schemeClr val="accent6">
                    <a:lumMod val="50000"/>
                  </a:schemeClr>
                </a:solidFill>
              </a:rPr>
              <a:t> meet the identifiability conditions?</a:t>
            </a:r>
          </a:p>
        </p:txBody>
      </p:sp>
      <p:sp>
        <p:nvSpPr>
          <p:cNvPr id="3" name="Content Placeholder 2"/>
          <p:cNvSpPr>
            <a:spLocks noGrp="1"/>
          </p:cNvSpPr>
          <p:nvPr>
            <p:ph idx="1"/>
          </p:nvPr>
        </p:nvSpPr>
        <p:spPr>
          <a:xfrm>
            <a:off x="1203766" y="2001079"/>
            <a:ext cx="10150033" cy="4219882"/>
          </a:xfrm>
        </p:spPr>
        <p:txBody>
          <a:bodyPr>
            <a:normAutofit/>
          </a:bodyPr>
          <a:lstStyle/>
          <a:p>
            <a:pPr marL="0" indent="0">
              <a:buNone/>
            </a:pPr>
            <a:r>
              <a:rPr lang="en-US" dirty="0">
                <a:highlight>
                  <a:srgbClr val="FFFF00"/>
                </a:highlight>
              </a:rPr>
              <a:t>If consistency, positivity, and exchangeability hold, then association implies causation. </a:t>
            </a:r>
          </a:p>
          <a:p>
            <a:pPr marL="0" indent="0">
              <a:buNone/>
            </a:pPr>
            <a:r>
              <a:rPr lang="en-US" dirty="0"/>
              <a:t>When there is confounding or selection bias, it is sufficient that consistency, positivity, and conditional exchangeability hold, i.e., no </a:t>
            </a:r>
            <a:r>
              <a:rPr lang="en-US" i="1" dirty="0"/>
              <a:t>unmeasured </a:t>
            </a:r>
            <a:r>
              <a:rPr lang="en-US" dirty="0"/>
              <a:t>confounders, and effects of selection are mitigated by adjustment.</a:t>
            </a:r>
          </a:p>
          <a:p>
            <a:pPr marL="457200" lvl="1" indent="0">
              <a:buNone/>
            </a:pPr>
            <a:r>
              <a:rPr lang="en-US" dirty="0"/>
              <a:t>Causal consistency must be assumed. </a:t>
            </a:r>
          </a:p>
          <a:p>
            <a:pPr marL="457200" lvl="1" indent="0">
              <a:buNone/>
            </a:pPr>
            <a:r>
              <a:rPr lang="en-US" dirty="0"/>
              <a:t>Positivity can be checked by diagnostics.</a:t>
            </a:r>
          </a:p>
          <a:p>
            <a:pPr marL="457200" lvl="1" indent="0">
              <a:buNone/>
            </a:pPr>
            <a:r>
              <a:rPr lang="en-US" dirty="0">
                <a:solidFill>
                  <a:schemeClr val="accent6">
                    <a:lumMod val="50000"/>
                  </a:schemeClr>
                </a:solidFill>
              </a:rPr>
              <a:t>Causal conditional exchangeability can be checked using causal diagrams based on DAGs.</a:t>
            </a:r>
          </a:p>
        </p:txBody>
      </p:sp>
    </p:spTree>
    <p:extLst>
      <p:ext uri="{BB962C8B-B14F-4D97-AF65-F5344CB8AC3E}">
        <p14:creationId xmlns:p14="http://schemas.microsoft.com/office/powerpoint/2010/main" val="296291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224943"/>
            <a:ext cx="10793729" cy="1477924"/>
          </a:xfrm>
        </p:spPr>
        <p:txBody>
          <a:bodyPr>
            <a:noAutofit/>
          </a:bodyPr>
          <a:lstStyle/>
          <a:p>
            <a:r>
              <a:rPr lang="en-US" sz="3200" dirty="0">
                <a:solidFill>
                  <a:schemeClr val="accent6">
                    <a:lumMod val="50000"/>
                  </a:schemeClr>
                </a:solidFill>
              </a:rPr>
              <a:t>Does my non-randomized study </a:t>
            </a:r>
            <a:r>
              <a:rPr lang="en-US" sz="3200" dirty="0">
                <a:solidFill>
                  <a:schemeClr val="accent5">
                    <a:lumMod val="50000"/>
                  </a:schemeClr>
                </a:solidFill>
              </a:rPr>
              <a:t>(or randomized study under imperfect conditions)</a:t>
            </a:r>
            <a:r>
              <a:rPr lang="en-US" sz="3200" dirty="0">
                <a:solidFill>
                  <a:schemeClr val="accent6">
                    <a:lumMod val="50000"/>
                  </a:schemeClr>
                </a:solidFill>
              </a:rPr>
              <a:t> meet the identifiability conditions?</a:t>
            </a:r>
          </a:p>
        </p:txBody>
      </p:sp>
      <p:sp>
        <p:nvSpPr>
          <p:cNvPr id="9" name="TextBox 8">
            <a:extLst>
              <a:ext uri="{FF2B5EF4-FFF2-40B4-BE49-F238E27FC236}">
                <a16:creationId xmlns:a16="http://schemas.microsoft.com/office/drawing/2014/main" id="{8D44980F-8EB3-F774-5E92-B46244700781}"/>
              </a:ext>
            </a:extLst>
          </p:cNvPr>
          <p:cNvSpPr txBox="1"/>
          <p:nvPr/>
        </p:nvSpPr>
        <p:spPr>
          <a:xfrm>
            <a:off x="796788" y="1746409"/>
            <a:ext cx="10598424" cy="3970318"/>
          </a:xfrm>
          <a:prstGeom prst="rect">
            <a:avLst/>
          </a:prstGeom>
          <a:noFill/>
        </p:spPr>
        <p:txBody>
          <a:bodyPr wrap="square">
            <a:spAutoFit/>
          </a:bodyPr>
          <a:lstStyle/>
          <a:p>
            <a:r>
              <a:rPr lang="en-US" sz="2800" dirty="0">
                <a:solidFill>
                  <a:schemeClr val="accent5">
                    <a:lumMod val="50000"/>
                  </a:schemeClr>
                </a:solidFill>
              </a:rPr>
              <a:t>“We will see that these conditions are often </a:t>
            </a:r>
            <a:r>
              <a:rPr lang="en-US" sz="2800" b="1" dirty="0">
                <a:solidFill>
                  <a:schemeClr val="accent5">
                    <a:lumMod val="50000"/>
                  </a:schemeClr>
                </a:solidFill>
              </a:rPr>
              <a:t>heroic</a:t>
            </a:r>
            <a:r>
              <a:rPr lang="en-US" sz="2800" dirty="0">
                <a:solidFill>
                  <a:schemeClr val="accent5">
                    <a:lumMod val="50000"/>
                  </a:schemeClr>
                </a:solidFill>
              </a:rPr>
              <a:t>, which explains why causal inferences from observational studies are viewed with suspicion.</a:t>
            </a:r>
          </a:p>
          <a:p>
            <a:endParaRPr lang="en-US" sz="2800" dirty="0">
              <a:solidFill>
                <a:schemeClr val="accent5">
                  <a:lumMod val="50000"/>
                </a:schemeClr>
              </a:solidFill>
            </a:endParaRPr>
          </a:p>
          <a:p>
            <a:r>
              <a:rPr lang="en-US" sz="2800" dirty="0">
                <a:solidFill>
                  <a:schemeClr val="accent5">
                    <a:lumMod val="50000"/>
                  </a:schemeClr>
                </a:solidFill>
              </a:rPr>
              <a:t>However, if the analogy between an observational study and a conditionally randomized experiment happens to be correct, then we can […] identify causal effects from observational studies. </a:t>
            </a:r>
          </a:p>
          <a:p>
            <a:endParaRPr lang="en-US" sz="2800" dirty="0">
              <a:solidFill>
                <a:schemeClr val="accent5">
                  <a:lumMod val="50000"/>
                </a:schemeClr>
              </a:solidFill>
            </a:endParaRPr>
          </a:p>
          <a:p>
            <a:r>
              <a:rPr lang="en-US" sz="2800" dirty="0">
                <a:solidFill>
                  <a:schemeClr val="accent5">
                    <a:lumMod val="50000"/>
                  </a:schemeClr>
                </a:solidFill>
              </a:rPr>
              <a:t>We, therefore, refer to these conditions as identifiability conditions or assumptions.”</a:t>
            </a:r>
          </a:p>
        </p:txBody>
      </p:sp>
      <p:sp>
        <p:nvSpPr>
          <p:cNvPr id="10" name="TextBox 9">
            <a:extLst>
              <a:ext uri="{FF2B5EF4-FFF2-40B4-BE49-F238E27FC236}">
                <a16:creationId xmlns:a16="http://schemas.microsoft.com/office/drawing/2014/main" id="{6A53E9A1-8699-A34A-D694-C171CBA4EE52}"/>
              </a:ext>
            </a:extLst>
          </p:cNvPr>
          <p:cNvSpPr txBox="1"/>
          <p:nvPr/>
        </p:nvSpPr>
        <p:spPr>
          <a:xfrm>
            <a:off x="10217426" y="6263725"/>
            <a:ext cx="1558183" cy="369332"/>
          </a:xfrm>
          <a:prstGeom prst="rect">
            <a:avLst/>
          </a:prstGeom>
          <a:noFill/>
        </p:spPr>
        <p:txBody>
          <a:bodyPr wrap="none" rtlCol="0">
            <a:spAutoFit/>
          </a:bodyPr>
          <a:lstStyle/>
          <a:p>
            <a:r>
              <a:rPr lang="en-US" dirty="0"/>
              <a:t>-What if, </a:t>
            </a:r>
            <a:r>
              <a:rPr lang="en-US" dirty="0" err="1"/>
              <a:t>pg</a:t>
            </a:r>
            <a:r>
              <a:rPr lang="en-US" dirty="0"/>
              <a:t> 26</a:t>
            </a:r>
          </a:p>
        </p:txBody>
      </p:sp>
    </p:spTree>
    <p:extLst>
      <p:ext uri="{BB962C8B-B14F-4D97-AF65-F5344CB8AC3E}">
        <p14:creationId xmlns:p14="http://schemas.microsoft.com/office/powerpoint/2010/main" val="1732701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8EAEB-90A7-4D39-AC92-A29C30EA2836}"/>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4100" kern="1200">
                <a:solidFill>
                  <a:schemeClr val="tx1"/>
                </a:solidFill>
                <a:latin typeface="+mj-lt"/>
                <a:ea typeface="+mj-ea"/>
                <a:cs typeface="+mj-cs"/>
              </a:rPr>
            </a:br>
            <a:r>
              <a:rPr lang="en-US" sz="4100" kern="1200">
                <a:solidFill>
                  <a:schemeClr val="tx1"/>
                </a:solidFill>
                <a:latin typeface="+mj-lt"/>
                <a:ea typeface="+mj-ea"/>
                <a:cs typeface="+mj-cs"/>
              </a:rPr>
              <a:t>A gentle introduction to DAGs, examples, and frontiers</a:t>
            </a:r>
          </a:p>
        </p:txBody>
      </p:sp>
      <p:sp>
        <p:nvSpPr>
          <p:cNvPr id="6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B8210889-1C2C-9B01-1965-65695BECA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54296" y="1773959"/>
            <a:ext cx="7214616" cy="3282650"/>
          </a:xfrm>
          <a:prstGeom prst="rect">
            <a:avLst/>
          </a:prstGeom>
        </p:spPr>
      </p:pic>
    </p:spTree>
    <p:extLst>
      <p:ext uri="{BB962C8B-B14F-4D97-AF65-F5344CB8AC3E}">
        <p14:creationId xmlns:p14="http://schemas.microsoft.com/office/powerpoint/2010/main" val="325014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2585-EC71-5F4E-AB7F-1171C5D075C8}"/>
              </a:ext>
            </a:extLst>
          </p:cNvPr>
          <p:cNvSpPr>
            <a:spLocks noGrp="1"/>
          </p:cNvSpPr>
          <p:nvPr>
            <p:ph type="title"/>
          </p:nvPr>
        </p:nvSpPr>
        <p:spPr>
          <a:xfrm>
            <a:off x="337896" y="334133"/>
            <a:ext cx="5909651" cy="1674904"/>
          </a:xfrm>
        </p:spPr>
        <p:txBody>
          <a:bodyPr anchor="ctr">
            <a:normAutofit/>
          </a:bodyPr>
          <a:lstStyle/>
          <a:p>
            <a:r>
              <a:rPr lang="en-US" sz="4000" dirty="0"/>
              <a:t>Directed Acyclic Graphs (DAGs)</a:t>
            </a:r>
          </a:p>
        </p:txBody>
      </p:sp>
      <p:sp>
        <p:nvSpPr>
          <p:cNvPr id="3" name="Content Placeholder 2">
            <a:extLst>
              <a:ext uri="{FF2B5EF4-FFF2-40B4-BE49-F238E27FC236}">
                <a16:creationId xmlns:a16="http://schemas.microsoft.com/office/drawing/2014/main" id="{DAAA037E-3E8D-E244-9611-48732CC06F26}"/>
              </a:ext>
            </a:extLst>
          </p:cNvPr>
          <p:cNvSpPr>
            <a:spLocks noGrp="1"/>
          </p:cNvSpPr>
          <p:nvPr>
            <p:ph idx="1"/>
          </p:nvPr>
        </p:nvSpPr>
        <p:spPr>
          <a:xfrm>
            <a:off x="6745714" y="552906"/>
            <a:ext cx="5165936" cy="1953988"/>
          </a:xfrm>
        </p:spPr>
        <p:txBody>
          <a:bodyPr anchor="ctr">
            <a:normAutofit lnSpcReduction="10000"/>
          </a:bodyPr>
          <a:lstStyle/>
          <a:p>
            <a:r>
              <a:rPr lang="en-US" sz="2000" b="1" dirty="0"/>
              <a:t>Directed acyclic graphs</a:t>
            </a:r>
            <a:r>
              <a:rPr lang="en-US" sz="2000" dirty="0"/>
              <a:t> (DAGs) are visual representations of causal assumptions</a:t>
            </a:r>
          </a:p>
          <a:p>
            <a:r>
              <a:rPr lang="en-US" sz="2000" dirty="0"/>
              <a:t>They encode our assumptions about the way variables relate to each other</a:t>
            </a:r>
          </a:p>
          <a:p>
            <a:r>
              <a:rPr lang="en-US" sz="2000" dirty="0"/>
              <a:t>DAGs can help untangle seemingly paradoxical findings and inform analyses</a:t>
            </a:r>
          </a:p>
        </p:txBody>
      </p:sp>
      <p:pic>
        <p:nvPicPr>
          <p:cNvPr id="7" name="Picture 6" descr="Diagram&#10;&#10;Description automatically generated">
            <a:extLst>
              <a:ext uri="{FF2B5EF4-FFF2-40B4-BE49-F238E27FC236}">
                <a16:creationId xmlns:a16="http://schemas.microsoft.com/office/drawing/2014/main" id="{70A28E66-C217-2947-835F-0EA9124588A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10948" y="2531318"/>
            <a:ext cx="8570103" cy="3899395"/>
          </a:xfrm>
          <a:prstGeom prst="rect">
            <a:avLst/>
          </a:prstGeom>
        </p:spPr>
      </p:pic>
      <p:grpSp>
        <p:nvGrpSpPr>
          <p:cNvPr id="5" name="Group 4">
            <a:extLst>
              <a:ext uri="{FF2B5EF4-FFF2-40B4-BE49-F238E27FC236}">
                <a16:creationId xmlns:a16="http://schemas.microsoft.com/office/drawing/2014/main" id="{893123F0-19B9-7941-8A59-06BA0C233FF0}"/>
              </a:ext>
            </a:extLst>
          </p:cNvPr>
          <p:cNvGrpSpPr/>
          <p:nvPr/>
        </p:nvGrpSpPr>
        <p:grpSpPr>
          <a:xfrm>
            <a:off x="2354202" y="2135206"/>
            <a:ext cx="7241171" cy="4169338"/>
            <a:chOff x="2354202" y="2135206"/>
            <a:chExt cx="7241171" cy="4169338"/>
          </a:xfrm>
        </p:grpSpPr>
        <p:sp>
          <p:nvSpPr>
            <p:cNvPr id="8" name="TextBox 7">
              <a:extLst>
                <a:ext uri="{FF2B5EF4-FFF2-40B4-BE49-F238E27FC236}">
                  <a16:creationId xmlns:a16="http://schemas.microsoft.com/office/drawing/2014/main" id="{D9B43A2D-96C2-1443-9D50-FC255AE7FBE3}"/>
                </a:ext>
              </a:extLst>
            </p:cNvPr>
            <p:cNvSpPr txBox="1"/>
            <p:nvPr/>
          </p:nvSpPr>
          <p:spPr>
            <a:xfrm>
              <a:off x="2354202" y="5935212"/>
              <a:ext cx="1227644" cy="369332"/>
            </a:xfrm>
            <a:prstGeom prst="rect">
              <a:avLst/>
            </a:prstGeom>
            <a:noFill/>
          </p:spPr>
          <p:txBody>
            <a:bodyPr wrap="none" rtlCol="0">
              <a:spAutoFit/>
            </a:bodyPr>
            <a:lstStyle/>
            <a:p>
              <a:r>
                <a:rPr lang="en-US" dirty="0">
                  <a:solidFill>
                    <a:schemeClr val="accent5"/>
                  </a:solidFill>
                </a:rPr>
                <a:t>Treatment</a:t>
              </a:r>
            </a:p>
          </p:txBody>
        </p:sp>
        <p:sp>
          <p:nvSpPr>
            <p:cNvPr id="9" name="TextBox 8">
              <a:extLst>
                <a:ext uri="{FF2B5EF4-FFF2-40B4-BE49-F238E27FC236}">
                  <a16:creationId xmlns:a16="http://schemas.microsoft.com/office/drawing/2014/main" id="{F96DEAD1-0948-0643-82A0-342C35A714CB}"/>
                </a:ext>
              </a:extLst>
            </p:cNvPr>
            <p:cNvSpPr txBox="1"/>
            <p:nvPr/>
          </p:nvSpPr>
          <p:spPr>
            <a:xfrm>
              <a:off x="8474553" y="5935212"/>
              <a:ext cx="1120820" cy="369332"/>
            </a:xfrm>
            <a:prstGeom prst="rect">
              <a:avLst/>
            </a:prstGeom>
            <a:noFill/>
          </p:spPr>
          <p:txBody>
            <a:bodyPr wrap="none" rtlCol="0">
              <a:spAutoFit/>
            </a:bodyPr>
            <a:lstStyle/>
            <a:p>
              <a:r>
                <a:rPr lang="en-US" dirty="0">
                  <a:solidFill>
                    <a:schemeClr val="accent5"/>
                  </a:solidFill>
                </a:rPr>
                <a:t>Outcome</a:t>
              </a:r>
            </a:p>
          </p:txBody>
        </p:sp>
        <p:sp>
          <p:nvSpPr>
            <p:cNvPr id="10" name="TextBox 9">
              <a:extLst>
                <a:ext uri="{FF2B5EF4-FFF2-40B4-BE49-F238E27FC236}">
                  <a16:creationId xmlns:a16="http://schemas.microsoft.com/office/drawing/2014/main" id="{5DB38934-38A0-C64D-BB07-BB7A71DF0DA2}"/>
                </a:ext>
              </a:extLst>
            </p:cNvPr>
            <p:cNvSpPr txBox="1"/>
            <p:nvPr/>
          </p:nvSpPr>
          <p:spPr>
            <a:xfrm>
              <a:off x="4459878" y="2135206"/>
              <a:ext cx="1787669" cy="369332"/>
            </a:xfrm>
            <a:prstGeom prst="rect">
              <a:avLst/>
            </a:prstGeom>
            <a:noFill/>
          </p:spPr>
          <p:txBody>
            <a:bodyPr wrap="none" rtlCol="0">
              <a:spAutoFit/>
            </a:bodyPr>
            <a:lstStyle/>
            <a:p>
              <a:r>
                <a:rPr lang="en-US" dirty="0">
                  <a:solidFill>
                    <a:schemeClr val="accent5"/>
                  </a:solidFill>
                </a:rPr>
                <a:t>External factors</a:t>
              </a:r>
            </a:p>
          </p:txBody>
        </p:sp>
      </p:grpSp>
      <p:sp>
        <p:nvSpPr>
          <p:cNvPr id="11" name="TextBox 10">
            <a:extLst>
              <a:ext uri="{FF2B5EF4-FFF2-40B4-BE49-F238E27FC236}">
                <a16:creationId xmlns:a16="http://schemas.microsoft.com/office/drawing/2014/main" id="{BF6535C3-C11F-224B-8645-145C4F3D91F0}"/>
              </a:ext>
            </a:extLst>
          </p:cNvPr>
          <p:cNvSpPr txBox="1"/>
          <p:nvPr/>
        </p:nvSpPr>
        <p:spPr>
          <a:xfrm>
            <a:off x="481650" y="5335047"/>
            <a:ext cx="6939023" cy="1200329"/>
          </a:xfrm>
          <a:prstGeom prst="rect">
            <a:avLst/>
          </a:prstGeom>
          <a:solidFill>
            <a:schemeClr val="accent1">
              <a:lumMod val="20000"/>
              <a:lumOff val="80000"/>
              <a:alpha val="90486"/>
            </a:schemeClr>
          </a:solidFill>
        </p:spPr>
        <p:txBody>
          <a:bodyPr wrap="square">
            <a:spAutoFit/>
          </a:bodyPr>
          <a:lstStyle/>
          <a:p>
            <a:r>
              <a:rPr lang="en-US" dirty="0">
                <a:solidFill>
                  <a:schemeClr val="accent4"/>
                </a:solidFill>
                <a:effectLst/>
              </a:rPr>
              <a:t>For a more formal treatment, I recommend: </a:t>
            </a:r>
          </a:p>
          <a:p>
            <a:r>
              <a:rPr lang="en-US" dirty="0" err="1">
                <a:effectLst/>
              </a:rPr>
              <a:t>Shrier</a:t>
            </a:r>
            <a:r>
              <a:rPr lang="en-US" dirty="0">
                <a:effectLst/>
              </a:rPr>
              <a:t>, I., &amp; Platt, R. W. (</a:t>
            </a:r>
            <a:r>
              <a:rPr lang="en-US" b="1" dirty="0">
                <a:effectLst/>
              </a:rPr>
              <a:t>2008</a:t>
            </a:r>
            <a:r>
              <a:rPr lang="en-US" dirty="0">
                <a:effectLst/>
              </a:rPr>
              <a:t>). Reducing bias through directed acyclic graphs. </a:t>
            </a:r>
            <a:r>
              <a:rPr lang="en-US" i="1" dirty="0">
                <a:effectLst/>
              </a:rPr>
              <a:t>BMC Medical Research Methodology</a:t>
            </a:r>
            <a:r>
              <a:rPr lang="en-US" dirty="0">
                <a:effectLst/>
              </a:rPr>
              <a:t>, </a:t>
            </a:r>
            <a:r>
              <a:rPr lang="en-US" i="1" dirty="0">
                <a:effectLst/>
              </a:rPr>
              <a:t>8</a:t>
            </a:r>
            <a:r>
              <a:rPr lang="en-US" dirty="0">
                <a:effectLst/>
              </a:rPr>
              <a:t>, 70. </a:t>
            </a:r>
            <a:r>
              <a:rPr lang="en-US" dirty="0">
                <a:effectLst/>
                <a:hlinkClick r:id="rId3"/>
              </a:rPr>
              <a:t>https://doi.org/10.1186/1471-2288-8-70</a:t>
            </a:r>
            <a:endParaRPr lang="en-US" dirty="0">
              <a:effectLst/>
            </a:endParaRPr>
          </a:p>
        </p:txBody>
      </p:sp>
    </p:spTree>
    <p:extLst>
      <p:ext uri="{BB962C8B-B14F-4D97-AF65-F5344CB8AC3E}">
        <p14:creationId xmlns:p14="http://schemas.microsoft.com/office/powerpoint/2010/main" val="10401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9C25E4-9010-4CA9-8AE6-1CE81A707DDC}"/>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p:blipFill>
        <p:spPr>
          <a:xfrm>
            <a:off x="-141154" y="0"/>
            <a:ext cx="12333154" cy="6858000"/>
          </a:xfrm>
          <a:prstGeom prst="rect">
            <a:avLst/>
          </a:prstGeom>
        </p:spPr>
      </p:pic>
      <p:sp>
        <p:nvSpPr>
          <p:cNvPr id="5" name="TextBox 4">
            <a:extLst>
              <a:ext uri="{FF2B5EF4-FFF2-40B4-BE49-F238E27FC236}">
                <a16:creationId xmlns:a16="http://schemas.microsoft.com/office/drawing/2014/main" id="{CC302CC4-86F1-46A8-9D62-4519C7257C58}"/>
              </a:ext>
            </a:extLst>
          </p:cNvPr>
          <p:cNvSpPr txBox="1"/>
          <p:nvPr/>
        </p:nvSpPr>
        <p:spPr>
          <a:xfrm>
            <a:off x="946426" y="269876"/>
            <a:ext cx="1644374" cy="246221"/>
          </a:xfrm>
          <a:prstGeom prst="rect">
            <a:avLst/>
          </a:prstGeom>
          <a:noFill/>
        </p:spPr>
        <p:txBody>
          <a:bodyPr wrap="square" rtlCol="0">
            <a:spAutoFit/>
          </a:bodyPr>
          <a:lstStyle/>
          <a:p>
            <a:r>
              <a:rPr lang="en-US" sz="1000" b="1" i="1" dirty="0">
                <a:solidFill>
                  <a:schemeClr val="bg1">
                    <a:lumMod val="65000"/>
                  </a:schemeClr>
                </a:solidFill>
                <a:latin typeface="Times New Roman" panose="02020603050405020304" pitchFamily="18" charset="0"/>
                <a:cs typeface="Times New Roman" panose="02020603050405020304" pitchFamily="18" charset="0"/>
              </a:rPr>
              <a:t>BIOSTATISTICS TRACK </a:t>
            </a:r>
          </a:p>
        </p:txBody>
      </p:sp>
      <p:sp>
        <p:nvSpPr>
          <p:cNvPr id="7" name="Title 1">
            <a:extLst>
              <a:ext uri="{FF2B5EF4-FFF2-40B4-BE49-F238E27FC236}">
                <a16:creationId xmlns:a16="http://schemas.microsoft.com/office/drawing/2014/main" id="{1DC0A09D-1E21-48B9-9684-07C612B76DA5}"/>
              </a:ext>
            </a:extLst>
          </p:cNvPr>
          <p:cNvSpPr txBox="1">
            <a:spLocks/>
          </p:cNvSpPr>
          <p:nvPr/>
        </p:nvSpPr>
        <p:spPr>
          <a:xfrm>
            <a:off x="601711" y="2434260"/>
            <a:ext cx="10190966" cy="3488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When association implies causation: An Olympic introduction to counterfactuals</a:t>
            </a:r>
          </a:p>
        </p:txBody>
      </p:sp>
      <p:sp>
        <p:nvSpPr>
          <p:cNvPr id="8" name="Text Placeholder 2">
            <a:extLst>
              <a:ext uri="{FF2B5EF4-FFF2-40B4-BE49-F238E27FC236}">
                <a16:creationId xmlns:a16="http://schemas.microsoft.com/office/drawing/2014/main" id="{7807C773-1164-428C-81FC-3E2997089EBE}"/>
              </a:ext>
            </a:extLst>
          </p:cNvPr>
          <p:cNvSpPr txBox="1">
            <a:spLocks/>
          </p:cNvSpPr>
          <p:nvPr/>
        </p:nvSpPr>
        <p:spPr>
          <a:xfrm>
            <a:off x="3303017" y="5922696"/>
            <a:ext cx="6934199" cy="5167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1">
                    <a:lumMod val="75000"/>
                    <a:lumOff val="25000"/>
                  </a:schemeClr>
                </a:solidFill>
              </a:rPr>
              <a:t>Hernan and Robins (2021), </a:t>
            </a:r>
            <a:r>
              <a:rPr lang="en-US" dirty="0" err="1">
                <a:solidFill>
                  <a:schemeClr val="tx1">
                    <a:lumMod val="75000"/>
                    <a:lumOff val="25000"/>
                  </a:schemeClr>
                </a:solidFill>
              </a:rPr>
              <a:t>ch.</a:t>
            </a:r>
            <a:r>
              <a:rPr lang="en-US" dirty="0">
                <a:solidFill>
                  <a:schemeClr val="tx1">
                    <a:lumMod val="75000"/>
                    <a:lumOff val="25000"/>
                  </a:schemeClr>
                </a:solidFill>
              </a:rPr>
              <a:t> 1</a:t>
            </a:r>
          </a:p>
        </p:txBody>
      </p:sp>
    </p:spTree>
    <p:extLst>
      <p:ext uri="{BB962C8B-B14F-4D97-AF65-F5344CB8AC3E}">
        <p14:creationId xmlns:p14="http://schemas.microsoft.com/office/powerpoint/2010/main" val="406540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3ADA-CE9A-E148-886B-5A0BFDE62D86}"/>
              </a:ext>
            </a:extLst>
          </p:cNvPr>
          <p:cNvSpPr>
            <a:spLocks noGrp="1"/>
          </p:cNvSpPr>
          <p:nvPr>
            <p:ph type="title"/>
          </p:nvPr>
        </p:nvSpPr>
        <p:spPr/>
        <p:txBody>
          <a:bodyPr/>
          <a:lstStyle/>
          <a:p>
            <a:r>
              <a:rPr lang="en-US" dirty="0"/>
              <a:t>DAGs representing confounding</a:t>
            </a:r>
          </a:p>
        </p:txBody>
      </p:sp>
      <p:pic>
        <p:nvPicPr>
          <p:cNvPr id="4" name="Picture 3" descr="A picture containing object, clock&#10;&#10;Description automatically generated">
            <a:extLst>
              <a:ext uri="{FF2B5EF4-FFF2-40B4-BE49-F238E27FC236}">
                <a16:creationId xmlns:a16="http://schemas.microsoft.com/office/drawing/2014/main" id="{508531CB-F1F3-C642-9F15-4458277DE3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40000"/>
            <a:ext cx="5407561" cy="2463800"/>
          </a:xfrm>
          <a:prstGeom prst="rect">
            <a:avLst/>
          </a:prstGeom>
        </p:spPr>
      </p:pic>
      <p:pic>
        <p:nvPicPr>
          <p:cNvPr id="5" name="Picture 4">
            <a:extLst>
              <a:ext uri="{FF2B5EF4-FFF2-40B4-BE49-F238E27FC236}">
                <a16:creationId xmlns:a16="http://schemas.microsoft.com/office/drawing/2014/main" id="{EBDD22A4-5EBA-D544-843E-D7C5EC3478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6555" y="2332667"/>
            <a:ext cx="5689600" cy="2878466"/>
          </a:xfrm>
          <a:prstGeom prst="rect">
            <a:avLst/>
          </a:prstGeom>
        </p:spPr>
      </p:pic>
      <p:sp>
        <p:nvSpPr>
          <p:cNvPr id="6" name="TextBox 5">
            <a:extLst>
              <a:ext uri="{FF2B5EF4-FFF2-40B4-BE49-F238E27FC236}">
                <a16:creationId xmlns:a16="http://schemas.microsoft.com/office/drawing/2014/main" id="{DAB20927-EFF8-E041-9BEC-51AA3C5363E8}"/>
              </a:ext>
            </a:extLst>
          </p:cNvPr>
          <p:cNvSpPr txBox="1"/>
          <p:nvPr/>
        </p:nvSpPr>
        <p:spPr>
          <a:xfrm>
            <a:off x="965200" y="1752600"/>
            <a:ext cx="3185487" cy="369332"/>
          </a:xfrm>
          <a:prstGeom prst="rect">
            <a:avLst/>
          </a:prstGeom>
          <a:noFill/>
        </p:spPr>
        <p:txBody>
          <a:bodyPr wrap="none" rtlCol="0">
            <a:spAutoFit/>
          </a:bodyPr>
          <a:lstStyle/>
          <a:p>
            <a:r>
              <a:rPr lang="en-US" dirty="0"/>
              <a:t>Common cause confounding</a:t>
            </a:r>
          </a:p>
        </p:txBody>
      </p:sp>
      <p:sp>
        <p:nvSpPr>
          <p:cNvPr id="7" name="TextBox 6">
            <a:extLst>
              <a:ext uri="{FF2B5EF4-FFF2-40B4-BE49-F238E27FC236}">
                <a16:creationId xmlns:a16="http://schemas.microsoft.com/office/drawing/2014/main" id="{10D516D6-BD61-5C4D-BFBA-13B952174BE4}"/>
              </a:ext>
            </a:extLst>
          </p:cNvPr>
          <p:cNvSpPr txBox="1"/>
          <p:nvPr/>
        </p:nvSpPr>
        <p:spPr>
          <a:xfrm>
            <a:off x="7074384" y="1752600"/>
            <a:ext cx="966931" cy="369332"/>
          </a:xfrm>
          <a:prstGeom prst="rect">
            <a:avLst/>
          </a:prstGeom>
          <a:noFill/>
        </p:spPr>
        <p:txBody>
          <a:bodyPr wrap="none" rtlCol="0">
            <a:spAutoFit/>
          </a:bodyPr>
          <a:lstStyle/>
          <a:p>
            <a:r>
              <a:rPr lang="en-US" dirty="0"/>
              <a:t>Collider</a:t>
            </a:r>
          </a:p>
        </p:txBody>
      </p:sp>
      <p:sp>
        <p:nvSpPr>
          <p:cNvPr id="8" name="TextBox 7">
            <a:extLst>
              <a:ext uri="{FF2B5EF4-FFF2-40B4-BE49-F238E27FC236}">
                <a16:creationId xmlns:a16="http://schemas.microsoft.com/office/drawing/2014/main" id="{2DE32DFC-158D-E942-B52D-96712DA4356E}"/>
              </a:ext>
            </a:extLst>
          </p:cNvPr>
          <p:cNvSpPr txBox="1"/>
          <p:nvPr/>
        </p:nvSpPr>
        <p:spPr>
          <a:xfrm>
            <a:off x="1475595" y="2704917"/>
            <a:ext cx="1082348" cy="369332"/>
          </a:xfrm>
          <a:prstGeom prst="rect">
            <a:avLst/>
          </a:prstGeom>
          <a:noFill/>
        </p:spPr>
        <p:txBody>
          <a:bodyPr wrap="none" rtlCol="0">
            <a:spAutoFit/>
          </a:bodyPr>
          <a:lstStyle/>
          <a:p>
            <a:r>
              <a:rPr lang="en-US" dirty="0"/>
              <a:t>Smoking</a:t>
            </a:r>
          </a:p>
        </p:txBody>
      </p:sp>
      <p:sp>
        <p:nvSpPr>
          <p:cNvPr id="9" name="TextBox 8">
            <a:extLst>
              <a:ext uri="{FF2B5EF4-FFF2-40B4-BE49-F238E27FC236}">
                <a16:creationId xmlns:a16="http://schemas.microsoft.com/office/drawing/2014/main" id="{A04794F2-2FA7-3643-8E33-618F77BD39CB}"/>
              </a:ext>
            </a:extLst>
          </p:cNvPr>
          <p:cNvSpPr txBox="1"/>
          <p:nvPr/>
        </p:nvSpPr>
        <p:spPr>
          <a:xfrm>
            <a:off x="3423565" y="4553469"/>
            <a:ext cx="1454244" cy="369332"/>
          </a:xfrm>
          <a:prstGeom prst="rect">
            <a:avLst/>
          </a:prstGeom>
          <a:noFill/>
        </p:spPr>
        <p:txBody>
          <a:bodyPr wrap="none" rtlCol="0">
            <a:spAutoFit/>
          </a:bodyPr>
          <a:lstStyle/>
          <a:p>
            <a:r>
              <a:rPr lang="en-US" dirty="0"/>
              <a:t>Lung cancer</a:t>
            </a:r>
          </a:p>
        </p:txBody>
      </p:sp>
      <p:sp>
        <p:nvSpPr>
          <p:cNvPr id="10" name="TextBox 9">
            <a:extLst>
              <a:ext uri="{FF2B5EF4-FFF2-40B4-BE49-F238E27FC236}">
                <a16:creationId xmlns:a16="http://schemas.microsoft.com/office/drawing/2014/main" id="{356E2F4B-EF6A-D84F-A521-BEABBE9F8DDF}"/>
              </a:ext>
            </a:extLst>
          </p:cNvPr>
          <p:cNvSpPr txBox="1"/>
          <p:nvPr/>
        </p:nvSpPr>
        <p:spPr>
          <a:xfrm>
            <a:off x="159578" y="4565137"/>
            <a:ext cx="1441420" cy="369332"/>
          </a:xfrm>
          <a:prstGeom prst="rect">
            <a:avLst/>
          </a:prstGeom>
          <a:noFill/>
        </p:spPr>
        <p:txBody>
          <a:bodyPr wrap="none" rtlCol="0">
            <a:spAutoFit/>
          </a:bodyPr>
          <a:lstStyle/>
          <a:p>
            <a:r>
              <a:rPr lang="en-US" dirty="0"/>
              <a:t>Carry lighter</a:t>
            </a:r>
          </a:p>
        </p:txBody>
      </p:sp>
      <p:sp>
        <p:nvSpPr>
          <p:cNvPr id="11" name="TextBox 10">
            <a:extLst>
              <a:ext uri="{FF2B5EF4-FFF2-40B4-BE49-F238E27FC236}">
                <a16:creationId xmlns:a16="http://schemas.microsoft.com/office/drawing/2014/main" id="{A40291C9-6005-3B47-9B9B-39EF9ECEB4A5}"/>
              </a:ext>
            </a:extLst>
          </p:cNvPr>
          <p:cNvSpPr txBox="1"/>
          <p:nvPr/>
        </p:nvSpPr>
        <p:spPr>
          <a:xfrm>
            <a:off x="6784441" y="4922801"/>
            <a:ext cx="774571" cy="369332"/>
          </a:xfrm>
          <a:prstGeom prst="rect">
            <a:avLst/>
          </a:prstGeom>
          <a:noFill/>
        </p:spPr>
        <p:txBody>
          <a:bodyPr wrap="none" rtlCol="0">
            <a:spAutoFit/>
          </a:bodyPr>
          <a:lstStyle/>
          <a:p>
            <a:r>
              <a:rPr lang="en-US" dirty="0"/>
              <a:t>Fever</a:t>
            </a:r>
          </a:p>
        </p:txBody>
      </p:sp>
      <p:sp>
        <p:nvSpPr>
          <p:cNvPr id="12" name="TextBox 11">
            <a:extLst>
              <a:ext uri="{FF2B5EF4-FFF2-40B4-BE49-F238E27FC236}">
                <a16:creationId xmlns:a16="http://schemas.microsoft.com/office/drawing/2014/main" id="{59238836-9588-B541-819E-4DF75617F1AE}"/>
              </a:ext>
            </a:extLst>
          </p:cNvPr>
          <p:cNvSpPr txBox="1"/>
          <p:nvPr/>
        </p:nvSpPr>
        <p:spPr>
          <a:xfrm>
            <a:off x="5086555" y="2704917"/>
            <a:ext cx="1672253" cy="369332"/>
          </a:xfrm>
          <a:prstGeom prst="rect">
            <a:avLst/>
          </a:prstGeom>
          <a:noFill/>
        </p:spPr>
        <p:txBody>
          <a:bodyPr wrap="none" rtlCol="0">
            <a:spAutoFit/>
          </a:bodyPr>
          <a:lstStyle/>
          <a:p>
            <a:r>
              <a:rPr lang="en-US" dirty="0"/>
              <a:t>Bad egg-salad</a:t>
            </a:r>
          </a:p>
        </p:txBody>
      </p:sp>
      <p:sp>
        <p:nvSpPr>
          <p:cNvPr id="13" name="TextBox 12">
            <a:extLst>
              <a:ext uri="{FF2B5EF4-FFF2-40B4-BE49-F238E27FC236}">
                <a16:creationId xmlns:a16="http://schemas.microsoft.com/office/drawing/2014/main" id="{BFABF436-DBA2-2543-B736-36906468FCED}"/>
              </a:ext>
            </a:extLst>
          </p:cNvPr>
          <p:cNvSpPr txBox="1"/>
          <p:nvPr/>
        </p:nvSpPr>
        <p:spPr>
          <a:xfrm>
            <a:off x="6210300" y="5702300"/>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225B3B39-5ABF-2D4F-88A9-73D2C387FBB6}"/>
              </a:ext>
            </a:extLst>
          </p:cNvPr>
          <p:cNvSpPr txBox="1"/>
          <p:nvPr/>
        </p:nvSpPr>
        <p:spPr>
          <a:xfrm>
            <a:off x="8893118" y="2704917"/>
            <a:ext cx="1120820" cy="369332"/>
          </a:xfrm>
          <a:prstGeom prst="rect">
            <a:avLst/>
          </a:prstGeom>
          <a:noFill/>
        </p:spPr>
        <p:txBody>
          <a:bodyPr wrap="none" rtlCol="0">
            <a:spAutoFit/>
          </a:bodyPr>
          <a:lstStyle/>
          <a:p>
            <a:r>
              <a:rPr lang="en-US" dirty="0"/>
              <a:t>Influenza</a:t>
            </a:r>
          </a:p>
        </p:txBody>
      </p:sp>
      <p:sp>
        <p:nvSpPr>
          <p:cNvPr id="15" name="TextBox 14">
            <a:extLst>
              <a:ext uri="{FF2B5EF4-FFF2-40B4-BE49-F238E27FC236}">
                <a16:creationId xmlns:a16="http://schemas.microsoft.com/office/drawing/2014/main" id="{4A944627-829F-4847-8946-C01658422741}"/>
              </a:ext>
            </a:extLst>
          </p:cNvPr>
          <p:cNvSpPr txBox="1"/>
          <p:nvPr/>
        </p:nvSpPr>
        <p:spPr>
          <a:xfrm>
            <a:off x="533400" y="5930900"/>
            <a:ext cx="3937000" cy="646331"/>
          </a:xfrm>
          <a:prstGeom prst="rect">
            <a:avLst/>
          </a:prstGeom>
          <a:noFill/>
        </p:spPr>
        <p:txBody>
          <a:bodyPr wrap="square" rtlCol="0">
            <a:spAutoFit/>
          </a:bodyPr>
          <a:lstStyle/>
          <a:p>
            <a:r>
              <a:rPr lang="en-US" dirty="0"/>
              <a:t>Distorted association </a:t>
            </a:r>
            <a:r>
              <a:rPr lang="en-US" b="1" u="sng" dirty="0">
                <a:highlight>
                  <a:srgbClr val="FFFF00"/>
                </a:highlight>
              </a:rPr>
              <a:t>when not </a:t>
            </a:r>
            <a:r>
              <a:rPr lang="en-US" dirty="0"/>
              <a:t>controlling for the confounder</a:t>
            </a:r>
          </a:p>
        </p:txBody>
      </p:sp>
      <p:sp>
        <p:nvSpPr>
          <p:cNvPr id="16" name="TextBox 15">
            <a:extLst>
              <a:ext uri="{FF2B5EF4-FFF2-40B4-BE49-F238E27FC236}">
                <a16:creationId xmlns:a16="http://schemas.microsoft.com/office/drawing/2014/main" id="{BE8B4421-8EA2-504D-B173-2FFD57274CC0}"/>
              </a:ext>
            </a:extLst>
          </p:cNvPr>
          <p:cNvSpPr txBox="1"/>
          <p:nvPr/>
        </p:nvSpPr>
        <p:spPr>
          <a:xfrm>
            <a:off x="6096000" y="5912520"/>
            <a:ext cx="3388492" cy="646331"/>
          </a:xfrm>
          <a:prstGeom prst="rect">
            <a:avLst/>
          </a:prstGeom>
          <a:noFill/>
        </p:spPr>
        <p:txBody>
          <a:bodyPr wrap="square" rtlCol="0">
            <a:spAutoFit/>
          </a:bodyPr>
          <a:lstStyle/>
          <a:p>
            <a:r>
              <a:rPr lang="en-US" dirty="0"/>
              <a:t>Distorted association </a:t>
            </a:r>
            <a:r>
              <a:rPr lang="en-US" b="1" u="sng" dirty="0">
                <a:highlight>
                  <a:srgbClr val="FFFF00"/>
                </a:highlight>
              </a:rPr>
              <a:t>when</a:t>
            </a:r>
            <a:r>
              <a:rPr lang="en-US" dirty="0"/>
              <a:t> controlling for the collider</a:t>
            </a:r>
          </a:p>
        </p:txBody>
      </p:sp>
    </p:spTree>
    <p:extLst>
      <p:ext uri="{BB962C8B-B14F-4D97-AF65-F5344CB8AC3E}">
        <p14:creationId xmlns:p14="http://schemas.microsoft.com/office/powerpoint/2010/main" val="28272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3575DB53-1D7E-E24E-FC88-D4CFB163B22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71201" y="2743200"/>
            <a:ext cx="5320799" cy="2402819"/>
          </a:xfrm>
          <a:prstGeom prst="rect">
            <a:avLst/>
          </a:prstGeom>
        </p:spPr>
      </p:pic>
      <p:sp>
        <p:nvSpPr>
          <p:cNvPr id="2" name="Title 1"/>
          <p:cNvSpPr>
            <a:spLocks noGrp="1"/>
          </p:cNvSpPr>
          <p:nvPr>
            <p:ph type="title"/>
          </p:nvPr>
        </p:nvSpPr>
        <p:spPr>
          <a:xfrm>
            <a:off x="1219200" y="304081"/>
            <a:ext cx="10222992" cy="914400"/>
          </a:xfrm>
        </p:spPr>
        <p:txBody>
          <a:bodyPr>
            <a:noAutofit/>
          </a:bodyPr>
          <a:lstStyle/>
          <a:p>
            <a:r>
              <a:rPr lang="en-US" dirty="0"/>
              <a:t>DAGs can guide confounding adjustment</a:t>
            </a:r>
          </a:p>
        </p:txBody>
      </p:sp>
      <p:sp>
        <p:nvSpPr>
          <p:cNvPr id="4" name="TextBox 3"/>
          <p:cNvSpPr txBox="1"/>
          <p:nvPr/>
        </p:nvSpPr>
        <p:spPr>
          <a:xfrm>
            <a:off x="479543" y="1672795"/>
            <a:ext cx="8598196" cy="1938992"/>
          </a:xfrm>
          <a:prstGeom prst="rect">
            <a:avLst/>
          </a:prstGeom>
          <a:noFill/>
        </p:spPr>
        <p:txBody>
          <a:bodyPr wrap="square" rtlCol="0">
            <a:spAutoFit/>
          </a:bodyPr>
          <a:lstStyle/>
          <a:p>
            <a:pPr>
              <a:buFont typeface="Arial" pitchFamily="34" charset="0"/>
              <a:buChar char="•"/>
            </a:pPr>
            <a:r>
              <a:rPr lang="en-US" sz="2400" dirty="0">
                <a:solidFill>
                  <a:schemeClr val="tx2">
                    <a:lumMod val="75000"/>
                  </a:schemeClr>
                </a:solidFill>
              </a:rPr>
              <a:t>Adjustment using regression techniques will sometimes </a:t>
            </a:r>
            <a:r>
              <a:rPr lang="en-US" sz="2400" b="1" dirty="0">
                <a:solidFill>
                  <a:schemeClr val="tx2">
                    <a:lumMod val="75000"/>
                  </a:schemeClr>
                </a:solidFill>
              </a:rPr>
              <a:t>reduce</a:t>
            </a:r>
            <a:r>
              <a:rPr lang="en-US" sz="2400" dirty="0">
                <a:solidFill>
                  <a:schemeClr val="tx2">
                    <a:lumMod val="75000"/>
                  </a:schemeClr>
                </a:solidFill>
              </a:rPr>
              <a:t> bias due to confounding or selection bias.   </a:t>
            </a:r>
          </a:p>
          <a:p>
            <a:r>
              <a:rPr lang="en-US" sz="2400" dirty="0">
                <a:solidFill>
                  <a:schemeClr val="tx2">
                    <a:lumMod val="75000"/>
                  </a:schemeClr>
                </a:solidFill>
              </a:rPr>
              <a:t>       (Adjustment for confounding “closes backdoor paths.”)</a:t>
            </a:r>
          </a:p>
          <a:p>
            <a:pPr>
              <a:buFont typeface="Arial" pitchFamily="34" charset="0"/>
              <a:buChar char="•"/>
            </a:pPr>
            <a:r>
              <a:rPr lang="en-US" sz="2400" b="1" dirty="0">
                <a:solidFill>
                  <a:schemeClr val="tx2">
                    <a:lumMod val="75000"/>
                  </a:schemeClr>
                </a:solidFill>
              </a:rPr>
              <a:t>Sometimes, adjustment will make bias worse</a:t>
            </a:r>
            <a:r>
              <a:rPr lang="en-US" sz="2400" dirty="0">
                <a:solidFill>
                  <a:schemeClr val="tx2">
                    <a:lumMod val="75000"/>
                  </a:schemeClr>
                </a:solidFill>
              </a:rPr>
              <a:t>.</a:t>
            </a:r>
          </a:p>
          <a:p>
            <a:r>
              <a:rPr lang="en-US" sz="2400" dirty="0">
                <a:solidFill>
                  <a:schemeClr val="tx2">
                    <a:lumMod val="75000"/>
                  </a:schemeClr>
                </a:solidFill>
              </a:rPr>
              <a:t>        (Adjusting for a </a:t>
            </a:r>
            <a:r>
              <a:rPr lang="en-US" sz="2400" b="1" i="1" dirty="0">
                <a:solidFill>
                  <a:schemeClr val="tx2">
                    <a:lumMod val="75000"/>
                  </a:schemeClr>
                </a:solidFill>
              </a:rPr>
              <a:t>collider</a:t>
            </a:r>
            <a:r>
              <a:rPr lang="en-US" sz="2400" dirty="0">
                <a:solidFill>
                  <a:schemeClr val="tx2">
                    <a:lumMod val="75000"/>
                  </a:schemeClr>
                </a:solidFill>
              </a:rPr>
              <a:t> “opens a backdoor path.”)</a:t>
            </a:r>
            <a:endParaRPr lang="en-US" sz="2200" dirty="0">
              <a:solidFill>
                <a:schemeClr val="tx2">
                  <a:lumMod val="75000"/>
                </a:schemeClr>
              </a:solidFill>
            </a:endParaRPr>
          </a:p>
        </p:txBody>
      </p:sp>
      <p:sp>
        <p:nvSpPr>
          <p:cNvPr id="6" name="TextBox 5"/>
          <p:cNvSpPr txBox="1"/>
          <p:nvPr/>
        </p:nvSpPr>
        <p:spPr>
          <a:xfrm>
            <a:off x="479543" y="5482781"/>
            <a:ext cx="8153400" cy="892552"/>
          </a:xfrm>
          <a:prstGeom prst="rect">
            <a:avLst/>
          </a:prstGeom>
          <a:noFill/>
          <a:ln w="6350">
            <a:solidFill>
              <a:schemeClr val="tx1"/>
            </a:solidFill>
          </a:ln>
        </p:spPr>
        <p:txBody>
          <a:bodyPr wrap="square" rtlCol="0">
            <a:spAutoFit/>
          </a:bodyPr>
          <a:lstStyle/>
          <a:p>
            <a:r>
              <a:rPr lang="en-US" sz="2600" dirty="0">
                <a:solidFill>
                  <a:schemeClr val="tx2">
                    <a:lumMod val="75000"/>
                  </a:schemeClr>
                </a:solidFill>
              </a:rPr>
              <a:t>DAGs are very useful in determining </a:t>
            </a:r>
            <a:r>
              <a:rPr lang="en-US" sz="2600" b="1" dirty="0">
                <a:solidFill>
                  <a:schemeClr val="tx2">
                    <a:lumMod val="75000"/>
                  </a:schemeClr>
                </a:solidFill>
              </a:rPr>
              <a:t>which variables </a:t>
            </a:r>
            <a:r>
              <a:rPr lang="en-US" sz="2600" dirty="0">
                <a:solidFill>
                  <a:schemeClr val="tx2">
                    <a:lumMod val="75000"/>
                  </a:schemeClr>
                </a:solidFill>
              </a:rPr>
              <a:t>to include in adjustment sets. </a:t>
            </a:r>
          </a:p>
        </p:txBody>
      </p:sp>
      <p:sp>
        <p:nvSpPr>
          <p:cNvPr id="9" name="TextBox 8">
            <a:extLst>
              <a:ext uri="{FF2B5EF4-FFF2-40B4-BE49-F238E27FC236}">
                <a16:creationId xmlns:a16="http://schemas.microsoft.com/office/drawing/2014/main" id="{9899E9EC-8AB6-0F38-431D-EC03E924668C}"/>
              </a:ext>
            </a:extLst>
          </p:cNvPr>
          <p:cNvSpPr txBox="1"/>
          <p:nvPr/>
        </p:nvSpPr>
        <p:spPr>
          <a:xfrm>
            <a:off x="9077739" y="5445923"/>
            <a:ext cx="2955235" cy="1107996"/>
          </a:xfrm>
          <a:prstGeom prst="rect">
            <a:avLst/>
          </a:prstGeom>
          <a:noFill/>
        </p:spPr>
        <p:txBody>
          <a:bodyPr wrap="square">
            <a:spAutoFit/>
          </a:bodyPr>
          <a:lstStyle/>
          <a:p>
            <a:pPr algn="l"/>
            <a:r>
              <a:rPr lang="en-US" sz="1600" b="0" i="0" dirty="0">
                <a:solidFill>
                  <a:srgbClr val="000000"/>
                </a:solidFill>
                <a:effectLst/>
                <a:latin typeface="Arial" panose="020B0604020202020204" pitchFamily="34" charset="0"/>
              </a:rPr>
              <a:t>Minimal sufficient adjustment sets for estimating the total effect of A on Y:</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L</a:t>
            </a:r>
          </a:p>
        </p:txBody>
      </p:sp>
    </p:spTree>
    <p:extLst>
      <p:ext uri="{BB962C8B-B14F-4D97-AF65-F5344CB8AC3E}">
        <p14:creationId xmlns:p14="http://schemas.microsoft.com/office/powerpoint/2010/main" val="38936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80F8-F6F6-A3EC-F815-F6CC566F2645}"/>
              </a:ext>
            </a:extLst>
          </p:cNvPr>
          <p:cNvSpPr>
            <a:spLocks noGrp="1"/>
          </p:cNvSpPr>
          <p:nvPr>
            <p:ph type="ctrTitle"/>
          </p:nvPr>
        </p:nvSpPr>
        <p:spPr>
          <a:xfrm>
            <a:off x="838199" y="291090"/>
            <a:ext cx="10515599" cy="932688"/>
          </a:xfrm>
        </p:spPr>
        <p:txBody>
          <a:bodyPr>
            <a:normAutofit/>
          </a:bodyPr>
          <a:lstStyle/>
          <a:p>
            <a:pPr algn="l"/>
            <a:r>
              <a:rPr lang="en-US" sz="5400">
                <a:hlinkClick r:id="rId2"/>
              </a:rPr>
              <a:t>www.dagitty.net</a:t>
            </a:r>
            <a:endParaRPr lang="en-US" sz="5400"/>
          </a:p>
        </p:txBody>
      </p:sp>
      <p:sp>
        <p:nvSpPr>
          <p:cNvPr id="3" name="Subtitle 2">
            <a:extLst>
              <a:ext uri="{FF2B5EF4-FFF2-40B4-BE49-F238E27FC236}">
                <a16:creationId xmlns:a16="http://schemas.microsoft.com/office/drawing/2014/main" id="{DF27BA88-964D-5B5F-8DE4-E63D4A2EE879}"/>
              </a:ext>
            </a:extLst>
          </p:cNvPr>
          <p:cNvSpPr>
            <a:spLocks noGrp="1"/>
          </p:cNvSpPr>
          <p:nvPr>
            <p:ph type="subTitle" idx="1"/>
          </p:nvPr>
        </p:nvSpPr>
        <p:spPr>
          <a:xfrm>
            <a:off x="838199" y="1335726"/>
            <a:ext cx="10515599" cy="420624"/>
          </a:xfrm>
        </p:spPr>
        <p:txBody>
          <a:bodyPr>
            <a:normAutofit/>
          </a:bodyPr>
          <a:lstStyle/>
          <a:p>
            <a:pPr algn="l"/>
            <a:endParaRPr lang="en-US"/>
          </a:p>
        </p:txBody>
      </p:sp>
      <p:pic>
        <p:nvPicPr>
          <p:cNvPr id="5" name="Picture 4" descr="Graphical user interface, application&#10;&#10;Description automatically generated">
            <a:extLst>
              <a:ext uri="{FF2B5EF4-FFF2-40B4-BE49-F238E27FC236}">
                <a16:creationId xmlns:a16="http://schemas.microsoft.com/office/drawing/2014/main" id="{EDB01E56-99DE-3772-24B3-3FC471C272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9694" y="1863801"/>
            <a:ext cx="10092610" cy="4440746"/>
          </a:xfrm>
          <a:prstGeom prst="rect">
            <a:avLst/>
          </a:prstGeom>
        </p:spPr>
      </p:pic>
    </p:spTree>
    <p:extLst>
      <p:ext uri="{BB962C8B-B14F-4D97-AF65-F5344CB8AC3E}">
        <p14:creationId xmlns:p14="http://schemas.microsoft.com/office/powerpoint/2010/main" val="1425650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5B9CB1E-F780-2D69-1885-921A9116D5C2}"/>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Explore the how-to</a:t>
            </a:r>
          </a:p>
        </p:txBody>
      </p:sp>
      <p:pic>
        <p:nvPicPr>
          <p:cNvPr id="10" name="Picture 9" descr="Table&#10;&#10;Description automatically generated">
            <a:extLst>
              <a:ext uri="{FF2B5EF4-FFF2-40B4-BE49-F238E27FC236}">
                <a16:creationId xmlns:a16="http://schemas.microsoft.com/office/drawing/2014/main" id="{B14028F9-AB91-EAF9-E2EC-C7CBB38D357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99048" y="965641"/>
            <a:ext cx="5458968" cy="4926718"/>
          </a:xfrm>
          <a:prstGeom prst="rect">
            <a:avLst/>
          </a:prstGeom>
        </p:spPr>
      </p:pic>
    </p:spTree>
    <p:extLst>
      <p:ext uri="{BB962C8B-B14F-4D97-AF65-F5344CB8AC3E}">
        <p14:creationId xmlns:p14="http://schemas.microsoft.com/office/powerpoint/2010/main" val="174882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18354"/>
            <a:ext cx="8229600" cy="1219200"/>
          </a:xfrm>
        </p:spPr>
        <p:txBody>
          <a:bodyPr>
            <a:normAutofit fontScale="90000"/>
          </a:bodyPr>
          <a:lstStyle/>
          <a:p>
            <a:r>
              <a:rPr lang="en-US" dirty="0"/>
              <a:t>Let’s reproduce this diabetes example</a:t>
            </a:r>
          </a:p>
        </p:txBody>
      </p:sp>
      <p:pic>
        <p:nvPicPr>
          <p:cNvPr id="5" name="Picture 4" descr="Diagram&#10;&#10;Description automatically generated">
            <a:extLst>
              <a:ext uri="{FF2B5EF4-FFF2-40B4-BE49-F238E27FC236}">
                <a16:creationId xmlns:a16="http://schemas.microsoft.com/office/drawing/2014/main" id="{564F9D69-33B8-7C10-4A38-0E89DA1550D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27737" y="1537554"/>
            <a:ext cx="10194420" cy="5320446"/>
          </a:xfrm>
          <a:prstGeom prst="rect">
            <a:avLst/>
          </a:prstGeom>
        </p:spPr>
      </p:pic>
    </p:spTree>
    <p:extLst>
      <p:ext uri="{BB962C8B-B14F-4D97-AF65-F5344CB8AC3E}">
        <p14:creationId xmlns:p14="http://schemas.microsoft.com/office/powerpoint/2010/main" val="1125169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600E-47F0-4A24-B3AC-FFA099F6DDF2}"/>
              </a:ext>
            </a:extLst>
          </p:cNvPr>
          <p:cNvSpPr>
            <a:spLocks noGrp="1"/>
          </p:cNvSpPr>
          <p:nvPr>
            <p:ph type="title"/>
          </p:nvPr>
        </p:nvSpPr>
        <p:spPr/>
        <p:txBody>
          <a:bodyPr/>
          <a:lstStyle/>
          <a:p>
            <a:r>
              <a:rPr lang="en-US" dirty="0" err="1"/>
              <a:t>Dagitty</a:t>
            </a:r>
            <a:r>
              <a:rPr lang="en-US" dirty="0"/>
              <a:t> Code</a:t>
            </a:r>
          </a:p>
        </p:txBody>
      </p:sp>
      <p:sp>
        <p:nvSpPr>
          <p:cNvPr id="3" name="Content Placeholder 2">
            <a:extLst>
              <a:ext uri="{FF2B5EF4-FFF2-40B4-BE49-F238E27FC236}">
                <a16:creationId xmlns:a16="http://schemas.microsoft.com/office/drawing/2014/main" id="{3D643951-66FE-4BA7-8649-5E1C8496E09F}"/>
              </a:ext>
            </a:extLst>
          </p:cNvPr>
          <p:cNvSpPr>
            <a:spLocks noGrp="1"/>
          </p:cNvSpPr>
          <p:nvPr>
            <p:ph idx="1"/>
          </p:nvPr>
        </p:nvSpPr>
        <p:spPr>
          <a:xfrm>
            <a:off x="357809" y="1690688"/>
            <a:ext cx="8256104" cy="4584561"/>
          </a:xfrm>
        </p:spPr>
        <p:txBody>
          <a:bodyPr>
            <a:normAutofit fontScale="77500" lnSpcReduction="20000"/>
          </a:bodyPr>
          <a:lstStyle/>
          <a:p>
            <a:pPr marL="0" indent="0">
              <a:buNone/>
            </a:pPr>
            <a:r>
              <a:rPr lang="en-US" sz="2400" b="1" dirty="0" err="1">
                <a:latin typeface="Courier New" panose="02070309020205020404" pitchFamily="49" charset="0"/>
                <a:cs typeface="Courier New" panose="02070309020205020404" pitchFamily="49" charset="0"/>
              </a:rPr>
              <a:t>dag</a:t>
            </a:r>
            <a:r>
              <a:rPr lang="en-US" sz="2400" b="1" dirty="0">
                <a:latin typeface="Courier New" panose="02070309020205020404" pitchFamily="49" charset="0"/>
                <a:cs typeface="Courier New" panose="02070309020205020404" pitchFamily="49" charset="0"/>
              </a:rPr>
              <a:t> {</a:t>
            </a:r>
          </a:p>
          <a:p>
            <a:pPr marL="0" indent="0">
              <a:buNone/>
            </a:pPr>
            <a:r>
              <a:rPr lang="en-US" sz="2400" b="1" dirty="0">
                <a:latin typeface="Courier New" panose="02070309020205020404" pitchFamily="49" charset="0"/>
                <a:cs typeface="Courier New" panose="02070309020205020404" pitchFamily="49" charset="0"/>
              </a:rPr>
              <a:t>bb="-0.5,-0.5,0.5,0.5"</a:t>
            </a:r>
          </a:p>
          <a:p>
            <a:pPr marL="0" indent="0">
              <a:buNone/>
            </a:pPr>
            <a:r>
              <a:rPr lang="en-US" sz="2400" b="1" dirty="0">
                <a:latin typeface="Courier New" panose="02070309020205020404" pitchFamily="49" charset="0"/>
                <a:cs typeface="Courier New" panose="02070309020205020404" pitchFamily="49" charset="0"/>
              </a:rPr>
              <a:t>"Diabetes in Index Person" [</a:t>
            </a:r>
            <a:r>
              <a:rPr lang="en-US" sz="2400" b="1" dirty="0" err="1">
                <a:latin typeface="Courier New" panose="02070309020205020404" pitchFamily="49" charset="0"/>
                <a:cs typeface="Courier New" panose="02070309020205020404" pitchFamily="49" charset="0"/>
              </a:rPr>
              <a:t>outcome,pos</a:t>
            </a:r>
            <a:r>
              <a:rPr lang="en-US" sz="2400" b="1" dirty="0">
                <a:latin typeface="Courier New" panose="02070309020205020404" pitchFamily="49" charset="0"/>
                <a:cs typeface="Courier New" panose="02070309020205020404" pitchFamily="49" charset="0"/>
              </a:rPr>
              <a:t>="0.227,0.078"]</a:t>
            </a:r>
          </a:p>
          <a:p>
            <a:pPr marL="0" indent="0">
              <a:buNone/>
            </a:pPr>
            <a:r>
              <a:rPr lang="en-US" sz="2400" b="1" dirty="0">
                <a:latin typeface="Courier New" panose="02070309020205020404" pitchFamily="49" charset="0"/>
                <a:cs typeface="Courier New" panose="02070309020205020404" pitchFamily="49" charset="0"/>
              </a:rPr>
              <a:t>"Family Income" [pos="-0.174,-0.145"]</a:t>
            </a:r>
          </a:p>
          <a:p>
            <a:pPr marL="0" indent="0">
              <a:buNone/>
            </a:pPr>
            <a:r>
              <a:rPr lang="en-US" sz="2400" b="1" dirty="0">
                <a:latin typeface="Courier New" panose="02070309020205020404" pitchFamily="49" charset="0"/>
                <a:cs typeface="Courier New" panose="02070309020205020404" pitchFamily="49" charset="0"/>
              </a:rPr>
              <a:t>"Low Education" [</a:t>
            </a:r>
            <a:r>
              <a:rPr lang="en-US" sz="2400" b="1" dirty="0" err="1">
                <a:latin typeface="Courier New" panose="02070309020205020404" pitchFamily="49" charset="0"/>
                <a:cs typeface="Courier New" panose="02070309020205020404" pitchFamily="49" charset="0"/>
              </a:rPr>
              <a:t>exposure,pos</a:t>
            </a:r>
            <a:r>
              <a:rPr lang="en-US" sz="2400" b="1" dirty="0">
                <a:latin typeface="Courier New" panose="02070309020205020404" pitchFamily="49" charset="0"/>
                <a:cs typeface="Courier New" panose="02070309020205020404" pitchFamily="49" charset="0"/>
              </a:rPr>
              <a:t>="-0.156,0.049"]</a:t>
            </a:r>
          </a:p>
          <a:p>
            <a:pPr marL="0" indent="0">
              <a:buNone/>
            </a:pPr>
            <a:r>
              <a:rPr lang="en-US" sz="2400" b="1" dirty="0">
                <a:latin typeface="Courier New" panose="02070309020205020404" pitchFamily="49" charset="0"/>
                <a:cs typeface="Courier New" panose="02070309020205020404" pitchFamily="49" charset="0"/>
              </a:rPr>
              <a:t>"Mother's Diabetes" [pos="0.021,-0.047"]</a:t>
            </a:r>
          </a:p>
          <a:p>
            <a:pPr marL="0" indent="0">
              <a:buNone/>
            </a:pPr>
            <a:r>
              <a:rPr lang="en-US" sz="2400" b="1" dirty="0">
                <a:latin typeface="Courier New" panose="02070309020205020404" pitchFamily="49" charset="0"/>
                <a:cs typeface="Courier New" panose="02070309020205020404" pitchFamily="49" charset="0"/>
              </a:rPr>
              <a:t>"Mother's Genetic Risk" [pos="-0.031,-0.232"]</a:t>
            </a:r>
          </a:p>
          <a:p>
            <a:pPr marL="0" indent="0">
              <a:buNone/>
            </a:pPr>
            <a:r>
              <a:rPr lang="en-US" sz="2400" b="1" dirty="0">
                <a:latin typeface="Courier New" panose="02070309020205020404" pitchFamily="49" charset="0"/>
                <a:cs typeface="Courier New" panose="02070309020205020404" pitchFamily="49" charset="0"/>
              </a:rPr>
              <a:t>"Family Income" -&gt; "Low Education"</a:t>
            </a:r>
          </a:p>
          <a:p>
            <a:pPr marL="0" indent="0">
              <a:buNone/>
            </a:pPr>
            <a:r>
              <a:rPr lang="en-US" sz="2400" b="1" dirty="0">
                <a:latin typeface="Courier New" panose="02070309020205020404" pitchFamily="49" charset="0"/>
                <a:cs typeface="Courier New" panose="02070309020205020404" pitchFamily="49" charset="0"/>
              </a:rPr>
              <a:t>"Family Income" -&gt; "Mother's Diabetes"</a:t>
            </a:r>
          </a:p>
          <a:p>
            <a:pPr marL="0" indent="0">
              <a:buNone/>
            </a:pPr>
            <a:r>
              <a:rPr lang="en-US" sz="2400" b="1" dirty="0">
                <a:latin typeface="Courier New" panose="02070309020205020404" pitchFamily="49" charset="0"/>
                <a:cs typeface="Courier New" panose="02070309020205020404" pitchFamily="49" charset="0"/>
              </a:rPr>
              <a:t>"Low Education" -&gt; "Diabetes in Index Person"</a:t>
            </a:r>
          </a:p>
          <a:p>
            <a:pPr marL="0" indent="0">
              <a:buNone/>
            </a:pPr>
            <a:r>
              <a:rPr lang="en-US" sz="2400" b="1" dirty="0">
                <a:latin typeface="Courier New" panose="02070309020205020404" pitchFamily="49" charset="0"/>
                <a:cs typeface="Courier New" panose="02070309020205020404" pitchFamily="49" charset="0"/>
              </a:rPr>
              <a:t>"Mother's Diabetes" -&gt; "Diabetes in Index Person"</a:t>
            </a:r>
          </a:p>
          <a:p>
            <a:pPr marL="0" indent="0">
              <a:buNone/>
            </a:pPr>
            <a:r>
              <a:rPr lang="en-US" sz="2400" b="1" dirty="0">
                <a:latin typeface="Courier New" panose="02070309020205020404" pitchFamily="49" charset="0"/>
                <a:cs typeface="Courier New" panose="02070309020205020404" pitchFamily="49" charset="0"/>
              </a:rPr>
              <a:t>"Mother's Genetic Risk" -&gt; "Diabetes in Index Person"</a:t>
            </a:r>
          </a:p>
          <a:p>
            <a:pPr marL="0" indent="0">
              <a:buNone/>
            </a:pPr>
            <a:r>
              <a:rPr lang="en-US" sz="2400" b="1" dirty="0">
                <a:latin typeface="Courier New" panose="02070309020205020404" pitchFamily="49" charset="0"/>
                <a:cs typeface="Courier New" panose="02070309020205020404" pitchFamily="49" charset="0"/>
              </a:rPr>
              <a:t>"Mother's Genetic Risk" -&gt; "Mother's Diabetes"</a:t>
            </a:r>
          </a:p>
          <a:p>
            <a:pPr marL="0" indent="0">
              <a:buNone/>
            </a:pPr>
            <a:r>
              <a:rPr lang="en-US" sz="2400" b="1" dirty="0">
                <a:latin typeface="Courier New" panose="02070309020205020404" pitchFamily="49" charset="0"/>
                <a:cs typeface="Courier New" panose="02070309020205020404" pitchFamily="49" charset="0"/>
              </a:rPr>
              <a: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7B3B0FDF-9003-D326-F25D-B66C4E4F127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442713" y="0"/>
            <a:ext cx="1751700" cy="6765045"/>
          </a:xfrm>
          <a:prstGeom prst="rect">
            <a:avLst/>
          </a:prstGeom>
        </p:spPr>
      </p:pic>
      <p:sp>
        <p:nvSpPr>
          <p:cNvPr id="6" name="Right Arrow 5">
            <a:extLst>
              <a:ext uri="{FF2B5EF4-FFF2-40B4-BE49-F238E27FC236}">
                <a16:creationId xmlns:a16="http://schemas.microsoft.com/office/drawing/2014/main" id="{78D92BEE-4CBB-89BA-AB17-C60719FAAB01}"/>
              </a:ext>
            </a:extLst>
          </p:cNvPr>
          <p:cNvSpPr/>
          <p:nvPr/>
        </p:nvSpPr>
        <p:spPr>
          <a:xfrm>
            <a:off x="8428382" y="4433887"/>
            <a:ext cx="1855305" cy="874644"/>
          </a:xfrm>
          <a:prstGeom prst="rightArrow">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61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64" y="316992"/>
            <a:ext cx="8229600" cy="1109472"/>
          </a:xfrm>
        </p:spPr>
        <p:txBody>
          <a:bodyPr>
            <a:normAutofit fontScale="90000"/>
          </a:bodyPr>
          <a:lstStyle/>
          <a:p>
            <a:r>
              <a:rPr lang="en-US" dirty="0"/>
              <a:t>Diabetes example: Use </a:t>
            </a:r>
            <a:r>
              <a:rPr lang="en-US" dirty="0" err="1"/>
              <a:t>Dagitty</a:t>
            </a:r>
            <a:r>
              <a:rPr lang="en-US" dirty="0"/>
              <a:t> to find sufficient adjustment sets</a:t>
            </a:r>
          </a:p>
        </p:txBody>
      </p:sp>
      <p:sp>
        <p:nvSpPr>
          <p:cNvPr id="3" name="Content Placeholder 2"/>
          <p:cNvSpPr>
            <a:spLocks noGrp="1"/>
          </p:cNvSpPr>
          <p:nvPr>
            <p:ph idx="1"/>
          </p:nvPr>
        </p:nvSpPr>
        <p:spPr>
          <a:xfrm>
            <a:off x="749808" y="1898242"/>
            <a:ext cx="8077200" cy="3243602"/>
          </a:xfrm>
        </p:spPr>
        <p:txBody>
          <a:bodyPr>
            <a:normAutofit/>
          </a:bodyPr>
          <a:lstStyle/>
          <a:p>
            <a:r>
              <a:rPr lang="en-US" sz="2400" dirty="0"/>
              <a:t>{Family income} or </a:t>
            </a:r>
          </a:p>
          <a:p>
            <a:r>
              <a:rPr lang="en-US" sz="2400" dirty="0"/>
              <a:t>{Family income, mother’s genetic risk} or </a:t>
            </a:r>
          </a:p>
          <a:p>
            <a:r>
              <a:rPr lang="en-US" sz="2400" dirty="0"/>
              <a:t>{mother’s genetic risk, mother’s diabetes} </a:t>
            </a:r>
          </a:p>
          <a:p>
            <a:pPr marL="0" indent="0">
              <a:buNone/>
            </a:pPr>
            <a:endParaRPr lang="en-US" sz="2400" dirty="0"/>
          </a:p>
          <a:p>
            <a:pPr marL="0" indent="0">
              <a:buNone/>
            </a:pPr>
            <a:r>
              <a:rPr lang="en-US" sz="2400" dirty="0"/>
              <a:t>…and </a:t>
            </a:r>
            <a:r>
              <a:rPr lang="en-US" sz="2400" b="1" dirty="0"/>
              <a:t>minimally</a:t>
            </a:r>
            <a:r>
              <a:rPr lang="en-US" sz="2400" dirty="0"/>
              <a:t> sufficient adjustment sets</a:t>
            </a:r>
          </a:p>
          <a:p>
            <a:r>
              <a:rPr lang="en-US" sz="2400" dirty="0"/>
              <a:t>{Family income} </a:t>
            </a:r>
            <a:endParaRPr lang="en-US" dirty="0"/>
          </a:p>
          <a:p>
            <a:endParaRPr lang="en-US" dirty="0"/>
          </a:p>
        </p:txBody>
      </p:sp>
      <p:sp>
        <p:nvSpPr>
          <p:cNvPr id="4" name="TextBox 3">
            <a:extLst>
              <a:ext uri="{FF2B5EF4-FFF2-40B4-BE49-F238E27FC236}">
                <a16:creationId xmlns:a16="http://schemas.microsoft.com/office/drawing/2014/main" id="{02F648F9-C5F6-43A9-90C0-B8A92DD18817}"/>
              </a:ext>
            </a:extLst>
          </p:cNvPr>
          <p:cNvSpPr txBox="1"/>
          <p:nvPr/>
        </p:nvSpPr>
        <p:spPr>
          <a:xfrm>
            <a:off x="749808" y="5431536"/>
            <a:ext cx="9384792" cy="1200329"/>
          </a:xfrm>
          <a:prstGeom prst="rect">
            <a:avLst/>
          </a:prstGeom>
          <a:noFill/>
        </p:spPr>
        <p:txBody>
          <a:bodyPr wrap="square" rtlCol="0">
            <a:spAutoFit/>
          </a:bodyPr>
          <a:lstStyle/>
          <a:p>
            <a:r>
              <a:rPr lang="en-US" sz="2400" dirty="0"/>
              <a:t>Regression adjustment of a sufficient adjustment set of variables will mitigate the distortions in associations due to confounding or selection bias.</a:t>
            </a:r>
          </a:p>
        </p:txBody>
      </p:sp>
      <p:pic>
        <p:nvPicPr>
          <p:cNvPr id="5" name="Picture 4" descr="Graphical user interface, text, application&#10;&#10;Description automatically generated">
            <a:extLst>
              <a:ext uri="{FF2B5EF4-FFF2-40B4-BE49-F238E27FC236}">
                <a16:creationId xmlns:a16="http://schemas.microsoft.com/office/drawing/2014/main" id="{506FAB18-6ED2-349F-ABFA-1A803F00A1F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442713" y="0"/>
            <a:ext cx="1751700" cy="6765045"/>
          </a:xfrm>
          <a:prstGeom prst="rect">
            <a:avLst/>
          </a:prstGeom>
        </p:spPr>
      </p:pic>
      <p:sp>
        <p:nvSpPr>
          <p:cNvPr id="6" name="Right Arrow 5">
            <a:extLst>
              <a:ext uri="{FF2B5EF4-FFF2-40B4-BE49-F238E27FC236}">
                <a16:creationId xmlns:a16="http://schemas.microsoft.com/office/drawing/2014/main" id="{846E6D81-8728-C10C-A571-E85D225B09D1}"/>
              </a:ext>
            </a:extLst>
          </p:cNvPr>
          <p:cNvSpPr/>
          <p:nvPr/>
        </p:nvSpPr>
        <p:spPr>
          <a:xfrm>
            <a:off x="8433351" y="697912"/>
            <a:ext cx="1855305" cy="874644"/>
          </a:xfrm>
          <a:prstGeom prst="rightArrow">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3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92B7-C8BC-C0D1-0D0E-D216D2FA95BC}"/>
              </a:ext>
            </a:extLst>
          </p:cNvPr>
          <p:cNvSpPr>
            <a:spLocks noGrp="1"/>
          </p:cNvSpPr>
          <p:nvPr>
            <p:ph type="title"/>
          </p:nvPr>
        </p:nvSpPr>
        <p:spPr/>
        <p:txBody>
          <a:bodyPr/>
          <a:lstStyle/>
          <a:p>
            <a:r>
              <a:rPr lang="en-US" dirty="0"/>
              <a:t>Watch the biasing pathways (disappear)</a:t>
            </a:r>
          </a:p>
        </p:txBody>
      </p:sp>
      <p:pic>
        <p:nvPicPr>
          <p:cNvPr id="5" name="Content Placeholder 4" descr="Diagram&#10;&#10;Description automatically generated">
            <a:extLst>
              <a:ext uri="{FF2B5EF4-FFF2-40B4-BE49-F238E27FC236}">
                <a16:creationId xmlns:a16="http://schemas.microsoft.com/office/drawing/2014/main" id="{8B32225F-367C-4921-2C0F-AFC1BCAE33B9}"/>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331817" y="2337634"/>
            <a:ext cx="8661400" cy="4520366"/>
          </a:xfrm>
        </p:spPr>
      </p:pic>
      <p:pic>
        <p:nvPicPr>
          <p:cNvPr id="7" name="Picture 6" descr="Diagram&#10;&#10;Description automatically generated">
            <a:extLst>
              <a:ext uri="{FF2B5EF4-FFF2-40B4-BE49-F238E27FC236}">
                <a16:creationId xmlns:a16="http://schemas.microsoft.com/office/drawing/2014/main" id="{171E1E7C-B5E7-85B7-3357-1150A882395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33034" y="2163292"/>
            <a:ext cx="9051432" cy="4423038"/>
          </a:xfrm>
          <a:prstGeom prst="rect">
            <a:avLst/>
          </a:prstGeom>
        </p:spPr>
      </p:pic>
      <p:sp>
        <p:nvSpPr>
          <p:cNvPr id="9" name="TextBox 8">
            <a:extLst>
              <a:ext uri="{FF2B5EF4-FFF2-40B4-BE49-F238E27FC236}">
                <a16:creationId xmlns:a16="http://schemas.microsoft.com/office/drawing/2014/main" id="{46998150-4784-5C2F-6614-324EA723A627}"/>
              </a:ext>
            </a:extLst>
          </p:cNvPr>
          <p:cNvSpPr txBox="1"/>
          <p:nvPr/>
        </p:nvSpPr>
        <p:spPr>
          <a:xfrm>
            <a:off x="583096" y="3244334"/>
            <a:ext cx="2199861" cy="646331"/>
          </a:xfrm>
          <a:prstGeom prst="rect">
            <a:avLst/>
          </a:prstGeom>
          <a:noFill/>
        </p:spPr>
        <p:txBody>
          <a:bodyPr wrap="square">
            <a:spAutoFit/>
          </a:bodyPr>
          <a:lstStyle/>
          <a:p>
            <a:pPr algn="l"/>
            <a:r>
              <a:rPr lang="en-US" i="0" dirty="0">
                <a:solidFill>
                  <a:srgbClr val="000000"/>
                </a:solidFill>
                <a:effectLst/>
                <a:latin typeface="Arial" panose="020B0604020202020204" pitchFamily="34" charset="0"/>
              </a:rPr>
              <a:t>Adjusting for:</a:t>
            </a:r>
          </a:p>
          <a:p>
            <a:pPr algn="l">
              <a:buFont typeface="Arial" panose="020B0604020202020204" pitchFamily="34" charset="0"/>
              <a:buChar char="•"/>
            </a:pPr>
            <a:r>
              <a:rPr lang="en-US" b="1" i="0" dirty="0">
                <a:solidFill>
                  <a:srgbClr val="000000"/>
                </a:solidFill>
                <a:effectLst/>
                <a:latin typeface="Arial" panose="020B0604020202020204" pitchFamily="34" charset="0"/>
              </a:rPr>
              <a:t>Family Income</a:t>
            </a:r>
            <a:endParaRPr lang="en-US" b="0" i="0" dirty="0">
              <a:solidFill>
                <a:srgbClr val="00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748702BE-5F7F-4CCD-8467-24A7C0344E57}"/>
              </a:ext>
            </a:extLst>
          </p:cNvPr>
          <p:cNvSpPr txBox="1"/>
          <p:nvPr/>
        </p:nvSpPr>
        <p:spPr>
          <a:xfrm>
            <a:off x="1100123" y="3026358"/>
            <a:ext cx="2345443" cy="261610"/>
          </a:xfrm>
          <a:prstGeom prst="rect">
            <a:avLst/>
          </a:prstGeom>
          <a:noFill/>
        </p:spPr>
        <p:txBody>
          <a:bodyPr wrap="square" rtlCol="0">
            <a:spAutoFit/>
          </a:bodyPr>
          <a:lstStyle/>
          <a:p>
            <a:r>
              <a:rPr lang="en-US" sz="1100" dirty="0">
                <a:solidFill>
                  <a:schemeClr val="accent5"/>
                </a:solidFill>
              </a:rPr>
              <a:t>(hover over variable and type ‘a’)</a:t>
            </a:r>
          </a:p>
        </p:txBody>
      </p:sp>
    </p:spTree>
    <p:extLst>
      <p:ext uri="{BB962C8B-B14F-4D97-AF65-F5344CB8AC3E}">
        <p14:creationId xmlns:p14="http://schemas.microsoft.com/office/powerpoint/2010/main" val="150494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92B7-C8BC-C0D1-0D0E-D216D2FA95BC}"/>
              </a:ext>
            </a:extLst>
          </p:cNvPr>
          <p:cNvSpPr>
            <a:spLocks noGrp="1"/>
          </p:cNvSpPr>
          <p:nvPr>
            <p:ph type="title"/>
          </p:nvPr>
        </p:nvSpPr>
        <p:spPr>
          <a:xfrm>
            <a:off x="331303" y="365125"/>
            <a:ext cx="11476383" cy="1325563"/>
          </a:xfrm>
        </p:spPr>
        <p:txBody>
          <a:bodyPr/>
          <a:lstStyle/>
          <a:p>
            <a:r>
              <a:rPr lang="en-US" dirty="0"/>
              <a:t>Watch the biasing pathways (</a:t>
            </a:r>
            <a:r>
              <a:rPr lang="en-US" dirty="0">
                <a:solidFill>
                  <a:srgbClr val="C00000"/>
                </a:solidFill>
              </a:rPr>
              <a:t>COME BACK!</a:t>
            </a:r>
            <a:r>
              <a:rPr lang="en-US" dirty="0"/>
              <a:t>)</a:t>
            </a:r>
          </a:p>
        </p:txBody>
      </p:sp>
      <p:pic>
        <p:nvPicPr>
          <p:cNvPr id="5" name="Content Placeholder 4" descr="Diagram&#10;&#10;Description automatically generated with medium confidence">
            <a:extLst>
              <a:ext uri="{FF2B5EF4-FFF2-40B4-BE49-F238E27FC236}">
                <a16:creationId xmlns:a16="http://schemas.microsoft.com/office/drawing/2014/main" id="{24F192F1-E672-5631-6629-3E9C41F655B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811944" y="2561604"/>
            <a:ext cx="6515100" cy="2286000"/>
          </a:xfrm>
        </p:spPr>
      </p:pic>
      <p:sp>
        <p:nvSpPr>
          <p:cNvPr id="6" name="TextBox 5">
            <a:extLst>
              <a:ext uri="{FF2B5EF4-FFF2-40B4-BE49-F238E27FC236}">
                <a16:creationId xmlns:a16="http://schemas.microsoft.com/office/drawing/2014/main" id="{D398A792-1502-D2E8-6F35-29E470F82C35}"/>
              </a:ext>
            </a:extLst>
          </p:cNvPr>
          <p:cNvSpPr txBox="1"/>
          <p:nvPr/>
        </p:nvSpPr>
        <p:spPr>
          <a:xfrm>
            <a:off x="4121426" y="5870713"/>
            <a:ext cx="3565015" cy="369332"/>
          </a:xfrm>
          <a:prstGeom prst="rect">
            <a:avLst/>
          </a:prstGeom>
          <a:noFill/>
        </p:spPr>
        <p:txBody>
          <a:bodyPr wrap="none" rtlCol="0">
            <a:spAutoFit/>
          </a:bodyPr>
          <a:lstStyle/>
          <a:p>
            <a:r>
              <a:rPr lang="en-US" dirty="0"/>
              <a:t>Notice no biasing pathways … </a:t>
            </a:r>
            <a:r>
              <a:rPr lang="en-US" dirty="0">
                <a:solidFill>
                  <a:srgbClr val="C00000"/>
                </a:solidFill>
              </a:rPr>
              <a:t>until</a:t>
            </a:r>
          </a:p>
        </p:txBody>
      </p:sp>
      <p:pic>
        <p:nvPicPr>
          <p:cNvPr id="8" name="Picture 7" descr="A picture containing line chart&#10;&#10;Description automatically generated">
            <a:extLst>
              <a:ext uri="{FF2B5EF4-FFF2-40B4-BE49-F238E27FC236}">
                <a16:creationId xmlns:a16="http://schemas.microsoft.com/office/drawing/2014/main" id="{5A5842D3-16A0-3F21-66C4-8A9C0BC0059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26244" y="2536204"/>
            <a:ext cx="6286500" cy="2311400"/>
          </a:xfrm>
          <a:prstGeom prst="rect">
            <a:avLst/>
          </a:prstGeom>
        </p:spPr>
      </p:pic>
      <p:pic>
        <p:nvPicPr>
          <p:cNvPr id="10" name="Picture 9" descr="Text&#10;&#10;Description automatically generated">
            <a:extLst>
              <a:ext uri="{FF2B5EF4-FFF2-40B4-BE49-F238E27FC236}">
                <a16:creationId xmlns:a16="http://schemas.microsoft.com/office/drawing/2014/main" id="{08FAB12C-32AE-252A-B64A-CF1A5A57195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58470" y="4016720"/>
            <a:ext cx="3048000" cy="1701800"/>
          </a:xfrm>
          <a:prstGeom prst="rect">
            <a:avLst/>
          </a:prstGeom>
        </p:spPr>
      </p:pic>
    </p:spTree>
    <p:extLst>
      <p:ext uri="{BB962C8B-B14F-4D97-AF65-F5344CB8AC3E}">
        <p14:creationId xmlns:p14="http://schemas.microsoft.com/office/powerpoint/2010/main" val="37469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d threads and scribbles">
            <a:extLst>
              <a:ext uri="{FF2B5EF4-FFF2-40B4-BE49-F238E27FC236}">
                <a16:creationId xmlns:a16="http://schemas.microsoft.com/office/drawing/2014/main" id="{85CE4521-22A4-452F-B7C0-15A99F53C7E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52B55C1F-AB8D-1E48-AD12-82AB3AC43E92}"/>
              </a:ext>
            </a:extLst>
          </p:cNvPr>
          <p:cNvSpPr>
            <a:spLocks noGrp="1"/>
          </p:cNvSpPr>
          <p:nvPr>
            <p:ph type="title"/>
          </p:nvPr>
        </p:nvSpPr>
        <p:spPr>
          <a:xfrm>
            <a:off x="1112520" y="2152955"/>
            <a:ext cx="9966960" cy="2552091"/>
          </a:xfrm>
        </p:spPr>
        <p:txBody>
          <a:bodyPr vert="horz" lIns="91440" tIns="45720" rIns="91440" bIns="45720" rtlCol="0" anchor="ctr">
            <a:normAutofit/>
          </a:bodyPr>
          <a:lstStyle/>
          <a:p>
            <a:pPr algn="ctr"/>
            <a:r>
              <a:rPr lang="en-US" sz="8000">
                <a:solidFill>
                  <a:srgbClr val="FFFFFF"/>
                </a:solidFill>
              </a:rPr>
              <a:t>Recap</a:t>
            </a:r>
          </a:p>
        </p:txBody>
      </p:sp>
    </p:spTree>
    <p:extLst>
      <p:ext uri="{BB962C8B-B14F-4D97-AF65-F5344CB8AC3E}">
        <p14:creationId xmlns:p14="http://schemas.microsoft.com/office/powerpoint/2010/main" val="15574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4592"/>
          </a:xfrm>
        </p:spPr>
        <p:txBody>
          <a:bodyPr/>
          <a:lstStyle/>
          <a:p>
            <a:r>
              <a:rPr lang="en-US" dirty="0"/>
              <a:t>An </a:t>
            </a:r>
            <a:r>
              <a:rPr lang="en-US" i="1" dirty="0"/>
              <a:t>intuitive</a:t>
            </a:r>
            <a:r>
              <a:rPr lang="en-US" dirty="0"/>
              <a:t> definition of causation</a:t>
            </a:r>
          </a:p>
        </p:txBody>
      </p:sp>
      <p:sp>
        <p:nvSpPr>
          <p:cNvPr id="3" name="Content Placeholder 2"/>
          <p:cNvSpPr>
            <a:spLocks noGrp="1"/>
          </p:cNvSpPr>
          <p:nvPr>
            <p:ph idx="1"/>
          </p:nvPr>
        </p:nvSpPr>
        <p:spPr>
          <a:xfrm>
            <a:off x="5822502" y="5251387"/>
            <a:ext cx="6023113" cy="1391460"/>
          </a:xfrm>
        </p:spPr>
        <p:txBody>
          <a:bodyPr>
            <a:normAutofit/>
          </a:bodyPr>
          <a:lstStyle/>
          <a:p>
            <a:r>
              <a:rPr lang="en-US" sz="2000" i="1" dirty="0">
                <a:highlight>
                  <a:srgbClr val="FFFF00"/>
                </a:highlight>
              </a:rPr>
              <a:t>The drug</a:t>
            </a:r>
            <a:r>
              <a:rPr lang="en-US" sz="2000" b="1" i="1" dirty="0">
                <a:highlight>
                  <a:srgbClr val="FFFF00"/>
                </a:highlight>
              </a:rPr>
              <a:t> caused </a:t>
            </a:r>
            <a:r>
              <a:rPr lang="en-US" sz="2000" i="1" dirty="0">
                <a:highlight>
                  <a:srgbClr val="FFFF00"/>
                </a:highlight>
              </a:rPr>
              <a:t>my itching if: taking the drug would be followed by the itching, but not taking the drug would be followed by no itching (all else being held equal)</a:t>
            </a:r>
          </a:p>
        </p:txBody>
      </p:sp>
      <p:sp>
        <p:nvSpPr>
          <p:cNvPr id="5" name="TextBox 4">
            <a:extLst>
              <a:ext uri="{FF2B5EF4-FFF2-40B4-BE49-F238E27FC236}">
                <a16:creationId xmlns:a16="http://schemas.microsoft.com/office/drawing/2014/main" id="{349BF536-34E8-3668-12BF-D6395F4B0930}"/>
              </a:ext>
            </a:extLst>
          </p:cNvPr>
          <p:cNvSpPr txBox="1"/>
          <p:nvPr/>
        </p:nvSpPr>
        <p:spPr>
          <a:xfrm>
            <a:off x="2454965" y="1532963"/>
            <a:ext cx="6478486" cy="861774"/>
          </a:xfrm>
          <a:prstGeom prst="rect">
            <a:avLst/>
          </a:prstGeom>
          <a:noFill/>
        </p:spPr>
        <p:txBody>
          <a:bodyPr wrap="square">
            <a:spAutoFit/>
          </a:bodyPr>
          <a:lstStyle/>
          <a:p>
            <a:r>
              <a:rPr lang="en-US" i="1" dirty="0">
                <a:effectLst/>
                <a:latin typeface="Helvetica" pitchFamily="2" charset="0"/>
              </a:rPr>
              <a:t>“As a human being, you are already innately familiar with causal inference's fundamental concepts.” </a:t>
            </a:r>
          </a:p>
          <a:p>
            <a:r>
              <a:rPr lang="en-US" sz="1200" i="1" dirty="0">
                <a:effectLst/>
                <a:latin typeface="Helvetica" pitchFamily="2" charset="0"/>
              </a:rPr>
              <a:t>– very first sentence of What If</a:t>
            </a:r>
            <a:endParaRPr lang="en-US" dirty="0">
              <a:effectLst/>
              <a:latin typeface="Helvetica" pitchFamily="2" charset="0"/>
            </a:endParaRPr>
          </a:p>
        </p:txBody>
      </p:sp>
      <p:sp>
        <p:nvSpPr>
          <p:cNvPr id="6" name="TextBox 5">
            <a:extLst>
              <a:ext uri="{FF2B5EF4-FFF2-40B4-BE49-F238E27FC236}">
                <a16:creationId xmlns:a16="http://schemas.microsoft.com/office/drawing/2014/main" id="{4628F696-9BD4-B126-BE50-27196432398E}"/>
              </a:ext>
            </a:extLst>
          </p:cNvPr>
          <p:cNvSpPr txBox="1"/>
          <p:nvPr/>
        </p:nvSpPr>
        <p:spPr>
          <a:xfrm>
            <a:off x="344557" y="2772193"/>
            <a:ext cx="2773773" cy="369332"/>
          </a:xfrm>
          <a:prstGeom prst="rect">
            <a:avLst/>
          </a:prstGeom>
          <a:noFill/>
        </p:spPr>
        <p:txBody>
          <a:bodyPr wrap="none" rtlCol="0">
            <a:spAutoFit/>
          </a:bodyPr>
          <a:lstStyle/>
          <a:p>
            <a:r>
              <a:rPr lang="en-US" dirty="0"/>
              <a:t>Neuroscience of causation: </a:t>
            </a:r>
          </a:p>
        </p:txBody>
      </p:sp>
      <p:sp>
        <p:nvSpPr>
          <p:cNvPr id="7" name="TextBox 6">
            <a:extLst>
              <a:ext uri="{FF2B5EF4-FFF2-40B4-BE49-F238E27FC236}">
                <a16:creationId xmlns:a16="http://schemas.microsoft.com/office/drawing/2014/main" id="{7BD7DEEE-BF45-4DCB-CE28-3E8A355F05F1}"/>
              </a:ext>
            </a:extLst>
          </p:cNvPr>
          <p:cNvSpPr txBox="1"/>
          <p:nvPr/>
        </p:nvSpPr>
        <p:spPr>
          <a:xfrm>
            <a:off x="344557" y="3220062"/>
            <a:ext cx="4260574" cy="2031325"/>
          </a:xfrm>
          <a:prstGeom prst="rect">
            <a:avLst/>
          </a:prstGeom>
          <a:noFill/>
        </p:spPr>
        <p:txBody>
          <a:bodyPr wrap="square" rtlCol="0">
            <a:spAutoFit/>
          </a:bodyPr>
          <a:lstStyle/>
          <a:p>
            <a:r>
              <a:rPr lang="en-US" b="0" i="0" dirty="0">
                <a:solidFill>
                  <a:srgbClr val="000000"/>
                </a:solidFill>
                <a:effectLst/>
              </a:rPr>
              <a:t>Converging results from fMRI and </a:t>
            </a:r>
            <a:r>
              <a:rPr lang="en-US" b="0" i="0" dirty="0" err="1">
                <a:solidFill>
                  <a:srgbClr val="000000"/>
                </a:solidFill>
                <a:effectLst/>
              </a:rPr>
              <a:t>tDCS</a:t>
            </a:r>
            <a:r>
              <a:rPr lang="en-US" b="0" i="0" dirty="0">
                <a:solidFill>
                  <a:srgbClr val="000000"/>
                </a:solidFill>
                <a:effectLst/>
              </a:rPr>
              <a:t> indicate that parietal cortices contribute to causal perception because of their specific role in processing spatial relations, while the frontal cortices contribute more generally, consistent with their role in decision-making.</a:t>
            </a:r>
            <a:endParaRPr lang="en-US" dirty="0"/>
          </a:p>
        </p:txBody>
      </p:sp>
      <p:sp>
        <p:nvSpPr>
          <p:cNvPr id="10" name="TextBox 9">
            <a:extLst>
              <a:ext uri="{FF2B5EF4-FFF2-40B4-BE49-F238E27FC236}">
                <a16:creationId xmlns:a16="http://schemas.microsoft.com/office/drawing/2014/main" id="{6A6C9E63-610E-1DA8-DBC9-A28A28280B40}"/>
              </a:ext>
            </a:extLst>
          </p:cNvPr>
          <p:cNvSpPr txBox="1"/>
          <p:nvPr/>
        </p:nvSpPr>
        <p:spPr>
          <a:xfrm>
            <a:off x="50451" y="6169708"/>
            <a:ext cx="4985375" cy="646331"/>
          </a:xfrm>
          <a:prstGeom prst="rect">
            <a:avLst/>
          </a:prstGeom>
          <a:noFill/>
        </p:spPr>
        <p:txBody>
          <a:bodyPr wrap="square">
            <a:spAutoFit/>
          </a:bodyPr>
          <a:lstStyle/>
          <a:p>
            <a:r>
              <a:rPr lang="en-US" sz="900" b="0" i="0" dirty="0">
                <a:solidFill>
                  <a:schemeClr val="bg2">
                    <a:lumMod val="75000"/>
                  </a:schemeClr>
                </a:solidFill>
                <a:effectLst/>
                <a:latin typeface="Roboto" panose="020F0502020204030204" pitchFamily="34" charset="0"/>
              </a:rPr>
              <a:t>Woods AJ, Hamilton RH, Kranjec A, </a:t>
            </a:r>
            <a:r>
              <a:rPr lang="en-US" sz="900" b="0" i="0" dirty="0" err="1">
                <a:solidFill>
                  <a:schemeClr val="bg2">
                    <a:lumMod val="75000"/>
                  </a:schemeClr>
                </a:solidFill>
                <a:effectLst/>
                <a:latin typeface="Roboto" panose="020F0502020204030204" pitchFamily="34" charset="0"/>
              </a:rPr>
              <a:t>Minhaus</a:t>
            </a:r>
            <a:r>
              <a:rPr lang="en-US" sz="900" b="0" i="0" dirty="0">
                <a:solidFill>
                  <a:schemeClr val="bg2">
                    <a:lumMod val="75000"/>
                  </a:schemeClr>
                </a:solidFill>
                <a:effectLst/>
                <a:latin typeface="Roboto" panose="020F0502020204030204" pitchFamily="34" charset="0"/>
              </a:rPr>
              <a:t> P, </a:t>
            </a:r>
            <a:r>
              <a:rPr lang="en-US" sz="900" b="0" i="0" dirty="0" err="1">
                <a:solidFill>
                  <a:schemeClr val="bg2">
                    <a:lumMod val="75000"/>
                  </a:schemeClr>
                </a:solidFill>
                <a:effectLst/>
                <a:latin typeface="Roboto" panose="020F0502020204030204" pitchFamily="34" charset="0"/>
              </a:rPr>
              <a:t>Bikson</a:t>
            </a:r>
            <a:r>
              <a:rPr lang="en-US" sz="900" b="0" i="0" dirty="0">
                <a:solidFill>
                  <a:schemeClr val="bg2">
                    <a:lumMod val="75000"/>
                  </a:schemeClr>
                </a:solidFill>
                <a:effectLst/>
                <a:latin typeface="Roboto" panose="020F0502020204030204" pitchFamily="34" charset="0"/>
              </a:rPr>
              <a:t> M, Yu J, Chatterjee A. Space, time, and causality in the human brain. Neuroimage. 2014 May 15;92:285-97. </a:t>
            </a:r>
            <a:r>
              <a:rPr lang="en-US" sz="900" b="0" i="0" dirty="0" err="1">
                <a:solidFill>
                  <a:schemeClr val="bg2">
                    <a:lumMod val="75000"/>
                  </a:schemeClr>
                </a:solidFill>
                <a:effectLst/>
                <a:latin typeface="Roboto" panose="020F0502020204030204" pitchFamily="34" charset="0"/>
              </a:rPr>
              <a:t>doi</a:t>
            </a:r>
            <a:r>
              <a:rPr lang="en-US" sz="900" b="0" i="0" dirty="0">
                <a:solidFill>
                  <a:schemeClr val="bg2">
                    <a:lumMod val="75000"/>
                  </a:schemeClr>
                </a:solidFill>
                <a:effectLst/>
                <a:latin typeface="Roboto" panose="020F0502020204030204" pitchFamily="34" charset="0"/>
              </a:rPr>
              <a:t>: 10.1016/j.neuroimage.2014.02.015. </a:t>
            </a:r>
            <a:r>
              <a:rPr lang="en-US" sz="900" b="0" i="0" dirty="0" err="1">
                <a:solidFill>
                  <a:schemeClr val="bg2">
                    <a:lumMod val="75000"/>
                  </a:schemeClr>
                </a:solidFill>
                <a:effectLst/>
                <a:latin typeface="Roboto" panose="020F0502020204030204" pitchFamily="34" charset="0"/>
              </a:rPr>
              <a:t>Epub</a:t>
            </a:r>
            <a:r>
              <a:rPr lang="en-US" sz="900" b="0" i="0" dirty="0">
                <a:solidFill>
                  <a:schemeClr val="bg2">
                    <a:lumMod val="75000"/>
                  </a:schemeClr>
                </a:solidFill>
                <a:effectLst/>
                <a:latin typeface="Roboto" panose="020F0502020204030204" pitchFamily="34" charset="0"/>
              </a:rPr>
              <a:t> 2014 Feb 19. PMID: 24561228; PMCID: PMC4008651.</a:t>
            </a:r>
            <a:endParaRPr lang="en-US" sz="900" dirty="0">
              <a:solidFill>
                <a:schemeClr val="bg2">
                  <a:lumMod val="75000"/>
                </a:schemeClr>
              </a:solidFill>
            </a:endParaRPr>
          </a:p>
        </p:txBody>
      </p:sp>
      <p:sp>
        <p:nvSpPr>
          <p:cNvPr id="12" name="TextBox 11">
            <a:extLst>
              <a:ext uri="{FF2B5EF4-FFF2-40B4-BE49-F238E27FC236}">
                <a16:creationId xmlns:a16="http://schemas.microsoft.com/office/drawing/2014/main" id="{A3AD63BF-D1A6-7F5F-B1F5-B048DA0FA423}"/>
              </a:ext>
            </a:extLst>
          </p:cNvPr>
          <p:cNvSpPr txBox="1"/>
          <p:nvPr/>
        </p:nvSpPr>
        <p:spPr>
          <a:xfrm>
            <a:off x="6579705" y="2772193"/>
            <a:ext cx="2992358" cy="369332"/>
          </a:xfrm>
          <a:prstGeom prst="rect">
            <a:avLst/>
          </a:prstGeom>
          <a:noFill/>
        </p:spPr>
        <p:txBody>
          <a:bodyPr wrap="none" rtlCol="0">
            <a:spAutoFit/>
          </a:bodyPr>
          <a:lstStyle/>
          <a:p>
            <a:r>
              <a:rPr lang="en-US" dirty="0"/>
              <a:t>Legal definition of causation: </a:t>
            </a:r>
          </a:p>
        </p:txBody>
      </p:sp>
      <p:sp>
        <p:nvSpPr>
          <p:cNvPr id="13" name="TextBox 12">
            <a:extLst>
              <a:ext uri="{FF2B5EF4-FFF2-40B4-BE49-F238E27FC236}">
                <a16:creationId xmlns:a16="http://schemas.microsoft.com/office/drawing/2014/main" id="{DEDD657C-0531-A736-4051-F097A9F2B21F}"/>
              </a:ext>
            </a:extLst>
          </p:cNvPr>
          <p:cNvSpPr txBox="1"/>
          <p:nvPr/>
        </p:nvSpPr>
        <p:spPr>
          <a:xfrm>
            <a:off x="6579705" y="3220062"/>
            <a:ext cx="4260574" cy="1200329"/>
          </a:xfrm>
          <a:prstGeom prst="rect">
            <a:avLst/>
          </a:prstGeom>
          <a:noFill/>
        </p:spPr>
        <p:txBody>
          <a:bodyPr wrap="square" rtlCol="0">
            <a:spAutoFit/>
          </a:bodyPr>
          <a:lstStyle/>
          <a:p>
            <a:r>
              <a:rPr lang="en-US" b="0" i="0" dirty="0">
                <a:solidFill>
                  <a:schemeClr val="accent1"/>
                </a:solidFill>
                <a:effectLst/>
              </a:rPr>
              <a:t>The “without which” definition: </a:t>
            </a:r>
          </a:p>
          <a:p>
            <a:r>
              <a:rPr lang="en-US" b="0" i="0" dirty="0">
                <a:solidFill>
                  <a:srgbClr val="333333"/>
                </a:solidFill>
                <a:effectLst/>
              </a:rPr>
              <a:t>A cause that produces a result in a natural and probable sequence and </a:t>
            </a:r>
            <a:r>
              <a:rPr lang="en-US" b="1" i="0" dirty="0">
                <a:solidFill>
                  <a:srgbClr val="333333"/>
                </a:solidFill>
                <a:effectLst/>
              </a:rPr>
              <a:t>without which </a:t>
            </a:r>
            <a:r>
              <a:rPr lang="en-US" b="0" i="0" dirty="0">
                <a:solidFill>
                  <a:srgbClr val="333333"/>
                </a:solidFill>
                <a:effectLst/>
              </a:rPr>
              <a:t>the result would not have occurred. </a:t>
            </a:r>
            <a:endParaRPr lang="en-US" dirty="0"/>
          </a:p>
        </p:txBody>
      </p:sp>
    </p:spTree>
    <p:extLst>
      <p:ext uri="{BB962C8B-B14F-4D97-AF65-F5344CB8AC3E}">
        <p14:creationId xmlns:p14="http://schemas.microsoft.com/office/powerpoint/2010/main" val="137218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dissolv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0"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2">
            <a:extLst>
              <a:ext uri="{FF2B5EF4-FFF2-40B4-BE49-F238E27FC236}">
                <a16:creationId xmlns:a16="http://schemas.microsoft.com/office/drawing/2014/main" id="{FEE5C769-CED6-EBB8-DC8F-CB523C7B7FDB}"/>
              </a:ext>
            </a:extLst>
          </p:cNvPr>
          <p:cNvGraphicFramePr>
            <a:graphicFrameLocks noGrp="1"/>
          </p:cNvGraphicFramePr>
          <p:nvPr>
            <p:ph idx="1"/>
            <p:extLst>
              <p:ext uri="{D42A27DB-BD31-4B8C-83A1-F6EECF244321}">
                <p14:modId xmlns:p14="http://schemas.microsoft.com/office/powerpoint/2010/main" val="153615119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39356AF-26A3-AFE1-60D3-69429F2C0AC5}"/>
              </a:ext>
            </a:extLst>
          </p:cNvPr>
          <p:cNvSpPr txBox="1"/>
          <p:nvPr/>
        </p:nvSpPr>
        <p:spPr>
          <a:xfrm>
            <a:off x="3902931" y="6384496"/>
            <a:ext cx="4386137" cy="369332"/>
          </a:xfrm>
          <a:prstGeom prst="rect">
            <a:avLst/>
          </a:prstGeom>
          <a:noFill/>
        </p:spPr>
        <p:txBody>
          <a:bodyPr wrap="none" rtlCol="0">
            <a:spAutoFit/>
          </a:bodyPr>
          <a:lstStyle/>
          <a:p>
            <a:r>
              <a:rPr lang="en-US" dirty="0"/>
              <a:t>Next time – more on DAGs and SIMULATION </a:t>
            </a:r>
          </a:p>
        </p:txBody>
      </p:sp>
    </p:spTree>
    <p:extLst>
      <p:ext uri="{BB962C8B-B14F-4D97-AF65-F5344CB8AC3E}">
        <p14:creationId xmlns:p14="http://schemas.microsoft.com/office/powerpoint/2010/main" val="389193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6BC3-9958-FE72-FEB5-C870948CA85C}"/>
              </a:ext>
            </a:extLst>
          </p:cNvPr>
          <p:cNvSpPr>
            <a:spLocks noGrp="1"/>
          </p:cNvSpPr>
          <p:nvPr>
            <p:ph type="title"/>
          </p:nvPr>
        </p:nvSpPr>
        <p:spPr/>
        <p:txBody>
          <a:bodyPr/>
          <a:lstStyle/>
          <a:p>
            <a:r>
              <a:rPr lang="en-US" dirty="0"/>
              <a:t>Readings</a:t>
            </a:r>
          </a:p>
        </p:txBody>
      </p:sp>
      <p:sp>
        <p:nvSpPr>
          <p:cNvPr id="3" name="Text Placeholder 2">
            <a:extLst>
              <a:ext uri="{FF2B5EF4-FFF2-40B4-BE49-F238E27FC236}">
                <a16:creationId xmlns:a16="http://schemas.microsoft.com/office/drawing/2014/main" id="{45D097F8-E699-77C6-5C43-24D8E9446ED2}"/>
              </a:ext>
            </a:extLst>
          </p:cNvPr>
          <p:cNvSpPr>
            <a:spLocks noGrp="1"/>
          </p:cNvSpPr>
          <p:nvPr>
            <p:ph type="body" idx="1"/>
          </p:nvPr>
        </p:nvSpPr>
        <p:spPr/>
        <p:txBody>
          <a:bodyPr>
            <a:normAutofit/>
          </a:bodyPr>
          <a:lstStyle/>
          <a:p>
            <a:r>
              <a:rPr lang="en-US" sz="2000" dirty="0"/>
              <a:t>From </a:t>
            </a:r>
            <a:r>
              <a:rPr lang="en-US" sz="2000" dirty="0" err="1"/>
              <a:t>Hernán</a:t>
            </a:r>
            <a:r>
              <a:rPr lang="en-US" sz="2000" dirty="0"/>
              <a:t> and Robins: </a:t>
            </a:r>
            <a:r>
              <a:rPr lang="en-US" sz="2000" dirty="0">
                <a:solidFill>
                  <a:schemeClr val="accent1"/>
                </a:solidFill>
              </a:rPr>
              <a:t>Ch 1-3</a:t>
            </a:r>
          </a:p>
        </p:txBody>
      </p:sp>
      <p:sp>
        <p:nvSpPr>
          <p:cNvPr id="5" name="Text Placeholder 4">
            <a:extLst>
              <a:ext uri="{FF2B5EF4-FFF2-40B4-BE49-F238E27FC236}">
                <a16:creationId xmlns:a16="http://schemas.microsoft.com/office/drawing/2014/main" id="{AE899476-16E0-6BC4-0D1C-7EA08305141F}"/>
              </a:ext>
            </a:extLst>
          </p:cNvPr>
          <p:cNvSpPr>
            <a:spLocks noGrp="1"/>
          </p:cNvSpPr>
          <p:nvPr>
            <p:ph type="body" sz="quarter" idx="3"/>
          </p:nvPr>
        </p:nvSpPr>
        <p:spPr>
          <a:xfrm>
            <a:off x="6194427" y="1681163"/>
            <a:ext cx="5884333" cy="823912"/>
          </a:xfrm>
        </p:spPr>
        <p:txBody>
          <a:bodyPr>
            <a:normAutofit/>
          </a:bodyPr>
          <a:lstStyle/>
          <a:p>
            <a:r>
              <a:rPr lang="en-US" sz="2000" dirty="0"/>
              <a:t>From van der Laan TL book: </a:t>
            </a:r>
            <a:r>
              <a:rPr lang="en-US" sz="2000" dirty="0">
                <a:solidFill>
                  <a:schemeClr val="accent1"/>
                </a:solidFill>
              </a:rPr>
              <a:t>Forwards and Preface </a:t>
            </a:r>
          </a:p>
        </p:txBody>
      </p:sp>
      <p:pic>
        <p:nvPicPr>
          <p:cNvPr id="8" name="Content Placeholder 7" descr="Table&#10;&#10;Description automatically generated">
            <a:extLst>
              <a:ext uri="{FF2B5EF4-FFF2-40B4-BE49-F238E27FC236}">
                <a16:creationId xmlns:a16="http://schemas.microsoft.com/office/drawing/2014/main" id="{D9D154EF-81BE-20D8-C1E8-6B7C532624B5}"/>
              </a:ext>
            </a:extLst>
          </p:cNvPr>
          <p:cNvPicPr>
            <a:picLocks noGrp="1" noChangeAspect="1"/>
          </p:cNvPicPr>
          <p:nvPr>
            <p:ph sz="quarter" idx="4"/>
          </p:nvPr>
        </p:nvPicPr>
        <p:blipFill>
          <a:blip r:embed="rId3" cstate="screen">
            <a:extLst>
              <a:ext uri="{28A0092B-C50C-407E-A947-70E740481C1C}">
                <a14:useLocalDpi xmlns:a14="http://schemas.microsoft.com/office/drawing/2010/main"/>
              </a:ext>
            </a:extLst>
          </a:blip>
          <a:stretch>
            <a:fillRect/>
          </a:stretch>
        </p:blipFill>
        <p:spPr>
          <a:xfrm>
            <a:off x="489832" y="2663120"/>
            <a:ext cx="5016868" cy="3684588"/>
          </a:xfrm>
        </p:spPr>
      </p:pic>
      <p:pic>
        <p:nvPicPr>
          <p:cNvPr id="10" name="Picture 9" descr="A picture containing rectangle&#10;&#10;Description automatically generated">
            <a:extLst>
              <a:ext uri="{FF2B5EF4-FFF2-40B4-BE49-F238E27FC236}">
                <a16:creationId xmlns:a16="http://schemas.microsoft.com/office/drawing/2014/main" id="{A7AB7DDB-43B7-B101-6633-4E88D171F3D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81343" y="3331405"/>
            <a:ext cx="5739893" cy="1127705"/>
          </a:xfrm>
          <a:prstGeom prst="rect">
            <a:avLst/>
          </a:prstGeom>
        </p:spPr>
      </p:pic>
      <p:cxnSp>
        <p:nvCxnSpPr>
          <p:cNvPr id="6" name="Straight Connector 5">
            <a:extLst>
              <a:ext uri="{FF2B5EF4-FFF2-40B4-BE49-F238E27FC236}">
                <a16:creationId xmlns:a16="http://schemas.microsoft.com/office/drawing/2014/main" id="{69980148-E797-6D20-749C-151EFB82CBD7}"/>
              </a:ext>
            </a:extLst>
          </p:cNvPr>
          <p:cNvCxnSpPr/>
          <p:nvPr/>
        </p:nvCxnSpPr>
        <p:spPr>
          <a:xfrm>
            <a:off x="4958432" y="849461"/>
            <a:ext cx="4811843" cy="0"/>
          </a:xfrm>
          <a:prstGeom prst="line">
            <a:avLst/>
          </a:prstGeom>
          <a:ln w="44450">
            <a:solidFill>
              <a:schemeClr val="accent1">
                <a:alpha val="46000"/>
              </a:schemeClr>
            </a:solidFill>
            <a:headEnd type="diamond"/>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093D56-BC20-B0B5-9062-7A687035BB7A}"/>
              </a:ext>
            </a:extLst>
          </p:cNvPr>
          <p:cNvCxnSpPr>
            <a:cxnSpLocks/>
          </p:cNvCxnSpPr>
          <p:nvPr/>
        </p:nvCxnSpPr>
        <p:spPr>
          <a:xfrm>
            <a:off x="4958432" y="839889"/>
            <a:ext cx="2871775" cy="9572"/>
          </a:xfrm>
          <a:prstGeom prst="line">
            <a:avLst/>
          </a:prstGeom>
          <a:ln w="47625">
            <a:solidFill>
              <a:schemeClr val="accent1">
                <a:alpha val="74514"/>
              </a:schemeClr>
            </a:solidFill>
            <a:headEnd type="diamond"/>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69DF2-47BF-B673-1E03-7E58AA9B76FD}"/>
              </a:ext>
            </a:extLst>
          </p:cNvPr>
          <p:cNvCxnSpPr>
            <a:cxnSpLocks/>
          </p:cNvCxnSpPr>
          <p:nvPr/>
        </p:nvCxnSpPr>
        <p:spPr>
          <a:xfrm>
            <a:off x="4958432" y="839889"/>
            <a:ext cx="3849392" cy="9572"/>
          </a:xfrm>
          <a:prstGeom prst="line">
            <a:avLst/>
          </a:prstGeom>
          <a:ln w="47625">
            <a:solidFill>
              <a:schemeClr val="accent1">
                <a:alpha val="74514"/>
              </a:schemeClr>
            </a:solidFill>
            <a:headEnd type="diamond"/>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E0DE52-ED96-A2D4-50DD-A840419545AF}"/>
              </a:ext>
            </a:extLst>
          </p:cNvPr>
          <p:cNvSpPr txBox="1"/>
          <p:nvPr/>
        </p:nvSpPr>
        <p:spPr>
          <a:xfrm>
            <a:off x="8142195" y="933489"/>
            <a:ext cx="1331258" cy="646331"/>
          </a:xfrm>
          <a:prstGeom prst="rect">
            <a:avLst/>
          </a:prstGeom>
          <a:noFill/>
        </p:spPr>
        <p:txBody>
          <a:bodyPr wrap="square" rtlCol="0">
            <a:spAutoFit/>
          </a:bodyPr>
          <a:lstStyle/>
          <a:p>
            <a:r>
              <a:rPr lang="en-US" sz="1200" dirty="0"/>
              <a:t>Be about here in reading by next time</a:t>
            </a:r>
          </a:p>
        </p:txBody>
      </p:sp>
    </p:spTree>
    <p:extLst>
      <p:ext uri="{BB962C8B-B14F-4D97-AF65-F5344CB8AC3E}">
        <p14:creationId xmlns:p14="http://schemas.microsoft.com/office/powerpoint/2010/main" val="398413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xit" presetSubtype="0" fill="hold"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714099-8D8E-39DE-1505-69C64E98ED06}"/>
              </a:ext>
            </a:extLst>
          </p:cNvPr>
          <p:cNvSpPr>
            <a:spLocks noGrp="1"/>
          </p:cNvSpPr>
          <p:nvPr>
            <p:ph type="title"/>
          </p:nvPr>
        </p:nvSpPr>
        <p:spPr>
          <a:xfrm>
            <a:off x="1115568" y="548640"/>
            <a:ext cx="10168128" cy="1179576"/>
          </a:xfrm>
        </p:spPr>
        <p:txBody>
          <a:bodyPr>
            <a:normAutofit/>
          </a:bodyPr>
          <a:lstStyle/>
          <a:p>
            <a:r>
              <a:rPr lang="en-US" sz="4000"/>
              <a:t>Reference and notes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59C7FA-6DC0-47E5-9457-9C8FD63287FC}"/>
              </a:ext>
            </a:extLst>
          </p:cNvPr>
          <p:cNvSpPr>
            <a:spLocks noGrp="1"/>
          </p:cNvSpPr>
          <p:nvPr>
            <p:ph idx="1"/>
          </p:nvPr>
        </p:nvSpPr>
        <p:spPr>
          <a:xfrm>
            <a:off x="1115568" y="2481943"/>
            <a:ext cx="10168128" cy="3695020"/>
          </a:xfrm>
        </p:spPr>
        <p:txBody>
          <a:bodyPr>
            <a:normAutofit/>
          </a:bodyPr>
          <a:lstStyle/>
          <a:p>
            <a:endParaRPr lang="en-US" sz="2200" dirty="0"/>
          </a:p>
        </p:txBody>
      </p:sp>
    </p:spTree>
    <p:extLst>
      <p:ext uri="{BB962C8B-B14F-4D97-AF65-F5344CB8AC3E}">
        <p14:creationId xmlns:p14="http://schemas.microsoft.com/office/powerpoint/2010/main" val="2004674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916382" y="304800"/>
            <a:ext cx="8382000" cy="914400"/>
          </a:xfrm>
        </p:spPr>
        <p:txBody>
          <a:bodyPr>
            <a:normAutofit fontScale="90000"/>
          </a:bodyPr>
          <a:lstStyle/>
          <a:p>
            <a:r>
              <a:rPr lang="en-US" dirty="0"/>
              <a:t>Causal Diagrams have rigorous theoretical support</a:t>
            </a:r>
          </a:p>
        </p:txBody>
      </p:sp>
      <p:sp>
        <p:nvSpPr>
          <p:cNvPr id="3" name="Content Placeholder 2"/>
          <p:cNvSpPr>
            <a:spLocks noGrp="1"/>
          </p:cNvSpPr>
          <p:nvPr>
            <p:ph idx="1"/>
          </p:nvPr>
        </p:nvSpPr>
        <p:spPr>
          <a:xfrm>
            <a:off x="1828800" y="1600200"/>
            <a:ext cx="8958470" cy="4953000"/>
          </a:xfrm>
        </p:spPr>
        <p:txBody>
          <a:bodyPr>
            <a:normAutofit fontScale="92500" lnSpcReduction="10000"/>
          </a:bodyPr>
          <a:lstStyle/>
          <a:p>
            <a:r>
              <a:rPr lang="en-US" dirty="0"/>
              <a:t>Graphical conditions for adjustment, which avoid inducing noncausal association as an artifact, have been rigorously derived by Pearl and others and explicated by Pearl(2009), Greenland, Pearl, and Robins (1999) and others.</a:t>
            </a:r>
          </a:p>
          <a:p>
            <a:r>
              <a:rPr lang="en-US" dirty="0"/>
              <a:t>Robins showed that Pearl’s theory is equivalent to his g-computation theory.  (see, e.g., Greenland, 1999.)</a:t>
            </a:r>
          </a:p>
          <a:p>
            <a:r>
              <a:rPr lang="en-US" dirty="0" err="1"/>
              <a:t>Shrier</a:t>
            </a:r>
            <a:r>
              <a:rPr lang="en-US" dirty="0"/>
              <a:t> and Platt (2008) provided a 6-step algorithm to check whether an analysis of X, Y, and proposed adjustment variables {Z} adjusts appropriately without inducing </a:t>
            </a:r>
            <a:r>
              <a:rPr lang="en-US" dirty="0" err="1"/>
              <a:t>noncausal</a:t>
            </a:r>
            <a:r>
              <a:rPr lang="en-US" dirty="0"/>
              <a:t> association.  </a:t>
            </a:r>
          </a:p>
          <a:p>
            <a:r>
              <a:rPr lang="en-US" dirty="0"/>
              <a:t>Efficient software now exists to identify all ‘minimal sufficient adjustment sets,’ e.g., </a:t>
            </a:r>
            <a:r>
              <a:rPr lang="en-US" dirty="0" err="1"/>
              <a:t>DAGitty</a:t>
            </a:r>
            <a:r>
              <a:rPr lang="en-US" dirty="0"/>
              <a:t> (Textor,2011a), TETRAD (</a:t>
            </a:r>
            <a:r>
              <a:rPr lang="en-US" dirty="0" err="1"/>
              <a:t>Glymour</a:t>
            </a:r>
            <a:r>
              <a:rPr lang="en-US" dirty="0"/>
              <a:t>, 2004)</a:t>
            </a:r>
          </a:p>
          <a:p>
            <a:endParaRPr lang="en-US" dirty="0"/>
          </a:p>
          <a:p>
            <a:endParaRPr lang="en-US" dirty="0"/>
          </a:p>
        </p:txBody>
      </p:sp>
    </p:spTree>
    <p:extLst>
      <p:ext uri="{BB962C8B-B14F-4D97-AF65-F5344CB8AC3E}">
        <p14:creationId xmlns:p14="http://schemas.microsoft.com/office/powerpoint/2010/main" val="1114233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1</a:t>
            </a:r>
          </a:p>
        </p:txBody>
      </p:sp>
      <p:sp>
        <p:nvSpPr>
          <p:cNvPr id="3" name="Content Placeholder 2"/>
          <p:cNvSpPr>
            <a:spLocks noGrp="1"/>
          </p:cNvSpPr>
          <p:nvPr>
            <p:ph idx="1"/>
          </p:nvPr>
        </p:nvSpPr>
        <p:spPr>
          <a:xfrm>
            <a:off x="838200" y="1376686"/>
            <a:ext cx="10515600" cy="5250872"/>
          </a:xfrm>
        </p:spPr>
        <p:txBody>
          <a:bodyPr>
            <a:normAutofit fontScale="77500" lnSpcReduction="20000"/>
          </a:bodyPr>
          <a:lstStyle/>
          <a:p>
            <a:r>
              <a:rPr lang="en-US" dirty="0"/>
              <a:t>Breitling LP: </a:t>
            </a:r>
            <a:r>
              <a:rPr lang="en-US" dirty="0" err="1"/>
              <a:t>dagR</a:t>
            </a:r>
            <a:r>
              <a:rPr lang="en-US" dirty="0"/>
              <a:t>: A Suite of R Functions for Directed Acyclic Graphs. Epidemiology: 21(4):586-587, July 2010; </a:t>
            </a:r>
            <a:r>
              <a:rPr lang="en-US" dirty="0">
                <a:hlinkClick r:id="rId2"/>
              </a:rPr>
              <a:t>http://journals.lww.com/epidem/Fulltext/2010/07000/dagR__A_Suite_of_R_Functions_for_Directed_Acyclic.26.aspx</a:t>
            </a:r>
            <a:endParaRPr lang="en-US" dirty="0"/>
          </a:p>
          <a:p>
            <a:r>
              <a:rPr lang="en-US" dirty="0"/>
              <a:t>Brooks JM. Supplement 1. Improving Characterization of Study Populations: the identification problem In: </a:t>
            </a:r>
            <a:r>
              <a:rPr lang="en-US" dirty="0" err="1"/>
              <a:t>Velentgas</a:t>
            </a:r>
            <a:r>
              <a:rPr lang="en-US" dirty="0"/>
              <a:t> P, Dreyer NA, </a:t>
            </a:r>
            <a:r>
              <a:rPr lang="en-US" dirty="0" err="1"/>
              <a:t>Nourjah</a:t>
            </a:r>
            <a:r>
              <a:rPr lang="en-US" dirty="0"/>
              <a:t> P, et al., eds. Developing a Protocol for Observational Comparative Effectiveness Research: A User’s Guide. AHRQ Publication No. 12(13)-EHC099. Rockville, MD: Agency for Healthcare Research and Quality; January 2013: Supplement 1, pp. 161-178. </a:t>
            </a:r>
            <a:r>
              <a:rPr lang="en-US" dirty="0">
                <a:hlinkClick r:id="rId3"/>
              </a:rPr>
              <a:t>https://www.ncbi.nlm.nih.gov/books/NBK126190/</a:t>
            </a:r>
            <a:endParaRPr lang="en-US" dirty="0"/>
          </a:p>
          <a:p>
            <a:r>
              <a:rPr lang="en-US" dirty="0"/>
              <a:t>Glass TA, Goodman SN, Hernan MA, </a:t>
            </a:r>
            <a:r>
              <a:rPr lang="en-US" dirty="0" err="1"/>
              <a:t>Samet</a:t>
            </a:r>
            <a:r>
              <a:rPr lang="en-US" dirty="0"/>
              <a:t> JM. Causal Inference in Public Health. </a:t>
            </a:r>
            <a:r>
              <a:rPr lang="en-US" dirty="0" err="1"/>
              <a:t>Annu</a:t>
            </a:r>
            <a:r>
              <a:rPr lang="en-US" dirty="0"/>
              <a:t>. Rev. Public Health 2013; 34:61–75.</a:t>
            </a:r>
          </a:p>
          <a:p>
            <a:r>
              <a:rPr lang="en-US" dirty="0" err="1"/>
              <a:t>Glymour</a:t>
            </a:r>
            <a:r>
              <a:rPr lang="en-US" dirty="0"/>
              <a:t> M: Using Causal Diagrams to Understand Common Problems in Social Epidemiology, in JM Oakes and JS Kaufman, eds. Methods in Social Epidemiology,  New York: Jossey-Bass, 2006, </a:t>
            </a:r>
            <a:r>
              <a:rPr lang="en-US" dirty="0" err="1"/>
              <a:t>ch.</a:t>
            </a:r>
            <a:r>
              <a:rPr lang="en-US" dirty="0"/>
              <a:t> 16.</a:t>
            </a:r>
          </a:p>
          <a:p>
            <a:r>
              <a:rPr lang="en-US" dirty="0" err="1"/>
              <a:t>Glymour</a:t>
            </a:r>
            <a:r>
              <a:rPr lang="en-US" dirty="0"/>
              <a:t> C, </a:t>
            </a:r>
            <a:r>
              <a:rPr lang="en-US" dirty="0" err="1"/>
              <a:t>Scheines</a:t>
            </a:r>
            <a:r>
              <a:rPr lang="en-US" dirty="0"/>
              <a:t> R, </a:t>
            </a:r>
            <a:r>
              <a:rPr lang="en-US" dirty="0" err="1"/>
              <a:t>Spirtes</a:t>
            </a:r>
            <a:r>
              <a:rPr lang="en-US" dirty="0"/>
              <a:t> P, Ramsey J.  TETRAD, 2004. http://www.phil.cmu.edu/projects/tetrad/</a:t>
            </a:r>
          </a:p>
          <a:p>
            <a:r>
              <a:rPr lang="en-US" dirty="0"/>
              <a:t>Greenland S, Pearl J, Robins J: Causal Diagrams for Epidemiologic Research. Epidemiology 10:37-48, 1999.</a:t>
            </a:r>
          </a:p>
        </p:txBody>
      </p:sp>
    </p:spTree>
    <p:extLst>
      <p:ext uri="{BB962C8B-B14F-4D97-AF65-F5344CB8AC3E}">
        <p14:creationId xmlns:p14="http://schemas.microsoft.com/office/powerpoint/2010/main" val="3036340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2</a:t>
            </a:r>
          </a:p>
        </p:txBody>
      </p:sp>
      <p:sp>
        <p:nvSpPr>
          <p:cNvPr id="3" name="Content Placeholder 2"/>
          <p:cNvSpPr>
            <a:spLocks noGrp="1"/>
          </p:cNvSpPr>
          <p:nvPr>
            <p:ph idx="1"/>
          </p:nvPr>
        </p:nvSpPr>
        <p:spPr>
          <a:xfrm>
            <a:off x="946426" y="1485517"/>
            <a:ext cx="10515600" cy="5249898"/>
          </a:xfrm>
        </p:spPr>
        <p:txBody>
          <a:bodyPr>
            <a:normAutofit fontScale="92500" lnSpcReduction="20000"/>
          </a:bodyPr>
          <a:lstStyle/>
          <a:p>
            <a:r>
              <a:rPr lang="en-US" dirty="0"/>
              <a:t>Hernan MA, Robins J. Causal Inference: What If. To be published at Chapman &amp; Hall/CRC. </a:t>
            </a:r>
            <a:r>
              <a:rPr lang="en-US" dirty="0">
                <a:hlinkClick r:id="rId2"/>
              </a:rPr>
              <a:t>http://www.hsph.harvard.edu/miguel-hernan/causal-inference-book/</a:t>
            </a:r>
            <a:r>
              <a:rPr lang="en-US" dirty="0"/>
              <a:t> accessed 1 25 2021. Glass TA, Goodman SN, Hernan MA, </a:t>
            </a:r>
            <a:r>
              <a:rPr lang="en-US" dirty="0" err="1"/>
              <a:t>Samet</a:t>
            </a:r>
            <a:r>
              <a:rPr lang="en-US" dirty="0"/>
              <a:t> JM. Causal Inference in Public Health. </a:t>
            </a:r>
            <a:r>
              <a:rPr lang="en-US" dirty="0" err="1"/>
              <a:t>Annu</a:t>
            </a:r>
            <a:r>
              <a:rPr lang="en-US" dirty="0"/>
              <a:t>. Rev. Public Health 2013; 34:61–75.</a:t>
            </a:r>
          </a:p>
          <a:p>
            <a:r>
              <a:rPr lang="en-US" dirty="0" err="1"/>
              <a:t>Hernán</a:t>
            </a:r>
            <a:r>
              <a:rPr lang="en-US" dirty="0"/>
              <a:t> MA. Does water kill? A call for less casual causal inferences. Ann Epidemiol. 2016;26(10):674–680.</a:t>
            </a:r>
          </a:p>
          <a:p>
            <a:r>
              <a:rPr lang="en-US" dirty="0" err="1"/>
              <a:t>Hernán</a:t>
            </a:r>
            <a:r>
              <a:rPr lang="en-US" dirty="0"/>
              <a:t> MA, Taubman SL. Does obesity shorten life? The importance of well-defined interventions to answer causal questions. International Journal of Obesity  September 2008; 32 Suppl 3(suppl 3):S8-14DOI: 10.1038/ijo.2008.82</a:t>
            </a:r>
          </a:p>
          <a:p>
            <a:r>
              <a:rPr lang="en-US" dirty="0" err="1"/>
              <a:t>Imbens</a:t>
            </a:r>
            <a:r>
              <a:rPr lang="en-US" dirty="0"/>
              <a:t> GW, Rubin DB. Causal Inference for Statistics, Social, and Biomedical Sciences: An Introduction. New York: Cambridge University Press, 2015.</a:t>
            </a:r>
          </a:p>
          <a:p>
            <a:r>
              <a:rPr lang="en-US" dirty="0"/>
              <a:t>Pearl J: Causality: models, reasoning, and inference, 2nd ed. Cambridge University Press, 2009.</a:t>
            </a:r>
          </a:p>
          <a:p>
            <a:endParaRPr lang="en-US" dirty="0"/>
          </a:p>
        </p:txBody>
      </p:sp>
    </p:spTree>
    <p:extLst>
      <p:ext uri="{BB962C8B-B14F-4D97-AF65-F5344CB8AC3E}">
        <p14:creationId xmlns:p14="http://schemas.microsoft.com/office/powerpoint/2010/main" val="8645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3 </a:t>
            </a:r>
          </a:p>
        </p:txBody>
      </p:sp>
      <p:sp>
        <p:nvSpPr>
          <p:cNvPr id="3" name="Content Placeholder 2"/>
          <p:cNvSpPr>
            <a:spLocks noGrp="1"/>
          </p:cNvSpPr>
          <p:nvPr>
            <p:ph idx="1"/>
          </p:nvPr>
        </p:nvSpPr>
        <p:spPr>
          <a:xfrm>
            <a:off x="838200" y="1602220"/>
            <a:ext cx="10515599" cy="4890654"/>
          </a:xfrm>
        </p:spPr>
        <p:txBody>
          <a:bodyPr>
            <a:normAutofit fontScale="85000" lnSpcReduction="20000"/>
          </a:bodyPr>
          <a:lstStyle/>
          <a:p>
            <a:r>
              <a:rPr lang="en-US" dirty="0"/>
              <a:t>Robins JM, Hernan MA. Estimation of the causal effects of time-varying exposures. In: Advances in Longitudinal Data Analysis. Fitzmaurice G, Davidian M, Verbeke G, </a:t>
            </a:r>
            <a:r>
              <a:rPr lang="en-US" dirty="0" err="1"/>
              <a:t>Molenberghs</a:t>
            </a:r>
            <a:r>
              <a:rPr lang="en-US" dirty="0"/>
              <a:t> G, eds. New York: Chapman and Hall/CRC Press, 2009, </a:t>
            </a:r>
            <a:r>
              <a:rPr lang="en-US" dirty="0" err="1"/>
              <a:t>ch.</a:t>
            </a:r>
            <a:r>
              <a:rPr lang="en-US" dirty="0"/>
              <a:t> 23.</a:t>
            </a:r>
          </a:p>
          <a:p>
            <a:r>
              <a:rPr lang="en-US" dirty="0"/>
              <a:t>Rosenbaum, PR: Observation and Experiment: An Introduction to Causal Inference. Cambridge: Harvard University Press, 2017 (hardback).</a:t>
            </a:r>
          </a:p>
          <a:p>
            <a:r>
              <a:rPr lang="en-US" dirty="0"/>
              <a:t>Sauer B, Brookhart MA, Roy JA, et al. Covariate selection. In: </a:t>
            </a:r>
            <a:r>
              <a:rPr lang="en-US" dirty="0" err="1"/>
              <a:t>Velentgas</a:t>
            </a:r>
            <a:r>
              <a:rPr lang="en-US" dirty="0"/>
              <a:t> P, Dreyer NA, </a:t>
            </a:r>
            <a:r>
              <a:rPr lang="en-US" dirty="0" err="1"/>
              <a:t>Nourjah</a:t>
            </a:r>
            <a:r>
              <a:rPr lang="en-US" dirty="0"/>
              <a:t> P, et al., eds. Developing a Protocol for Observational Comparative Effectiveness Research: A User’s Guide. AHRQ Publication No. 12(13)-EHC099. Rockville, MD: Agency for Healthcare Research and Quality; January 2013: Chapter 7, pp. 93-108. </a:t>
            </a:r>
            <a:r>
              <a:rPr lang="en-US" dirty="0">
                <a:hlinkClick r:id="rId2"/>
              </a:rPr>
              <a:t>https://www.ncbi.nlm.nih.gov/books/NBK126190/</a:t>
            </a:r>
            <a:endParaRPr lang="en-US" dirty="0"/>
          </a:p>
          <a:p>
            <a:r>
              <a:rPr lang="en-US" dirty="0"/>
              <a:t>Sauer B, </a:t>
            </a:r>
            <a:r>
              <a:rPr lang="en-US" dirty="0" err="1"/>
              <a:t>VanderWeele</a:t>
            </a:r>
            <a:r>
              <a:rPr lang="en-US" dirty="0"/>
              <a:t> TJ. Use of Directed Acyclic Graphs. In: </a:t>
            </a:r>
            <a:r>
              <a:rPr lang="en-US" dirty="0" err="1"/>
              <a:t>Velentgas</a:t>
            </a:r>
            <a:r>
              <a:rPr lang="en-US" dirty="0"/>
              <a:t> P, Dreyer NA, </a:t>
            </a:r>
            <a:r>
              <a:rPr lang="en-US" dirty="0" err="1"/>
              <a:t>Nourjah</a:t>
            </a:r>
            <a:r>
              <a:rPr lang="en-US" dirty="0"/>
              <a:t> P, et al., eds. Developing a Protocol for Observational Comparative Effectiveness Research: A User’s Guide. AHRQ Publication No. 12(13)-EHC099. Rockville, MD: Agency for Healthcare Research and Quality; January 2013: Supplement 2, pp. 177-84. </a:t>
            </a:r>
            <a:r>
              <a:rPr lang="en-US" dirty="0">
                <a:hlinkClick r:id="rId2"/>
              </a:rPr>
              <a:t>https://www.ncbi.nlm.nih.gov/books/NBK126190/</a:t>
            </a:r>
            <a:endParaRPr lang="en-US" dirty="0"/>
          </a:p>
          <a:p>
            <a:endParaRPr lang="en-US" dirty="0"/>
          </a:p>
        </p:txBody>
      </p:sp>
    </p:spTree>
    <p:extLst>
      <p:ext uri="{BB962C8B-B14F-4D97-AF65-F5344CB8AC3E}">
        <p14:creationId xmlns:p14="http://schemas.microsoft.com/office/powerpoint/2010/main" val="3018037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4</a:t>
            </a:r>
          </a:p>
        </p:txBody>
      </p:sp>
      <p:sp>
        <p:nvSpPr>
          <p:cNvPr id="3" name="Content Placeholder 2"/>
          <p:cNvSpPr>
            <a:spLocks noGrp="1"/>
          </p:cNvSpPr>
          <p:nvPr>
            <p:ph idx="1"/>
          </p:nvPr>
        </p:nvSpPr>
        <p:spPr/>
        <p:txBody>
          <a:bodyPr>
            <a:normAutofit fontScale="85000" lnSpcReduction="20000"/>
          </a:bodyPr>
          <a:lstStyle/>
          <a:p>
            <a:r>
              <a:rPr lang="en-US" dirty="0" err="1"/>
              <a:t>Shrier</a:t>
            </a:r>
            <a:r>
              <a:rPr lang="en-US" dirty="0"/>
              <a:t> I, Platt </a:t>
            </a:r>
            <a:r>
              <a:rPr lang="en-US" dirty="0" err="1"/>
              <a:t>RW:Reducing</a:t>
            </a:r>
            <a:r>
              <a:rPr lang="en-US" dirty="0"/>
              <a:t> bias through directed acyclic graphs. BMC Medical Research Methodology 2008, 8:70,2008. </a:t>
            </a:r>
            <a:r>
              <a:rPr lang="en-US" dirty="0">
                <a:hlinkClick r:id="rId2"/>
              </a:rPr>
              <a:t>http://www.biomedcentral.com/1471-2288/8/70</a:t>
            </a:r>
            <a:endParaRPr lang="en-US" dirty="0"/>
          </a:p>
          <a:p>
            <a:r>
              <a:rPr lang="en-US" dirty="0" err="1"/>
              <a:t>Textor</a:t>
            </a:r>
            <a:r>
              <a:rPr lang="en-US" dirty="0"/>
              <a:t> J (a): </a:t>
            </a:r>
            <a:r>
              <a:rPr lang="en-US" dirty="0" err="1"/>
              <a:t>DAGitty</a:t>
            </a:r>
            <a:r>
              <a:rPr lang="en-US" dirty="0"/>
              <a:t> User Manual, March 24, 2011. http://dagitty.net/manual.pdf </a:t>
            </a:r>
          </a:p>
          <a:p>
            <a:r>
              <a:rPr lang="en-US" dirty="0" err="1"/>
              <a:t>Textor</a:t>
            </a:r>
            <a:r>
              <a:rPr lang="en-US" dirty="0"/>
              <a:t> J, (b) Hardt J, </a:t>
            </a:r>
            <a:r>
              <a:rPr lang="en-US" dirty="0" err="1"/>
              <a:t>Knüppel</a:t>
            </a:r>
            <a:r>
              <a:rPr lang="en-US" dirty="0"/>
              <a:t> S. (b):</a:t>
            </a:r>
            <a:r>
              <a:rPr lang="en-US" dirty="0" err="1"/>
              <a:t>DAGitty</a:t>
            </a:r>
            <a:r>
              <a:rPr lang="en-US" dirty="0"/>
              <a:t>: A Graphical Tool for Analyzing Causal Diagrams. Epidemiology, 5(22):745, 2011. </a:t>
            </a:r>
            <a:r>
              <a:rPr lang="en-US" dirty="0" err="1"/>
              <a:t>DAGitty</a:t>
            </a:r>
            <a:r>
              <a:rPr lang="en-US" dirty="0"/>
              <a:t> v 1.0, </a:t>
            </a:r>
            <a:r>
              <a:rPr lang="en-US" dirty="0">
                <a:hlinkClick r:id="rId3"/>
              </a:rPr>
              <a:t>www.dagitty.net</a:t>
            </a:r>
            <a:endParaRPr lang="en-US" dirty="0"/>
          </a:p>
          <a:p>
            <a:r>
              <a:rPr lang="en-US" dirty="0" err="1"/>
              <a:t>Textor</a:t>
            </a:r>
            <a:r>
              <a:rPr lang="en-US" dirty="0"/>
              <a:t> J, </a:t>
            </a:r>
            <a:r>
              <a:rPr lang="en-US" dirty="0" err="1"/>
              <a:t>Liśkiewicz</a:t>
            </a:r>
            <a:r>
              <a:rPr lang="en-US" dirty="0"/>
              <a:t> M. (c) :Adjustment Criteria in Causal Diagrams: An Algorithmic Perspective. In Proceedings of the 27th Conference on Uncertainty in Artificial Intelligence (UAI 2011), Association for Uncertainty in Artificial Intelligence, 2011.</a:t>
            </a:r>
          </a:p>
          <a:p>
            <a:r>
              <a:rPr lang="en-US" dirty="0"/>
              <a:t>Van der </a:t>
            </a:r>
            <a:r>
              <a:rPr lang="en-US" dirty="0" err="1"/>
              <a:t>Laan</a:t>
            </a:r>
            <a:r>
              <a:rPr lang="en-US" dirty="0"/>
              <a:t> M, Rose S: Targeted Learning. New York: Springer, 2011.</a:t>
            </a:r>
          </a:p>
          <a:p>
            <a:r>
              <a:rPr lang="en-US" dirty="0" err="1"/>
              <a:t>Vittinghoff</a:t>
            </a:r>
            <a:r>
              <a:rPr lang="en-US" dirty="0"/>
              <a:t> E, Glidden DV, </a:t>
            </a:r>
            <a:r>
              <a:rPr lang="en-US" dirty="0" err="1"/>
              <a:t>Shiboski</a:t>
            </a:r>
            <a:r>
              <a:rPr lang="en-US" dirty="0"/>
              <a:t> SC, McCulloch CE: Regression Methods in Biostatistics Book: Linear, Logistic, Survival, and Repeated Measures Models, 2nd ed.  New York:  Springer-Verlag, 2012 </a:t>
            </a:r>
            <a:r>
              <a:rPr lang="en-US" dirty="0" err="1"/>
              <a:t>ch</a:t>
            </a:r>
            <a:r>
              <a:rPr lang="en-US" dirty="0"/>
              <a:t> 9-10.</a:t>
            </a:r>
          </a:p>
          <a:p>
            <a:endParaRPr lang="en-US" dirty="0"/>
          </a:p>
        </p:txBody>
      </p:sp>
    </p:spTree>
    <p:extLst>
      <p:ext uri="{BB962C8B-B14F-4D97-AF65-F5344CB8AC3E}">
        <p14:creationId xmlns:p14="http://schemas.microsoft.com/office/powerpoint/2010/main" val="82084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5BC1-3039-5452-68F9-F9681A042383}"/>
              </a:ext>
            </a:extLst>
          </p:cNvPr>
          <p:cNvSpPr>
            <a:spLocks noGrp="1"/>
          </p:cNvSpPr>
          <p:nvPr>
            <p:ph type="title"/>
          </p:nvPr>
        </p:nvSpPr>
        <p:spPr>
          <a:xfrm>
            <a:off x="487017" y="365125"/>
            <a:ext cx="10866783" cy="1325563"/>
          </a:xfrm>
        </p:spPr>
        <p:txBody>
          <a:bodyPr/>
          <a:lstStyle/>
          <a:p>
            <a:r>
              <a:rPr lang="en-US" i="1" dirty="0"/>
              <a:t>Formal</a:t>
            </a:r>
            <a:r>
              <a:rPr lang="en-US" dirty="0"/>
              <a:t> definition of cause and counterfactuals</a:t>
            </a:r>
          </a:p>
        </p:txBody>
      </p:sp>
      <p:sp>
        <p:nvSpPr>
          <p:cNvPr id="3" name="Content Placeholder 2">
            <a:extLst>
              <a:ext uri="{FF2B5EF4-FFF2-40B4-BE49-F238E27FC236}">
                <a16:creationId xmlns:a16="http://schemas.microsoft.com/office/drawing/2014/main" id="{1E3A4690-CE39-F477-ACBB-4AC9294EAD57}"/>
              </a:ext>
            </a:extLst>
          </p:cNvPr>
          <p:cNvSpPr>
            <a:spLocks noGrp="1"/>
          </p:cNvSpPr>
          <p:nvPr>
            <p:ph idx="1"/>
          </p:nvPr>
        </p:nvSpPr>
        <p:spPr>
          <a:xfrm>
            <a:off x="838200" y="2067339"/>
            <a:ext cx="10515600" cy="4109624"/>
          </a:xfrm>
        </p:spPr>
        <p:txBody>
          <a:bodyPr/>
          <a:lstStyle/>
          <a:p>
            <a:r>
              <a:rPr lang="en-US" dirty="0"/>
              <a:t>First, a story and reminder about </a:t>
            </a:r>
            <a:r>
              <a:rPr lang="en-US" i="1" dirty="0"/>
              <a:t>counterfactuals</a:t>
            </a:r>
          </a:p>
        </p:txBody>
      </p:sp>
    </p:spTree>
    <p:extLst>
      <p:ext uri="{BB962C8B-B14F-4D97-AF65-F5344CB8AC3E}">
        <p14:creationId xmlns:p14="http://schemas.microsoft.com/office/powerpoint/2010/main" val="179680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93" y="115563"/>
            <a:ext cx="5685035" cy="1325563"/>
          </a:xfrm>
        </p:spPr>
        <p:txBody>
          <a:bodyPr/>
          <a:lstStyle/>
          <a:p>
            <a:r>
              <a:rPr lang="en-US" b="1" dirty="0"/>
              <a:t>Individual</a:t>
            </a:r>
            <a:r>
              <a:rPr lang="en-US" dirty="0"/>
              <a:t> causal effects</a:t>
            </a:r>
          </a:p>
        </p:txBody>
      </p:sp>
      <p:sp>
        <p:nvSpPr>
          <p:cNvPr id="3" name="Content Placeholder 2"/>
          <p:cNvSpPr>
            <a:spLocks noGrp="1"/>
          </p:cNvSpPr>
          <p:nvPr>
            <p:ph idx="1"/>
          </p:nvPr>
        </p:nvSpPr>
        <p:spPr>
          <a:xfrm>
            <a:off x="559904" y="3803477"/>
            <a:ext cx="5918659" cy="2448871"/>
          </a:xfrm>
        </p:spPr>
        <p:txBody>
          <a:bodyPr/>
          <a:lstStyle/>
          <a:p>
            <a:pPr lvl="1"/>
            <a:endParaRPr lang="en-US" dirty="0"/>
          </a:p>
          <a:p>
            <a:r>
              <a:rPr lang="en-US" dirty="0"/>
              <a:t>This is what actually happened. We can also consider </a:t>
            </a:r>
            <a:r>
              <a:rPr lang="en-US" i="1" dirty="0"/>
              <a:t>whether each would have died </a:t>
            </a:r>
            <a:r>
              <a:rPr lang="en-US" i="1" u="sng" dirty="0"/>
              <a:t>if</a:t>
            </a:r>
            <a:r>
              <a:rPr lang="en-US" i="1" dirty="0"/>
              <a:t> they had received the other treatment.</a:t>
            </a:r>
          </a:p>
        </p:txBody>
      </p:sp>
      <p:sp>
        <p:nvSpPr>
          <p:cNvPr id="18" name="Rectangle 17">
            <a:extLst>
              <a:ext uri="{FF2B5EF4-FFF2-40B4-BE49-F238E27FC236}">
                <a16:creationId xmlns:a16="http://schemas.microsoft.com/office/drawing/2014/main" id="{879A3F6D-C7AA-4B87-A072-66A5BBAB5AE4}"/>
              </a:ext>
            </a:extLst>
          </p:cNvPr>
          <p:cNvSpPr/>
          <p:nvPr/>
        </p:nvSpPr>
        <p:spPr>
          <a:xfrm>
            <a:off x="312993" y="1736229"/>
            <a:ext cx="6165569" cy="892552"/>
          </a:xfrm>
          <a:prstGeom prst="rect">
            <a:avLst/>
          </a:prstGeom>
        </p:spPr>
        <p:txBody>
          <a:bodyPr wrap="square">
            <a:spAutoFit/>
          </a:bodyPr>
          <a:lstStyle/>
          <a:p>
            <a:r>
              <a:rPr lang="en-US" sz="2600" dirty="0"/>
              <a:t>Consider Zeus and Hera, patients waiting for a heart transplant.</a:t>
            </a:r>
          </a:p>
        </p:txBody>
      </p:sp>
      <p:pic>
        <p:nvPicPr>
          <p:cNvPr id="5" name="Picture 4" descr="A picture containing text, indoor&#10;&#10;Description automatically generated">
            <a:extLst>
              <a:ext uri="{FF2B5EF4-FFF2-40B4-BE49-F238E27FC236}">
                <a16:creationId xmlns:a16="http://schemas.microsoft.com/office/drawing/2014/main" id="{601BF4D4-39E0-6C5F-FA79-8D9AD7C90A1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02906" y="180112"/>
            <a:ext cx="4545496" cy="4545496"/>
          </a:xfrm>
          <a:prstGeom prst="rect">
            <a:avLst/>
          </a:prstGeom>
          <a:ln>
            <a:noFill/>
          </a:ln>
          <a:effectLst>
            <a:softEdge rad="112500"/>
          </a:effectLst>
        </p:spPr>
      </p:pic>
      <p:sp>
        <p:nvSpPr>
          <p:cNvPr id="8" name="TextBox 7">
            <a:extLst>
              <a:ext uri="{FF2B5EF4-FFF2-40B4-BE49-F238E27FC236}">
                <a16:creationId xmlns:a16="http://schemas.microsoft.com/office/drawing/2014/main" id="{86FDF3BC-E41B-5DA9-C6C1-15C81006C4B7}"/>
              </a:ext>
            </a:extLst>
          </p:cNvPr>
          <p:cNvSpPr txBox="1"/>
          <p:nvPr/>
        </p:nvSpPr>
        <p:spPr>
          <a:xfrm>
            <a:off x="559904" y="2892964"/>
            <a:ext cx="6096000" cy="646331"/>
          </a:xfrm>
          <a:prstGeom prst="rect">
            <a:avLst/>
          </a:prstGeom>
          <a:noFill/>
        </p:spPr>
        <p:txBody>
          <a:bodyPr wrap="square">
            <a:spAutoFit/>
          </a:bodyPr>
          <a:lstStyle/>
          <a:p>
            <a:pPr lvl="1"/>
            <a:r>
              <a:rPr lang="en-US" sz="1800" dirty="0"/>
              <a:t>Let A=1, if an individual is actually treated; 0 if not</a:t>
            </a:r>
          </a:p>
          <a:p>
            <a:pPr lvl="1"/>
            <a:r>
              <a:rPr lang="en-US" sz="1800" dirty="0"/>
              <a:t>Let Y=1, if the individual actually died; 0 if survived</a:t>
            </a:r>
          </a:p>
        </p:txBody>
      </p:sp>
    </p:spTree>
    <p:extLst>
      <p:ext uri="{BB962C8B-B14F-4D97-AF65-F5344CB8AC3E}">
        <p14:creationId xmlns:p14="http://schemas.microsoft.com/office/powerpoint/2010/main" val="155656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281998"/>
            <a:ext cx="11361419" cy="1720422"/>
          </a:xfrm>
        </p:spPr>
        <p:txBody>
          <a:bodyPr>
            <a:noAutofit/>
          </a:bodyPr>
          <a:lstStyle/>
          <a:p>
            <a:r>
              <a:rPr lang="en-US" b="1" dirty="0">
                <a:solidFill>
                  <a:schemeClr val="accent6">
                    <a:lumMod val="50000"/>
                  </a:schemeClr>
                </a:solidFill>
              </a:rPr>
              <a:t>Counterfactuals</a:t>
            </a:r>
            <a:r>
              <a:rPr lang="en-US" dirty="0"/>
              <a:t>: </a:t>
            </a:r>
            <a:r>
              <a:rPr lang="en-US" i="1" dirty="0"/>
              <a:t>What would have happened if an individual had/had not received a treatment?</a:t>
            </a:r>
          </a:p>
        </p:txBody>
      </p:sp>
      <p:sp>
        <p:nvSpPr>
          <p:cNvPr id="3" name="Content Placeholder 2"/>
          <p:cNvSpPr>
            <a:spLocks noGrp="1"/>
          </p:cNvSpPr>
          <p:nvPr>
            <p:ph idx="1"/>
          </p:nvPr>
        </p:nvSpPr>
        <p:spPr>
          <a:xfrm>
            <a:off x="1097280" y="2395959"/>
            <a:ext cx="9725891" cy="3781004"/>
          </a:xfrm>
        </p:spPr>
        <p:txBody>
          <a:bodyPr/>
          <a:lstStyle/>
          <a:p>
            <a:r>
              <a:rPr lang="en-US" dirty="0"/>
              <a:t>In contrast to A, the actual treatment, and Y, the actual outcome, consider:</a:t>
            </a:r>
          </a:p>
          <a:p>
            <a:pPr lvl="1"/>
            <a:r>
              <a:rPr lang="en-US" dirty="0" err="1"/>
              <a:t>Y</a:t>
            </a:r>
            <a:r>
              <a:rPr lang="en-US" baseline="30000" dirty="0" err="1"/>
              <a:t>a</a:t>
            </a:r>
            <a:r>
              <a:rPr lang="en-US" baseline="30000" dirty="0"/>
              <a:t>=1</a:t>
            </a:r>
            <a:r>
              <a:rPr lang="en-US" dirty="0"/>
              <a:t>, the hypothetical </a:t>
            </a:r>
            <a:r>
              <a:rPr lang="en-US" dirty="0">
                <a:solidFill>
                  <a:schemeClr val="accent1"/>
                </a:solidFill>
              </a:rPr>
              <a:t>outcome</a:t>
            </a:r>
            <a:r>
              <a:rPr lang="en-US" dirty="0"/>
              <a:t> if the individual had gotten hypothetical </a:t>
            </a:r>
            <a:r>
              <a:rPr lang="en-US" dirty="0">
                <a:solidFill>
                  <a:schemeClr val="accent6">
                    <a:lumMod val="50000"/>
                  </a:schemeClr>
                </a:solidFill>
              </a:rPr>
              <a:t>treatment</a:t>
            </a:r>
            <a:r>
              <a:rPr lang="en-US" dirty="0"/>
              <a:t> a=1, and</a:t>
            </a:r>
          </a:p>
          <a:p>
            <a:pPr lvl="1"/>
            <a:r>
              <a:rPr lang="en-US" dirty="0" err="1"/>
              <a:t>Y</a:t>
            </a:r>
            <a:r>
              <a:rPr lang="en-US" baseline="30000" dirty="0" err="1"/>
              <a:t>a</a:t>
            </a:r>
            <a:r>
              <a:rPr lang="en-US" baseline="30000" dirty="0"/>
              <a:t>=0</a:t>
            </a:r>
            <a:r>
              <a:rPr lang="en-US" dirty="0"/>
              <a:t>, the hypothetical </a:t>
            </a:r>
            <a:r>
              <a:rPr lang="en-US" dirty="0">
                <a:solidFill>
                  <a:schemeClr val="accent1"/>
                </a:solidFill>
              </a:rPr>
              <a:t>outcome</a:t>
            </a:r>
            <a:r>
              <a:rPr lang="en-US" dirty="0"/>
              <a:t> if the individual had gotten hypothetical </a:t>
            </a:r>
            <a:r>
              <a:rPr lang="en-US" dirty="0">
                <a:solidFill>
                  <a:schemeClr val="accent6">
                    <a:lumMod val="50000"/>
                  </a:schemeClr>
                </a:solidFill>
              </a:rPr>
              <a:t>treatment</a:t>
            </a:r>
            <a:r>
              <a:rPr lang="en-US" dirty="0"/>
              <a:t> a=0</a:t>
            </a:r>
          </a:p>
          <a:p>
            <a:r>
              <a:rPr lang="en-US" dirty="0"/>
              <a:t>These hypothetical events are also called counterfactual events, or counterfactuals or potential events.</a:t>
            </a:r>
          </a:p>
        </p:txBody>
      </p:sp>
    </p:spTree>
    <p:extLst>
      <p:ext uri="{BB962C8B-B14F-4D97-AF65-F5344CB8AC3E}">
        <p14:creationId xmlns:p14="http://schemas.microsoft.com/office/powerpoint/2010/main" val="188095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622157" cy="1325563"/>
          </a:xfrm>
        </p:spPr>
        <p:txBody>
          <a:bodyPr>
            <a:normAutofit/>
          </a:bodyPr>
          <a:lstStyle/>
          <a:p>
            <a:r>
              <a:rPr lang="en-US" sz="4000" dirty="0"/>
              <a:t>Back to Hera and Zeus: </a:t>
            </a:r>
            <a:r>
              <a:rPr lang="en-US" sz="3600" dirty="0"/>
              <a:t>Counterfactuals vs. Actual  Events</a:t>
            </a:r>
            <a:endParaRPr lang="en-US" sz="4000" dirty="0"/>
          </a:p>
        </p:txBody>
      </p:sp>
      <p:pic>
        <p:nvPicPr>
          <p:cNvPr id="11" name="Picture 10" descr="A picture containing text&#10;&#10;Description automatically generated">
            <a:extLst>
              <a:ext uri="{FF2B5EF4-FFF2-40B4-BE49-F238E27FC236}">
                <a16:creationId xmlns:a16="http://schemas.microsoft.com/office/drawing/2014/main" id="{F6F7F5AB-4E59-4AA0-FDED-24C4DBAA4F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17748" y="1283666"/>
            <a:ext cx="5209209" cy="5209209"/>
          </a:xfrm>
          <a:prstGeom prst="rect">
            <a:avLst/>
          </a:prstGeom>
          <a:ln>
            <a:noFill/>
          </a:ln>
          <a:effectLst>
            <a:softEdge rad="112500"/>
          </a:effectLst>
        </p:spPr>
      </p:pic>
      <p:sp>
        <p:nvSpPr>
          <p:cNvPr id="12" name="TextBox 11">
            <a:extLst>
              <a:ext uri="{FF2B5EF4-FFF2-40B4-BE49-F238E27FC236}">
                <a16:creationId xmlns:a16="http://schemas.microsoft.com/office/drawing/2014/main" id="{94734D62-091C-5550-1D51-D8B3B6019019}"/>
              </a:ext>
            </a:extLst>
          </p:cNvPr>
          <p:cNvSpPr txBox="1"/>
          <p:nvPr/>
        </p:nvSpPr>
        <p:spPr>
          <a:xfrm>
            <a:off x="505726" y="1778232"/>
            <a:ext cx="6212022" cy="830997"/>
          </a:xfrm>
          <a:prstGeom prst="rect">
            <a:avLst/>
          </a:prstGeom>
          <a:noFill/>
        </p:spPr>
        <p:txBody>
          <a:bodyPr wrap="none" rtlCol="0">
            <a:spAutoFit/>
          </a:bodyPr>
          <a:lstStyle/>
          <a:p>
            <a:r>
              <a:rPr lang="en-US" sz="2400" dirty="0"/>
              <a:t>Both Zeus and Hera received a heart transplant: </a:t>
            </a:r>
          </a:p>
          <a:p>
            <a:r>
              <a:rPr lang="en-US" sz="2400" dirty="0"/>
              <a:t>A</a:t>
            </a:r>
            <a:r>
              <a:rPr lang="en-US" sz="2400" baseline="-25000" dirty="0"/>
              <a:t>z</a:t>
            </a:r>
            <a:r>
              <a:rPr lang="en-US" sz="2400" dirty="0"/>
              <a:t> = 1 and A</a:t>
            </a:r>
            <a:r>
              <a:rPr lang="en-US" sz="2400" baseline="-25000" dirty="0"/>
              <a:t>H</a:t>
            </a:r>
            <a:r>
              <a:rPr lang="en-US" sz="2400" dirty="0"/>
              <a:t> = 1 </a:t>
            </a:r>
          </a:p>
        </p:txBody>
      </p:sp>
      <p:sp>
        <p:nvSpPr>
          <p:cNvPr id="13" name="TextBox 12">
            <a:extLst>
              <a:ext uri="{FF2B5EF4-FFF2-40B4-BE49-F238E27FC236}">
                <a16:creationId xmlns:a16="http://schemas.microsoft.com/office/drawing/2014/main" id="{F01BA8E9-2338-AA65-E323-0DE228AD8767}"/>
              </a:ext>
            </a:extLst>
          </p:cNvPr>
          <p:cNvSpPr txBox="1"/>
          <p:nvPr/>
        </p:nvSpPr>
        <p:spPr>
          <a:xfrm>
            <a:off x="505726" y="3013501"/>
            <a:ext cx="4633833" cy="830997"/>
          </a:xfrm>
          <a:prstGeom prst="rect">
            <a:avLst/>
          </a:prstGeom>
          <a:noFill/>
        </p:spPr>
        <p:txBody>
          <a:bodyPr wrap="none" rtlCol="0">
            <a:spAutoFit/>
          </a:bodyPr>
          <a:lstStyle/>
          <a:p>
            <a:r>
              <a:rPr lang="en-US" sz="2400" dirty="0"/>
              <a:t>However, Zeus died and Hera lived: </a:t>
            </a:r>
          </a:p>
          <a:p>
            <a:r>
              <a:rPr lang="en-US" sz="2400" dirty="0" err="1"/>
              <a:t>Y</a:t>
            </a:r>
            <a:r>
              <a:rPr lang="en-US" sz="2400" baseline="-25000" dirty="0" err="1"/>
              <a:t>z</a:t>
            </a:r>
            <a:r>
              <a:rPr lang="en-US" sz="2400" dirty="0"/>
              <a:t> = 1 and Y</a:t>
            </a:r>
            <a:r>
              <a:rPr lang="en-US" sz="2400" baseline="-25000" dirty="0"/>
              <a:t>H</a:t>
            </a:r>
            <a:r>
              <a:rPr lang="en-US" sz="2400" dirty="0"/>
              <a:t> = 0</a:t>
            </a:r>
          </a:p>
        </p:txBody>
      </p:sp>
      <p:sp>
        <p:nvSpPr>
          <p:cNvPr id="14" name="TextBox 13">
            <a:extLst>
              <a:ext uri="{FF2B5EF4-FFF2-40B4-BE49-F238E27FC236}">
                <a16:creationId xmlns:a16="http://schemas.microsoft.com/office/drawing/2014/main" id="{B4E433FF-661E-B844-2168-DC76BA8521F8}"/>
              </a:ext>
            </a:extLst>
          </p:cNvPr>
          <p:cNvSpPr txBox="1"/>
          <p:nvPr/>
        </p:nvSpPr>
        <p:spPr>
          <a:xfrm>
            <a:off x="409713" y="4341167"/>
            <a:ext cx="5160228" cy="1631216"/>
          </a:xfrm>
          <a:prstGeom prst="rect">
            <a:avLst/>
          </a:prstGeom>
          <a:noFill/>
        </p:spPr>
        <p:txBody>
          <a:bodyPr wrap="square" rtlCol="0">
            <a:spAutoFit/>
          </a:bodyPr>
          <a:lstStyle/>
          <a:p>
            <a:r>
              <a:rPr lang="en-US" sz="2000" dirty="0">
                <a:solidFill>
                  <a:schemeClr val="accent6">
                    <a:lumMod val="50000"/>
                  </a:schemeClr>
                </a:solidFill>
              </a:rPr>
              <a:t>Where it gets interesting: </a:t>
            </a:r>
          </a:p>
          <a:p>
            <a:r>
              <a:rPr lang="en-US" sz="2000" dirty="0"/>
              <a:t>Say that we know, by divine methods, that HAD Zeus not received the transplant, he’d be alive, and HAD Hera not received the transplant she’d also be alive.</a:t>
            </a:r>
          </a:p>
        </p:txBody>
      </p:sp>
      <p:sp>
        <p:nvSpPr>
          <p:cNvPr id="15" name="TextBox 14">
            <a:extLst>
              <a:ext uri="{FF2B5EF4-FFF2-40B4-BE49-F238E27FC236}">
                <a16:creationId xmlns:a16="http://schemas.microsoft.com/office/drawing/2014/main" id="{FC6EAFC0-73A8-9BBA-1ECC-B4229AB66695}"/>
              </a:ext>
            </a:extLst>
          </p:cNvPr>
          <p:cNvSpPr txBox="1"/>
          <p:nvPr/>
        </p:nvSpPr>
        <p:spPr>
          <a:xfrm>
            <a:off x="886791" y="6145886"/>
            <a:ext cx="5209209" cy="646331"/>
          </a:xfrm>
          <a:prstGeom prst="rect">
            <a:avLst/>
          </a:prstGeom>
          <a:noFill/>
        </p:spPr>
        <p:txBody>
          <a:bodyPr wrap="square" rtlCol="0">
            <a:spAutoFit/>
          </a:bodyPr>
          <a:lstStyle/>
          <a:p>
            <a:r>
              <a:rPr lang="en-US" dirty="0">
                <a:highlight>
                  <a:srgbClr val="FFFF00"/>
                </a:highlight>
              </a:rPr>
              <a:t>Our intuitive and legal definition of cause implies: transplant was causal in Zeus’ death, but not for Hera </a:t>
            </a:r>
          </a:p>
        </p:txBody>
      </p:sp>
    </p:spTree>
    <p:extLst>
      <p:ext uri="{BB962C8B-B14F-4D97-AF65-F5344CB8AC3E}">
        <p14:creationId xmlns:p14="http://schemas.microsoft.com/office/powerpoint/2010/main" val="16740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622157" cy="1325563"/>
          </a:xfrm>
        </p:spPr>
        <p:txBody>
          <a:bodyPr>
            <a:normAutofit/>
          </a:bodyPr>
          <a:lstStyle/>
          <a:p>
            <a:r>
              <a:rPr lang="en-US" sz="4000" dirty="0"/>
              <a:t>Back to Hera and Zeus: </a:t>
            </a:r>
            <a:r>
              <a:rPr lang="en-US" sz="3600" dirty="0"/>
              <a:t>Counterfactuals vs. Actual  Events</a:t>
            </a:r>
            <a:endParaRPr lang="en-US" sz="4000" dirty="0"/>
          </a:p>
        </p:txBody>
      </p:sp>
      <p:pic>
        <p:nvPicPr>
          <p:cNvPr id="11" name="Picture 10" descr="A picture containing text&#10;&#10;Description automatically generated">
            <a:extLst>
              <a:ext uri="{FF2B5EF4-FFF2-40B4-BE49-F238E27FC236}">
                <a16:creationId xmlns:a16="http://schemas.microsoft.com/office/drawing/2014/main" id="{F6F7F5AB-4E59-4AA0-FDED-24C4DBAA4F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17748" y="1283666"/>
            <a:ext cx="5209209" cy="5209209"/>
          </a:xfrm>
          <a:prstGeom prst="rect">
            <a:avLst/>
          </a:prstGeom>
          <a:ln>
            <a:noFill/>
          </a:ln>
          <a:effectLst>
            <a:softEdge rad="112500"/>
          </a:effectLst>
        </p:spPr>
      </p:pic>
      <p:sp>
        <p:nvSpPr>
          <p:cNvPr id="12" name="TextBox 11">
            <a:extLst>
              <a:ext uri="{FF2B5EF4-FFF2-40B4-BE49-F238E27FC236}">
                <a16:creationId xmlns:a16="http://schemas.microsoft.com/office/drawing/2014/main" id="{94734D62-091C-5550-1D51-D8B3B6019019}"/>
              </a:ext>
            </a:extLst>
          </p:cNvPr>
          <p:cNvSpPr txBox="1"/>
          <p:nvPr/>
        </p:nvSpPr>
        <p:spPr>
          <a:xfrm>
            <a:off x="505726" y="2026577"/>
            <a:ext cx="6245364" cy="707886"/>
          </a:xfrm>
          <a:prstGeom prst="rect">
            <a:avLst/>
          </a:prstGeom>
          <a:noFill/>
        </p:spPr>
        <p:txBody>
          <a:bodyPr wrap="none" rtlCol="0">
            <a:spAutoFit/>
          </a:bodyPr>
          <a:lstStyle/>
          <a:p>
            <a:r>
              <a:rPr lang="en-US" sz="2000" dirty="0"/>
              <a:t>Both Zeus and Hera (actually) received a heart transplant: </a:t>
            </a:r>
          </a:p>
          <a:p>
            <a:r>
              <a:rPr lang="en-US" sz="2000" dirty="0"/>
              <a:t>A</a:t>
            </a:r>
            <a:r>
              <a:rPr lang="en-US" sz="2000" baseline="-25000" dirty="0"/>
              <a:t>z</a:t>
            </a:r>
            <a:r>
              <a:rPr lang="en-US" sz="2000" dirty="0"/>
              <a:t> = 1 and A</a:t>
            </a:r>
            <a:r>
              <a:rPr lang="en-US" sz="2000" baseline="-25000" dirty="0"/>
              <a:t>H</a:t>
            </a:r>
            <a:r>
              <a:rPr lang="en-US" sz="2000" dirty="0"/>
              <a:t> = 1 </a:t>
            </a:r>
          </a:p>
        </p:txBody>
      </p:sp>
      <p:sp>
        <p:nvSpPr>
          <p:cNvPr id="13" name="TextBox 12">
            <a:extLst>
              <a:ext uri="{FF2B5EF4-FFF2-40B4-BE49-F238E27FC236}">
                <a16:creationId xmlns:a16="http://schemas.microsoft.com/office/drawing/2014/main" id="{F01BA8E9-2338-AA65-E323-0DE228AD8767}"/>
              </a:ext>
            </a:extLst>
          </p:cNvPr>
          <p:cNvSpPr txBox="1"/>
          <p:nvPr/>
        </p:nvSpPr>
        <p:spPr>
          <a:xfrm>
            <a:off x="505726" y="2870075"/>
            <a:ext cx="5946756" cy="707886"/>
          </a:xfrm>
          <a:prstGeom prst="rect">
            <a:avLst/>
          </a:prstGeom>
          <a:noFill/>
        </p:spPr>
        <p:txBody>
          <a:bodyPr wrap="none" rtlCol="0">
            <a:spAutoFit/>
          </a:bodyPr>
          <a:lstStyle/>
          <a:p>
            <a:r>
              <a:rPr lang="en-US" sz="2000" dirty="0"/>
              <a:t>However, Zeus (actually) died and Hera (actually) lived: </a:t>
            </a:r>
          </a:p>
          <a:p>
            <a:r>
              <a:rPr lang="en-US" sz="2000" dirty="0" err="1"/>
              <a:t>Y</a:t>
            </a:r>
            <a:r>
              <a:rPr lang="en-US" sz="2000" baseline="-25000" dirty="0" err="1"/>
              <a:t>z</a:t>
            </a:r>
            <a:r>
              <a:rPr lang="en-US" sz="2000" dirty="0"/>
              <a:t> = 1 and Y</a:t>
            </a:r>
            <a:r>
              <a:rPr lang="en-US" sz="2000" baseline="-25000" dirty="0"/>
              <a:t>H</a:t>
            </a:r>
            <a:r>
              <a:rPr lang="en-US" sz="2000" dirty="0"/>
              <a:t> = 0</a:t>
            </a:r>
          </a:p>
        </p:txBody>
      </p:sp>
      <p:sp>
        <p:nvSpPr>
          <p:cNvPr id="15" name="TextBox 14">
            <a:extLst>
              <a:ext uri="{FF2B5EF4-FFF2-40B4-BE49-F238E27FC236}">
                <a16:creationId xmlns:a16="http://schemas.microsoft.com/office/drawing/2014/main" id="{FC6EAFC0-73A8-9BBA-1ECC-B4229AB66695}"/>
              </a:ext>
            </a:extLst>
          </p:cNvPr>
          <p:cNvSpPr txBox="1"/>
          <p:nvPr/>
        </p:nvSpPr>
        <p:spPr>
          <a:xfrm>
            <a:off x="3491395" y="1365128"/>
            <a:ext cx="5209209" cy="369332"/>
          </a:xfrm>
          <a:prstGeom prst="rect">
            <a:avLst/>
          </a:prstGeom>
          <a:noFill/>
        </p:spPr>
        <p:txBody>
          <a:bodyPr wrap="square" rtlCol="0">
            <a:spAutoFit/>
          </a:bodyPr>
          <a:lstStyle/>
          <a:p>
            <a:r>
              <a:rPr lang="en-US" dirty="0">
                <a:highlight>
                  <a:srgbClr val="FFFF00"/>
                </a:highlight>
              </a:rPr>
              <a:t>transplant was causal in Zeus’ death, but not for Hera </a:t>
            </a:r>
          </a:p>
        </p:txBody>
      </p:sp>
      <p:sp>
        <p:nvSpPr>
          <p:cNvPr id="4" name="TextBox 3">
            <a:extLst>
              <a:ext uri="{FF2B5EF4-FFF2-40B4-BE49-F238E27FC236}">
                <a16:creationId xmlns:a16="http://schemas.microsoft.com/office/drawing/2014/main" id="{2EBE1B85-79B5-1DDE-CC9F-3627C7EEA7B1}"/>
              </a:ext>
            </a:extLst>
          </p:cNvPr>
          <p:cNvSpPr txBox="1"/>
          <p:nvPr/>
        </p:nvSpPr>
        <p:spPr>
          <a:xfrm>
            <a:off x="505726" y="3885229"/>
            <a:ext cx="3817071" cy="369332"/>
          </a:xfrm>
          <a:prstGeom prst="rect">
            <a:avLst/>
          </a:prstGeom>
          <a:noFill/>
        </p:spPr>
        <p:txBody>
          <a:bodyPr wrap="none" rtlCol="0">
            <a:spAutoFit/>
          </a:bodyPr>
          <a:lstStyle/>
          <a:p>
            <a:r>
              <a:rPr lang="en-US" dirty="0"/>
              <a:t>Now let’s add in their counterfactuals: </a:t>
            </a:r>
          </a:p>
        </p:txBody>
      </p:sp>
      <p:sp>
        <p:nvSpPr>
          <p:cNvPr id="7" name="TextBox 6">
            <a:extLst>
              <a:ext uri="{FF2B5EF4-FFF2-40B4-BE49-F238E27FC236}">
                <a16:creationId xmlns:a16="http://schemas.microsoft.com/office/drawing/2014/main" id="{26B17823-CB17-229E-EF78-54AA9E40A035}"/>
              </a:ext>
            </a:extLst>
          </p:cNvPr>
          <p:cNvSpPr txBox="1"/>
          <p:nvPr/>
        </p:nvSpPr>
        <p:spPr>
          <a:xfrm>
            <a:off x="1395663" y="6440557"/>
            <a:ext cx="948208" cy="369332"/>
          </a:xfrm>
          <a:prstGeom prst="rect">
            <a:avLst/>
          </a:prstGeom>
          <a:noFill/>
        </p:spPr>
        <p:txBody>
          <a:bodyPr wrap="none" rtlCol="0">
            <a:spAutoFit/>
          </a:bodyPr>
          <a:lstStyle/>
          <a:p>
            <a:r>
              <a:rPr lang="en-US" i="1" dirty="0"/>
              <a:t>Treated</a:t>
            </a:r>
            <a:r>
              <a:rPr lang="en-US" dirty="0"/>
              <a:t> </a:t>
            </a:r>
          </a:p>
        </p:txBody>
      </p:sp>
      <p:sp>
        <p:nvSpPr>
          <p:cNvPr id="8" name="TextBox 7">
            <a:extLst>
              <a:ext uri="{FF2B5EF4-FFF2-40B4-BE49-F238E27FC236}">
                <a16:creationId xmlns:a16="http://schemas.microsoft.com/office/drawing/2014/main" id="{C70A9A5B-1F3B-1936-6FDB-49A9249F75A8}"/>
              </a:ext>
            </a:extLst>
          </p:cNvPr>
          <p:cNvSpPr txBox="1"/>
          <p:nvPr/>
        </p:nvSpPr>
        <p:spPr>
          <a:xfrm>
            <a:off x="3968105" y="6425576"/>
            <a:ext cx="1194430" cy="369332"/>
          </a:xfrm>
          <a:prstGeom prst="rect">
            <a:avLst/>
          </a:prstGeom>
          <a:noFill/>
        </p:spPr>
        <p:txBody>
          <a:bodyPr wrap="none" rtlCol="0">
            <a:spAutoFit/>
          </a:bodyPr>
          <a:lstStyle/>
          <a:p>
            <a:r>
              <a:rPr lang="en-US" i="1" dirty="0"/>
              <a:t>Untreated</a:t>
            </a:r>
            <a:r>
              <a:rPr lang="en-US" dirty="0"/>
              <a:t> </a:t>
            </a:r>
          </a:p>
        </p:txBody>
      </p:sp>
      <p:pic>
        <p:nvPicPr>
          <p:cNvPr id="17" name="Picture 16" descr="Background pattern&#10;&#10;Description automatically generated with medium confidence">
            <a:extLst>
              <a:ext uri="{FF2B5EF4-FFF2-40B4-BE49-F238E27FC236}">
                <a16:creationId xmlns:a16="http://schemas.microsoft.com/office/drawing/2014/main" id="{3F45ADBD-98D1-F059-8260-3297FED9C5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35036" y="4664763"/>
            <a:ext cx="405115" cy="1422402"/>
          </a:xfrm>
          <a:prstGeom prst="rect">
            <a:avLst/>
          </a:prstGeom>
          <a:effectLst>
            <a:glow rad="127000">
              <a:schemeClr val="accent4">
                <a:lumMod val="20000"/>
                <a:lumOff val="80000"/>
              </a:schemeClr>
            </a:glow>
          </a:effectLst>
        </p:spPr>
      </p:pic>
      <p:grpSp>
        <p:nvGrpSpPr>
          <p:cNvPr id="9" name="Group 8">
            <a:extLst>
              <a:ext uri="{FF2B5EF4-FFF2-40B4-BE49-F238E27FC236}">
                <a16:creationId xmlns:a16="http://schemas.microsoft.com/office/drawing/2014/main" id="{52DE33E9-2F06-46F3-BAA6-5FB106AF1C98}"/>
              </a:ext>
            </a:extLst>
          </p:cNvPr>
          <p:cNvGrpSpPr/>
          <p:nvPr/>
        </p:nvGrpSpPr>
        <p:grpSpPr>
          <a:xfrm>
            <a:off x="1070764" y="4664763"/>
            <a:ext cx="1598007" cy="1422402"/>
            <a:chOff x="1070764" y="4664763"/>
            <a:chExt cx="1598007" cy="1422402"/>
          </a:xfrm>
        </p:grpSpPr>
        <p:pic>
          <p:nvPicPr>
            <p:cNvPr id="10" name="Picture 9" descr="Diagram&#10;&#10;Description automatically generated">
              <a:extLst>
                <a:ext uri="{FF2B5EF4-FFF2-40B4-BE49-F238E27FC236}">
                  <a16:creationId xmlns:a16="http://schemas.microsoft.com/office/drawing/2014/main" id="{7EC5369F-E5C1-45C9-002D-6C201CDCD1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0764" y="4664763"/>
              <a:ext cx="1598007" cy="1422402"/>
            </a:xfrm>
            <a:prstGeom prst="rect">
              <a:avLst/>
            </a:prstGeom>
          </p:spPr>
        </p:pic>
        <p:sp>
          <p:nvSpPr>
            <p:cNvPr id="3" name="TextBox 2">
              <a:extLst>
                <a:ext uri="{FF2B5EF4-FFF2-40B4-BE49-F238E27FC236}">
                  <a16:creationId xmlns:a16="http://schemas.microsoft.com/office/drawing/2014/main" id="{5DE44B57-5F7D-8AD3-7329-EFA170898B55}"/>
                </a:ext>
              </a:extLst>
            </p:cNvPr>
            <p:cNvSpPr txBox="1"/>
            <p:nvPr/>
          </p:nvSpPr>
          <p:spPr>
            <a:xfrm>
              <a:off x="2168195" y="5571364"/>
              <a:ext cx="340158" cy="461665"/>
            </a:xfrm>
            <a:prstGeom prst="rect">
              <a:avLst/>
            </a:prstGeom>
            <a:solidFill>
              <a:schemeClr val="bg1"/>
            </a:solidFill>
          </p:spPr>
          <p:txBody>
            <a:bodyPr wrap="none" rtlCol="0">
              <a:spAutoFit/>
            </a:bodyPr>
            <a:lstStyle/>
            <a:p>
              <a:r>
                <a:rPr lang="en-US" sz="2400" dirty="0"/>
                <a:t>0</a:t>
              </a:r>
            </a:p>
          </p:txBody>
        </p:sp>
      </p:grpSp>
      <p:grpSp>
        <p:nvGrpSpPr>
          <p:cNvPr id="14" name="Group 13">
            <a:extLst>
              <a:ext uri="{FF2B5EF4-FFF2-40B4-BE49-F238E27FC236}">
                <a16:creationId xmlns:a16="http://schemas.microsoft.com/office/drawing/2014/main" id="{1F860542-7054-00D9-0FD6-64D77EDCE3BF}"/>
              </a:ext>
            </a:extLst>
          </p:cNvPr>
          <p:cNvGrpSpPr/>
          <p:nvPr/>
        </p:nvGrpSpPr>
        <p:grpSpPr>
          <a:xfrm>
            <a:off x="3806417" y="4664764"/>
            <a:ext cx="1517806" cy="1422401"/>
            <a:chOff x="3806417" y="4664764"/>
            <a:chExt cx="1517806" cy="1422401"/>
          </a:xfrm>
        </p:grpSpPr>
        <p:pic>
          <p:nvPicPr>
            <p:cNvPr id="6" name="Picture 5" descr="A picture containing text&#10;&#10;Description automatically generated">
              <a:extLst>
                <a:ext uri="{FF2B5EF4-FFF2-40B4-BE49-F238E27FC236}">
                  <a16:creationId xmlns:a16="http://schemas.microsoft.com/office/drawing/2014/main" id="{94D4F80E-0F39-FAB9-EC7B-C45551F788D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06417" y="4664764"/>
              <a:ext cx="1517806" cy="1422401"/>
            </a:xfrm>
            <a:prstGeom prst="rect">
              <a:avLst/>
            </a:prstGeom>
          </p:spPr>
        </p:pic>
        <p:sp>
          <p:nvSpPr>
            <p:cNvPr id="5" name="TextBox 4">
              <a:extLst>
                <a:ext uri="{FF2B5EF4-FFF2-40B4-BE49-F238E27FC236}">
                  <a16:creationId xmlns:a16="http://schemas.microsoft.com/office/drawing/2014/main" id="{D738D225-04EF-07BB-60B6-22983C6906C9}"/>
                </a:ext>
              </a:extLst>
            </p:cNvPr>
            <p:cNvSpPr txBox="1"/>
            <p:nvPr/>
          </p:nvSpPr>
          <p:spPr>
            <a:xfrm>
              <a:off x="4833676" y="5571364"/>
              <a:ext cx="340158" cy="461665"/>
            </a:xfrm>
            <a:prstGeom prst="rect">
              <a:avLst/>
            </a:prstGeom>
            <a:solidFill>
              <a:schemeClr val="bg1"/>
            </a:solidFill>
          </p:spPr>
          <p:txBody>
            <a:bodyPr wrap="none" rtlCol="0">
              <a:spAutoFit/>
            </a:bodyPr>
            <a:lstStyle/>
            <a:p>
              <a:r>
                <a:rPr lang="en-US" sz="2400" dirty="0"/>
                <a:t>0</a:t>
              </a:r>
            </a:p>
          </p:txBody>
        </p:sp>
      </p:grpSp>
    </p:spTree>
    <p:extLst>
      <p:ext uri="{BB962C8B-B14F-4D97-AF65-F5344CB8AC3E}">
        <p14:creationId xmlns:p14="http://schemas.microsoft.com/office/powerpoint/2010/main" val="47072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3841</Words>
  <Application>Microsoft Macintosh PowerPoint</Application>
  <PresentationFormat>Widescreen</PresentationFormat>
  <Paragraphs>338</Paragraphs>
  <Slides>47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Calibri Light</vt:lpstr>
      <vt:lpstr>Courier New</vt:lpstr>
      <vt:lpstr>Helvetica</vt:lpstr>
      <vt:lpstr>Open Sans</vt:lpstr>
      <vt:lpstr>Roboto</vt:lpstr>
      <vt:lpstr>Times New Roman</vt:lpstr>
      <vt:lpstr>Wingdings</vt:lpstr>
      <vt:lpstr>Office Theme</vt:lpstr>
      <vt:lpstr>PBHLT 7115 Causal Methods in Public Health</vt:lpstr>
      <vt:lpstr>Agenda</vt:lpstr>
      <vt:lpstr>PowerPoint Presentation</vt:lpstr>
      <vt:lpstr>An intuitive definition of causation</vt:lpstr>
      <vt:lpstr>Formal definition of cause and counterfactuals</vt:lpstr>
      <vt:lpstr>Individual causal effects</vt:lpstr>
      <vt:lpstr>Counterfactuals: What would have happened if an individual had/had not received a treatment?</vt:lpstr>
      <vt:lpstr>Back to Hera and Zeus: Counterfactuals vs. Actual  Events</vt:lpstr>
      <vt:lpstr>Back to Hera and Zeus: Counterfactuals vs. Actual  Events</vt:lpstr>
      <vt:lpstr>It’s causal for Zeus but not for Hera</vt:lpstr>
      <vt:lpstr>Individual vs. average causal effect</vt:lpstr>
      <vt:lpstr>Individual vs. average causal effect</vt:lpstr>
      <vt:lpstr>Thoughts on Zeus, Hera, and all of Mt Olympus? </vt:lpstr>
      <vt:lpstr>Association is Causation when Identifiability Conditions are Met</vt:lpstr>
      <vt:lpstr>When Does Association Imply Causation? </vt:lpstr>
      <vt:lpstr>When Does Association Imply Causation? </vt:lpstr>
      <vt:lpstr>Consistency: The actual factual and why we can consider the problem a missing data problem</vt:lpstr>
      <vt:lpstr>Consistency: The actual factual and why we can consider the problem a missing data problem</vt:lpstr>
      <vt:lpstr>Idea of observed vs FULL data</vt:lpstr>
      <vt:lpstr>Positivity</vt:lpstr>
      <vt:lpstr>Real-World Example: COVID ~ treatment A</vt:lpstr>
      <vt:lpstr>(Causal) Conditional exchangeability</vt:lpstr>
      <vt:lpstr>(Causal) Conditional exchangeability</vt:lpstr>
      <vt:lpstr>(Causal) Conditional exchangeability</vt:lpstr>
      <vt:lpstr>SUTVA: stable unit treatment value assumption</vt:lpstr>
      <vt:lpstr>Does my non-randomized study (or randomized study under imperfect conditions) meet the identifiability conditions?</vt:lpstr>
      <vt:lpstr>Does my non-randomized study (or randomized study under imperfect conditions) meet the identifiability conditions?</vt:lpstr>
      <vt:lpstr> A gentle introduction to DAGs, examples, and frontiers</vt:lpstr>
      <vt:lpstr>Directed Acyclic Graphs (DAGs)</vt:lpstr>
      <vt:lpstr>DAGs representing confounding</vt:lpstr>
      <vt:lpstr>DAGs can guide confounding adjustment</vt:lpstr>
      <vt:lpstr>www.dagitty.net</vt:lpstr>
      <vt:lpstr>PowerPoint Presentation</vt:lpstr>
      <vt:lpstr>Let’s reproduce this diabetes example</vt:lpstr>
      <vt:lpstr>Dagitty Code</vt:lpstr>
      <vt:lpstr>Diabetes example: Use Dagitty to find sufficient adjustment sets</vt:lpstr>
      <vt:lpstr>Watch the biasing pathways (disappear)</vt:lpstr>
      <vt:lpstr>Watch the biasing pathways (COME BACK!)</vt:lpstr>
      <vt:lpstr>Recap</vt:lpstr>
      <vt:lpstr>PowerPoint Presentation</vt:lpstr>
      <vt:lpstr>Readings</vt:lpstr>
      <vt:lpstr>Reference and notes</vt:lpstr>
      <vt:lpstr>Causal Diagrams have rigorous theoretical support</vt:lpstr>
      <vt:lpstr>References 1</vt:lpstr>
      <vt:lpstr>References 2</vt:lpstr>
      <vt:lpstr>References 3 </vt:lpstr>
      <vt:lpstr>References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PBHLT 7115 Causal Methods in Public Health</dc:title>
  <dc:creator>Andy Wilson</dc:creator>
  <cp:lastModifiedBy>andrew wilson</cp:lastModifiedBy>
  <cp:revision>19</cp:revision>
  <dcterms:created xsi:type="dcterms:W3CDTF">2022-12-11T03:10:24Z</dcterms:created>
  <dcterms:modified xsi:type="dcterms:W3CDTF">2023-12-05T20:13:34Z</dcterms:modified>
</cp:coreProperties>
</file>