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68" r:id="rId6"/>
    <p:sldId id="417" r:id="rId7"/>
    <p:sldId id="451" r:id="rId8"/>
    <p:sldId id="418" r:id="rId9"/>
    <p:sldId id="419" r:id="rId10"/>
    <p:sldId id="452" r:id="rId11"/>
    <p:sldId id="453" r:id="rId12"/>
    <p:sldId id="454" r:id="rId13"/>
    <p:sldId id="456" r:id="rId14"/>
    <p:sldId id="455" r:id="rId15"/>
    <p:sldId id="457" r:id="rId16"/>
    <p:sldId id="458" r:id="rId17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01C32"/>
    <a:srgbClr val="A31527"/>
    <a:srgbClr val="A21727"/>
    <a:srgbClr val="CCCDCC"/>
    <a:srgbClr val="EDEEED"/>
    <a:srgbClr val="872C90"/>
    <a:srgbClr val="C51C30"/>
    <a:srgbClr val="1AA594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9571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72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4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122" y="2571496"/>
            <a:ext cx="2259596" cy="5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gradFill>
          <a:gsLst>
            <a:gs pos="60000">
              <a:schemeClr val="tx1">
                <a:lumMod val="80000"/>
                <a:lumOff val="20000"/>
              </a:schemeClr>
            </a:gs>
            <a:gs pos="100000">
              <a:srgbClr val="1E1E1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76547" y="3465512"/>
            <a:ext cx="9629775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"Click to edit Master text styles”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491162" y="5106988"/>
            <a:ext cx="4814888" cy="366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350" b="0" i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13719" cy="3448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3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2848" y="7874000"/>
            <a:ext cx="2677715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900" b="1" spc="225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2" y="7866925"/>
            <a:ext cx="10450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EHSLibrary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173127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MakeResearchTrue</a:t>
            </a:r>
            <a:endParaRPr lang="en-US" dirty="0"/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7680326"/>
            <a:ext cx="1169194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49779" y="7426464"/>
            <a:ext cx="2468165" cy="438150"/>
          </a:xfrm>
        </p:spPr>
        <p:txBody>
          <a:bodyPr/>
          <a:lstStyle/>
          <a:p>
            <a:fld id="{67CC5A26-7A0D-E24D-B0D8-DFF1D096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bg>
      <p:bgPr>
        <a:gradFill flip="none" rotWithShape="1">
          <a:gsLst>
            <a:gs pos="0">
              <a:srgbClr val="A21727">
                <a:lumMod val="96000"/>
                <a:lumOff val="4000"/>
              </a:srgbClr>
            </a:gs>
            <a:gs pos="100000">
              <a:srgbClr val="A2172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2725341" y="4733925"/>
            <a:ext cx="5486400" cy="635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 b="0" i="0" spc="15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497" y="5010912"/>
            <a:ext cx="2321767" cy="6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9" r="3588" b="762"/>
          <a:stretch/>
        </p:blipFill>
        <p:spPr bwMode="auto">
          <a:xfrm>
            <a:off x="1" y="-8359"/>
            <a:ext cx="10972800" cy="82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 b="0" i="0" spc="150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2725341" y="4733925"/>
            <a:ext cx="5486400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944394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107704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271232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504" y="5120640"/>
            <a:ext cx="2357121" cy="61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7750175" y="7410226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7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4544872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5879289" y="2114868"/>
            <a:ext cx="4544872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244388" y="1618666"/>
            <a:ext cx="11496722" cy="5835431"/>
          </a:xfrm>
          <a:prstGeom prst="rect">
            <a:avLst/>
          </a:prstGeom>
          <a:solidFill>
            <a:srgbClr val="A21727"/>
          </a:solidFill>
          <a:ln>
            <a:noFill/>
          </a:ln>
          <a:effectLst>
            <a:glow rad="444500">
              <a:schemeClr val="tx1">
                <a:lumMod val="95000"/>
                <a:lumOff val="5000"/>
                <a:alpha val="3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7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50175" y="7627938"/>
            <a:ext cx="246856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64" r:id="rId6"/>
    <p:sldLayoutId id="2147483665" r:id="rId7"/>
    <p:sldLayoutId id="2147483666" r:id="rId8"/>
    <p:sldLayoutId id="2147483655" r:id="rId9"/>
    <p:sldLayoutId id="2147483659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orient="horz" pos="49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bilinski/MortalityCOVID19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797774"/>
            <a:ext cx="9326880" cy="176403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visualization </a:t>
            </a:r>
            <a:br>
              <a:rPr lang="en-US" sz="4400" dirty="0"/>
            </a:br>
            <a:r>
              <a:rPr lang="en-US" sz="4400" dirty="0"/>
              <a:t>and </a:t>
            </a:r>
            <a:br>
              <a:rPr lang="en-US" sz="4400" dirty="0"/>
            </a:br>
            <a:r>
              <a:rPr lang="en-US" sz="4400" dirty="0" err="1"/>
              <a:t>github</a:t>
            </a:r>
            <a:r>
              <a:rPr lang="en-US" sz="4400" dirty="0"/>
              <a:t> &amp; reproducibility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35945"/>
            <a:ext cx="7680960" cy="937154"/>
          </a:xfrm>
        </p:spPr>
        <p:txBody>
          <a:bodyPr>
            <a:normAutofit/>
          </a:bodyPr>
          <a:lstStyle/>
          <a:p>
            <a:r>
              <a:rPr lang="en-US" dirty="0"/>
              <a:t>Andrew Wilson, </a:t>
            </a:r>
            <a:r>
              <a:rPr lang="en-US" dirty="0" err="1"/>
              <a:t>Phd</a:t>
            </a:r>
            <a:r>
              <a:rPr lang="en-US" dirty="0"/>
              <a:t>, </a:t>
            </a:r>
            <a:r>
              <a:rPr lang="en-US" dirty="0" err="1"/>
              <a:t>Mstat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Adjunct Asst Prof &amp; Day job at Parexel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3EE4F-3CE5-1244-9F4E-B2F08B3C63F7}"/>
              </a:ext>
            </a:extLst>
          </p:cNvPr>
          <p:cNvSpPr txBox="1"/>
          <p:nvPr/>
        </p:nvSpPr>
        <p:spPr>
          <a:xfrm>
            <a:off x="10548730" y="7977809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2DED-F159-AD4F-806F-B71DC3BB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5874718"/>
            <a:ext cx="9507311" cy="6594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https://github.com/abilinski/MortalityCOVID19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B2BD3-F8C2-C34A-B65F-03EC0C368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8B2C0-9771-494E-B5CF-7C99ABD5BE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68B4B5-8EEE-E44B-8EF1-F4DBD9BB4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B5C2F0-673E-1E44-B2DD-E1F86292C1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FBA5BE-87B7-894E-B403-54651999B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86EE8-283B-FB42-B5EA-8F5A64D4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79" y="204221"/>
            <a:ext cx="2798307" cy="1639966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47B0B4-9C4A-A645-AAA6-5B0B8AFFF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360" y="1920609"/>
            <a:ext cx="6403681" cy="2577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73B48-6519-774A-B18D-F7662DF04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752" y="4992605"/>
            <a:ext cx="709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7CEA75-CFD1-FD43-AE52-4CF48DAF36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9108" y="80963"/>
            <a:ext cx="9269834" cy="7554912"/>
          </a:xfrm>
          <a:noFill/>
        </p:spPr>
      </p:pic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E9BF3494-8602-EA49-BEB1-CEDF79963E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23B1-4D63-C149-9629-F528A2A8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60" y="694482"/>
            <a:ext cx="5808600" cy="659444"/>
          </a:xfrm>
        </p:spPr>
        <p:txBody>
          <a:bodyPr>
            <a:norm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8C8A8DE-897D-403F-A9B8-7008FB78E7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4573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48F76F59-7F16-465F-8BAD-AE0605F3B1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7704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6ABD80B-6AB0-4B21-B331-6E7EA6D35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0836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Content Placeholder 9" descr="A group of stuffed animals&#10;&#10;Description automatically generated">
            <a:extLst>
              <a:ext uri="{FF2B5EF4-FFF2-40B4-BE49-F238E27FC236}">
                <a16:creationId xmlns:a16="http://schemas.microsoft.com/office/drawing/2014/main" id="{2F6865A8-4CD0-6D42-8290-F69848A23E3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 rotWithShape="1">
          <a:blip r:embed="rId2"/>
          <a:srcRect r="3" b="11703"/>
          <a:stretch/>
        </p:blipFill>
        <p:spPr>
          <a:xfrm>
            <a:off x="5879289" y="2114868"/>
            <a:ext cx="4544872" cy="5350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681EF0-3E60-47FF-A7E4-F1DF97432E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64201" y="7486650"/>
            <a:ext cx="5808600" cy="369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2D6F-7CDE-564B-BEC1-AFC6EAD734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750175" y="7410228"/>
            <a:ext cx="2468563" cy="4381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026" name="Picture 2" descr="Buy Helicoptor Buzz Gift Experience | Experience days | Argos">
            <a:extLst>
              <a:ext uri="{FF2B5EF4-FFF2-40B4-BE49-F238E27FC236}">
                <a16:creationId xmlns:a16="http://schemas.microsoft.com/office/drawing/2014/main" id="{31146028-87E9-624D-B053-92ACD255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3" y="2183959"/>
            <a:ext cx="5212621" cy="52126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28675" y="1688043"/>
            <a:ext cx="9727565" cy="27085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How is everyone? </a:t>
            </a:r>
          </a:p>
          <a:p>
            <a:r>
              <a:rPr lang="en-US" sz="3600" dirty="0">
                <a:latin typeface="Helvetica" pitchFamily="2" charset="0"/>
              </a:rPr>
              <a:t>Introduction to some data visualization. </a:t>
            </a:r>
          </a:p>
          <a:p>
            <a:r>
              <a:rPr lang="en-US" sz="3600" dirty="0">
                <a:latin typeface="Helvetica" pitchFamily="2" charset="0"/>
              </a:rPr>
              <a:t>How to look under the hood of some publications: GITHUB. </a:t>
            </a:r>
            <a:endParaRPr lang="en-US" sz="3600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8EB2B6-8336-1444-9729-3787DF97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1" y="5121660"/>
            <a:ext cx="2798307" cy="1639966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233230-D524-4541-8FA6-08BFB053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83" y="4270916"/>
            <a:ext cx="4881323" cy="1964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1D31F-6743-DA40-8F9A-292231D5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408" y="6577675"/>
            <a:ext cx="709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E781-73A2-EC4D-A80E-62A73CE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</p:spPr>
        <p:txBody>
          <a:bodyPr>
            <a:normAutofit/>
          </a:bodyPr>
          <a:lstStyle/>
          <a:p>
            <a:r>
              <a:rPr lang="en-US" dirty="0"/>
              <a:t>Everything’s updated on the OSF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2D87D1-E522-AC40-BAF1-E4E0DCE7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8" y="1240182"/>
            <a:ext cx="4971107" cy="6740487"/>
          </a:xfrm>
          <a:prstGeom prst="rect">
            <a:avLst/>
          </a:prstGeom>
          <a:noFill/>
        </p:spPr>
      </p:pic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E1922409-FBD5-45F1-8598-B6419D182C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4573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A527B2D7-41E1-4034-9793-586931AA83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7704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A36C6CD5-8EDE-4365-BE9F-B0E6CE03F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0836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F65E2ED4-301C-465A-A111-02EAFE0708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4201" y="7486650"/>
            <a:ext cx="5808600" cy="369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7E9761-9A90-5C49-9F38-E72654ED2B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50175" y="7410228"/>
            <a:ext cx="2468563" cy="4381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5840" y="2275840"/>
            <a:ext cx="9296400" cy="2300063"/>
          </a:xfrm>
        </p:spPr>
        <p:txBody>
          <a:bodyPr/>
          <a:lstStyle/>
          <a:p>
            <a:r>
              <a:rPr lang="en-US" dirty="0"/>
              <a:t>Data Viz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643" y="160184"/>
            <a:ext cx="4908246" cy="783589"/>
          </a:xfrm>
        </p:spPr>
        <p:txBody>
          <a:bodyPr/>
          <a:lstStyle/>
          <a:p>
            <a:r>
              <a:rPr lang="en-US" dirty="0"/>
              <a:t>Two totally disparate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65483" y="1746286"/>
            <a:ext cx="3905354" cy="535080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Time series (COVID by US state):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Sankey plots:</a:t>
            </a:r>
          </a:p>
          <a:p>
            <a:pPr lvl="1"/>
            <a:r>
              <a:rPr lang="en-US" sz="3200" i="1" dirty="0">
                <a:solidFill>
                  <a:schemeClr val="tx1"/>
                </a:solidFill>
              </a:rPr>
              <a:t>Patient journeys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72ABDFA-3934-0642-948A-B5B1ED94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10" y="57876"/>
            <a:ext cx="4574927" cy="3937928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E51A2E-0F3C-8A4E-B574-09DE45B0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38" y="4572000"/>
            <a:ext cx="5808599" cy="32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6012-F2B8-CF4E-B364-CD51D2C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through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96AD-C049-2944-B810-B79D69D4E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3219189"/>
            <a:ext cx="9507311" cy="895612"/>
          </a:xfrm>
        </p:spPr>
        <p:txBody>
          <a:bodyPr/>
          <a:lstStyle/>
          <a:p>
            <a:r>
              <a:rPr lang="en-US" dirty="0"/>
              <a:t>COVID logistic </a:t>
            </a:r>
            <a:r>
              <a:rPr lang="en-US" dirty="0" err="1"/>
              <a:t>State.Rmd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EC5D-C6BB-FD4F-80FE-42442FF9FC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EB3EB-533A-B14B-83B1-314A94B44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6DBFB-0F8F-214D-9E84-EEDF9F7B3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702B2F-6832-524C-A1B4-F06C9E7EE6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45ACCA-3806-9346-A615-F94476F024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F037-9C50-E148-96A7-CBFD877AB274}"/>
              </a:ext>
            </a:extLst>
          </p:cNvPr>
          <p:cNvSpPr txBox="1"/>
          <p:nvPr/>
        </p:nvSpPr>
        <p:spPr>
          <a:xfrm>
            <a:off x="3550108" y="4379095"/>
            <a:ext cx="2261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D2252-33AA-AD41-BEC4-6DB6A820F7D4}"/>
              </a:ext>
            </a:extLst>
          </p:cNvPr>
          <p:cNvSpPr txBox="1"/>
          <p:nvPr/>
        </p:nvSpPr>
        <p:spPr>
          <a:xfrm>
            <a:off x="2053690" y="5577391"/>
            <a:ext cx="443429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COVID-logistic-</a:t>
            </a:r>
            <a:r>
              <a:rPr lang="en-US" dirty="0" err="1"/>
              <a:t>State.html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9920-7883-8B45-871E-BAAEB074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63BB-D429-804E-BA00-532FDC105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3093929"/>
            <a:ext cx="9507311" cy="1020872"/>
          </a:xfrm>
        </p:spPr>
        <p:txBody>
          <a:bodyPr/>
          <a:lstStyle/>
          <a:p>
            <a:r>
              <a:rPr lang="en-US" dirty="0" err="1"/>
              <a:t>Sankey_Example.Rmd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453A2-A751-7449-8D40-52E9A2C47A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2D39D-D553-B547-BF3D-9DADAB8AC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3FB75D-FA9F-0A49-858E-BE8F28E58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BDCC72-8F72-C840-8457-9B9F2B773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2A84C0-1297-C04B-98AA-A5513562E5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BB5B0-E7FF-264C-A45C-47645383695B}"/>
              </a:ext>
            </a:extLst>
          </p:cNvPr>
          <p:cNvSpPr txBox="1"/>
          <p:nvPr/>
        </p:nvSpPr>
        <p:spPr>
          <a:xfrm>
            <a:off x="3107704" y="4725775"/>
            <a:ext cx="425052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Sankey_Example.html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Sankey_interactive.html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D8E-6B0E-8044-92C1-DC18CA77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backward re: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03E0-ACAA-6742-B7EC-B60721656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753592"/>
          </a:xfrm>
        </p:spPr>
        <p:txBody>
          <a:bodyPr/>
          <a:lstStyle/>
          <a:p>
            <a:r>
              <a:rPr lang="en-US" dirty="0" err="1"/>
              <a:t>chorddiag_Example.R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C8FC-5312-D04C-942D-8E5D8CE550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E274A-BBB8-D042-85F9-816317183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9DF5B0-B4C6-A040-8E7D-0C386357B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03C1CE-329D-3F4D-AC6F-F7ABE12299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5C8CB0-7BB2-5940-B708-146EB31F75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659D744-E069-E44A-96EC-731152F3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913610"/>
            <a:ext cx="5753100" cy="142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C2D417-5EF8-7049-A96C-7A3E5A0B6220}"/>
              </a:ext>
            </a:extLst>
          </p:cNvPr>
          <p:cNvSpPr txBox="1"/>
          <p:nvPr/>
        </p:nvSpPr>
        <p:spPr>
          <a:xfrm>
            <a:off x="2717569" y="5040371"/>
            <a:ext cx="443429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COVID-logistic-</a:t>
            </a:r>
            <a:r>
              <a:rPr lang="en-US" dirty="0" err="1"/>
              <a:t>State.html</a:t>
            </a:r>
            <a:endParaRPr lang="en-US" dirty="0"/>
          </a:p>
        </p:txBody>
      </p:sp>
      <p:pic>
        <p:nvPicPr>
          <p:cNvPr id="13" name="Picture 12" descr="Chart, diagram&#10;&#10;Description automatically generated">
            <a:extLst>
              <a:ext uri="{FF2B5EF4-FFF2-40B4-BE49-F238E27FC236}">
                <a16:creationId xmlns:a16="http://schemas.microsoft.com/office/drawing/2014/main" id="{A69E5AC1-4ABF-5548-BE75-D0936EE0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43" y="4794427"/>
            <a:ext cx="2611005" cy="26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5840" y="2275840"/>
            <a:ext cx="9296400" cy="23000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JAMA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31d1ffe5a42fea02fd9322eb624dbb2b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2b995caac7fa654b91bcd9862e99db1b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PULSEDOC-1743074161-10</_dlc_DocId>
    <_dlc_DocIdUrl xmlns="402b49ca-617a-4412-a136-22a821ef8eb4">
      <Url>https://pulse.utah.edu/site/marcomm/_layouts/15/DocIdRedir.aspx?ID=PULSEDOC-1743074161-10</Url>
      <Description>PULSEDOC-1743074161-10</Description>
    </_dlc_DocIdUrl>
  </documentManagement>
</p:properties>
</file>

<file path=customXml/itemProps1.xml><?xml version="1.0" encoding="utf-8"?>
<ds:datastoreItem xmlns:ds="http://schemas.openxmlformats.org/officeDocument/2006/customXml" ds:itemID="{E546632D-6F77-41CB-AF7B-1A02CDAC0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05D53D2-4C8C-4500-874F-8AD70E4DEB2D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402b49ca-617a-4412-a136-22a821ef8eb4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Custom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Gothic Bold</vt:lpstr>
      <vt:lpstr>Century Gothic Bold Italic</vt:lpstr>
      <vt:lpstr>Helvetica</vt:lpstr>
      <vt:lpstr>Office Theme</vt:lpstr>
      <vt:lpstr>Data visualization  and  github &amp; reproducibility</vt:lpstr>
      <vt:lpstr>Agenda</vt:lpstr>
      <vt:lpstr>Everything’s updated on the OSF page</vt:lpstr>
      <vt:lpstr>PowerPoint Presentation</vt:lpstr>
      <vt:lpstr>Two totally disparate examples</vt:lpstr>
      <vt:lpstr>Let’s go through the code</vt:lpstr>
      <vt:lpstr>PowerPoint Presentation</vt:lpstr>
      <vt:lpstr>Working backward re: packages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and  github &amp; reproducibility</dc:title>
  <dc:creator>andrew wilson</dc:creator>
  <cp:lastModifiedBy>andrew wilson</cp:lastModifiedBy>
  <cp:revision>1</cp:revision>
  <dcterms:created xsi:type="dcterms:W3CDTF">2020-10-17T19:36:34Z</dcterms:created>
  <dcterms:modified xsi:type="dcterms:W3CDTF">2020-10-17T19:36:48Z</dcterms:modified>
</cp:coreProperties>
</file>