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5"/>
  </p:sldMasterIdLst>
  <p:notesMasterIdLst>
    <p:notesMasterId r:id="rId18"/>
  </p:notesMasterIdLst>
  <p:handoutMasterIdLst>
    <p:handoutMasterId r:id="rId19"/>
  </p:handoutMasterIdLst>
  <p:sldIdLst>
    <p:sldId id="368" r:id="rId6"/>
    <p:sldId id="417" r:id="rId7"/>
    <p:sldId id="451" r:id="rId8"/>
    <p:sldId id="418" r:id="rId9"/>
    <p:sldId id="419" r:id="rId10"/>
    <p:sldId id="452" r:id="rId11"/>
    <p:sldId id="453" r:id="rId12"/>
    <p:sldId id="454" r:id="rId13"/>
    <p:sldId id="456" r:id="rId14"/>
    <p:sldId id="455" r:id="rId15"/>
    <p:sldId id="457" r:id="rId16"/>
    <p:sldId id="458" r:id="rId17"/>
  </p:sldIdLst>
  <p:sldSz cx="10972800" cy="8229600" type="B4JIS"/>
  <p:notesSz cx="6858000" cy="9144000"/>
  <p:defaultTextStyle>
    <a:defPPr>
      <a:defRPr lang="en-US"/>
    </a:defPPr>
    <a:lvl1pPr marL="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1pPr>
    <a:lvl2pPr marL="73152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2pPr>
    <a:lvl3pPr marL="146304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3pPr>
    <a:lvl4pPr marL="219456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4pPr>
    <a:lvl5pPr marL="292608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5pPr>
    <a:lvl6pPr marL="365760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B01C32"/>
    <a:srgbClr val="A31527"/>
    <a:srgbClr val="A21727"/>
    <a:srgbClr val="CCCDCC"/>
    <a:srgbClr val="EDEEED"/>
    <a:srgbClr val="872C90"/>
    <a:srgbClr val="C51C30"/>
    <a:srgbClr val="1AA594"/>
    <a:srgbClr val="90B2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06" autoAdjust="0"/>
    <p:restoredTop sz="95714" autoAdjust="0"/>
  </p:normalViewPr>
  <p:slideViewPr>
    <p:cSldViewPr snapToGrid="0" snapToObjects="1" showGuides="1">
      <p:cViewPr varScale="1">
        <p:scale>
          <a:sx n="102" d="100"/>
          <a:sy n="102" d="100"/>
        </p:scale>
        <p:origin x="728" y="18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handoutMaster" Target="handoutMasters/handout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4B8A31-2B9F-A94B-A2CC-00F18DA57334}" type="datetimeFigureOut">
              <a:rPr lang="en-US" smtClean="0"/>
              <a:pPr/>
              <a:t>10/17/20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0F604B-6C0D-8446-A61A-2AA75F3719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9439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1EC66E-FACF-7F40-AACA-BA49429FF6B3}" type="datetimeFigureOut">
              <a:rPr lang="en-US" smtClean="0"/>
              <a:pPr/>
              <a:t>10/17/20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BDDD1B-7981-514B-B211-D97C9422D5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952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1pPr>
    <a:lvl2pPr marL="73152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2pPr>
    <a:lvl3pPr marL="146304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3pPr>
    <a:lvl4pPr marL="219456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4pPr>
    <a:lvl5pPr marL="292608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5pPr>
    <a:lvl6pPr marL="365760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DDD1B-7981-514B-B211-D97C9422D57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984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DDD1B-7981-514B-B211-D97C9422D57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849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3597358"/>
            <a:ext cx="9326880" cy="176403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4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 Bold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645920" y="4925167"/>
            <a:ext cx="7680960" cy="24741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200" cap="all" baseline="0">
                <a:solidFill>
                  <a:srgbClr val="B01C32"/>
                </a:solidFill>
                <a:latin typeface="Century Gothic Bold Italic" charset="0"/>
              </a:defRPr>
            </a:lvl1pPr>
            <a:lvl2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PRESENTER NAME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 flipV="1">
            <a:off x="1754386" y="3489325"/>
            <a:ext cx="7464029" cy="6350"/>
          </a:xfrm>
          <a:prstGeom prst="line">
            <a:avLst/>
          </a:prstGeom>
          <a:ln w="3175" cmpd="sng">
            <a:solidFill>
              <a:srgbClr val="B01C3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 userDrawn="1"/>
        </p:nvSpPr>
        <p:spPr>
          <a:xfrm>
            <a:off x="7846017" y="7857642"/>
            <a:ext cx="312678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de-DE" sz="900" b="1" spc="225" baseline="0" dirty="0">
                <a:solidFill>
                  <a:srgbClr val="A21727"/>
                </a:solidFill>
                <a:latin typeface="Century Gothic" charset="0"/>
                <a:ea typeface="Century Gothic" charset="0"/>
                <a:cs typeface="Century Gothic" charset="0"/>
              </a:rPr>
              <a:t>©</a:t>
            </a:r>
            <a:r>
              <a:rPr lang="en-US" sz="900" b="1" spc="225" baseline="0" dirty="0">
                <a:solidFill>
                  <a:srgbClr val="A21727"/>
                </a:solidFill>
                <a:latin typeface="Century Gothic" charset="0"/>
                <a:ea typeface="Century Gothic" charset="0"/>
                <a:cs typeface="Century Gothic" charset="0"/>
              </a:rPr>
              <a:t>UNIVERSITY OF UTAH HEALTH, 2020</a:t>
            </a:r>
            <a:endParaRPr lang="en-US" sz="900" b="1" spc="225" dirty="0">
              <a:solidFill>
                <a:srgbClr val="A21727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97122" y="2571496"/>
            <a:ext cx="2259596" cy="593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018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bg>
      <p:bgPr>
        <a:gradFill>
          <a:gsLst>
            <a:gs pos="60000">
              <a:schemeClr val="tx1">
                <a:lumMod val="80000"/>
                <a:lumOff val="20000"/>
              </a:schemeClr>
            </a:gs>
            <a:gs pos="100000">
              <a:srgbClr val="1E1E1E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676547" y="3465512"/>
            <a:ext cx="9629775" cy="1371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"Click to edit Master text styles”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5491162" y="5106988"/>
            <a:ext cx="4814888" cy="36671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1350" b="0" i="1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1944573" y="7866925"/>
            <a:ext cx="893365" cy="30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="1" i="0" spc="15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@HANDLE</a:t>
            </a:r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3107704" y="7866925"/>
            <a:ext cx="893365" cy="30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="1" i="0" spc="15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HASHTAG</a:t>
            </a: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4" hasCustomPrompt="1"/>
          </p:nvPr>
        </p:nvSpPr>
        <p:spPr>
          <a:xfrm>
            <a:off x="4270836" y="7866925"/>
            <a:ext cx="893365" cy="30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="1" i="0" spc="15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MISC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1932385" y="7856538"/>
            <a:ext cx="9545240" cy="0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 userDrawn="1"/>
        </p:nvSpPr>
        <p:spPr>
          <a:xfrm>
            <a:off x="0" y="1"/>
            <a:ext cx="95250" cy="8229600"/>
          </a:xfrm>
          <a:prstGeom prst="rect">
            <a:avLst/>
          </a:prstGeom>
          <a:solidFill>
            <a:srgbClr val="AF282C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54864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456"/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5164201" y="7486650"/>
            <a:ext cx="5808600" cy="369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7846017" y="7857642"/>
            <a:ext cx="312678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de-DE" sz="900" b="1" spc="225" baseline="0" dirty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©</a:t>
            </a:r>
            <a:r>
              <a:rPr lang="en-US" sz="900" b="1" spc="225" baseline="0" dirty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UNIVERSITY OF UTAH HEALTH, 2020</a:t>
            </a:r>
            <a:endParaRPr lang="en-US" sz="900" b="1" spc="225" dirty="0">
              <a:solidFill>
                <a:schemeClr val="bg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7717536"/>
            <a:ext cx="1313719" cy="344804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>
          <a:xfrm>
            <a:off x="7750175" y="7410223"/>
            <a:ext cx="2468563" cy="438150"/>
          </a:xfrm>
        </p:spPr>
        <p:txBody>
          <a:bodyPr/>
          <a:lstStyle/>
          <a:p>
            <a:fld id="{1F4CD52B-44F2-2C4E-883F-5CCB9B09FC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8675" y="694482"/>
            <a:ext cx="9595485" cy="65944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95250" cy="8302625"/>
          </a:xfrm>
          <a:prstGeom prst="rect">
            <a:avLst/>
          </a:prstGeom>
          <a:solidFill>
            <a:srgbClr val="AF282C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54864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456"/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828675" y="2114868"/>
            <a:ext cx="9507311" cy="5350804"/>
          </a:xfrm>
          <a:prstGeom prst="rect">
            <a:avLst/>
          </a:prstGeom>
        </p:spPr>
        <p:txBody>
          <a:bodyPr/>
          <a:lstStyle>
            <a:lvl1pPr>
              <a:defRPr sz="3360"/>
            </a:lvl1pPr>
            <a:lvl2pPr>
              <a:defRPr sz="2880"/>
            </a:lvl2pPr>
            <a:lvl3pPr>
              <a:defRPr sz="240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9442848" y="7874000"/>
            <a:ext cx="2677715" cy="2308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900" b="1" spc="225" dirty="0">
                <a:solidFill>
                  <a:srgbClr val="A21727"/>
                </a:solidFill>
                <a:latin typeface="Century Gothic" charset="0"/>
                <a:ea typeface="Century Gothic" charset="0"/>
                <a:cs typeface="Century Gothic" charset="0"/>
              </a:rPr>
              <a:t>CONFIDENTIAL</a:t>
            </a:r>
          </a:p>
        </p:txBody>
      </p:sp>
      <p:sp>
        <p:nvSpPr>
          <p:cNvPr id="11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1944572" y="7866925"/>
            <a:ext cx="1045090" cy="30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="1" i="0" spc="150" baseline="0">
                <a:solidFill>
                  <a:srgbClr val="A21727"/>
                </a:solidFill>
              </a:defRPr>
            </a:lvl1pPr>
          </a:lstStyle>
          <a:p>
            <a:pPr lvl="0"/>
            <a:r>
              <a:rPr lang="en-US" dirty="0"/>
              <a:t>@</a:t>
            </a:r>
            <a:r>
              <a:rPr lang="en-US" dirty="0" err="1"/>
              <a:t>EHSLibrary</a:t>
            </a:r>
            <a:endParaRPr lang="en-US" dirty="0"/>
          </a:p>
        </p:txBody>
      </p:sp>
      <p:sp>
        <p:nvSpPr>
          <p:cNvPr id="12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3107704" y="7866925"/>
            <a:ext cx="1731279" cy="30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="1" i="0" spc="150" baseline="0">
                <a:solidFill>
                  <a:srgbClr val="A21727"/>
                </a:solidFill>
              </a:defRPr>
            </a:lvl1pPr>
          </a:lstStyle>
          <a:p>
            <a:pPr lvl="0"/>
            <a:r>
              <a:rPr lang="en-US" dirty="0"/>
              <a:t>#</a:t>
            </a:r>
            <a:r>
              <a:rPr lang="en-US" dirty="0" err="1"/>
              <a:t>MakeResearchTrue</a:t>
            </a:r>
            <a:endParaRPr lang="en-US" dirty="0"/>
          </a:p>
        </p:txBody>
      </p:sp>
      <p:pic>
        <p:nvPicPr>
          <p:cNvPr id="14" name="Picture 13" descr="U Health_horizontal_cmyk.eps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0075" y="7680326"/>
            <a:ext cx="1169194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Straight Connector 14"/>
          <p:cNvCxnSpPr/>
          <p:nvPr userDrawn="1"/>
        </p:nvCxnSpPr>
        <p:spPr>
          <a:xfrm>
            <a:off x="1932385" y="7856538"/>
            <a:ext cx="9545240" cy="0"/>
          </a:xfrm>
          <a:prstGeom prst="line">
            <a:avLst/>
          </a:prstGeom>
          <a:ln w="12700" cmpd="sng">
            <a:solidFill>
              <a:srgbClr val="A217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5164201" y="7486650"/>
            <a:ext cx="5808600" cy="369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aseline="0">
                <a:solidFill>
                  <a:srgbClr val="A31527"/>
                </a:solidFill>
              </a:defRPr>
            </a:lvl1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>
          <a:xfrm>
            <a:off x="7749779" y="7426464"/>
            <a:ext cx="2468165" cy="438150"/>
          </a:xfrm>
        </p:spPr>
        <p:txBody>
          <a:bodyPr/>
          <a:lstStyle/>
          <a:p>
            <a:fld id="{67CC5A26-7A0D-E24D-B0D8-DFF1D0964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394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 1">
    <p:bg>
      <p:bgPr>
        <a:gradFill flip="none" rotWithShape="1">
          <a:gsLst>
            <a:gs pos="0">
              <a:srgbClr val="A21727">
                <a:lumMod val="96000"/>
                <a:lumOff val="4000"/>
              </a:srgbClr>
            </a:gs>
            <a:gs pos="100000">
              <a:srgbClr val="A21727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 flipV="1">
            <a:off x="2725341" y="4733925"/>
            <a:ext cx="5486400" cy="6350"/>
          </a:xfrm>
          <a:prstGeom prst="line">
            <a:avLst/>
          </a:prstGeom>
          <a:ln w="317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2725341" y="3146517"/>
            <a:ext cx="5486400" cy="17240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6000" b="0" i="0" spc="150" baseline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1944573" y="7866925"/>
            <a:ext cx="893365" cy="30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="1" i="0" spc="15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@HANDLE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3107704" y="7866925"/>
            <a:ext cx="893365" cy="30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="1" i="0" spc="15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HASHTAG</a:t>
            </a:r>
          </a:p>
        </p:txBody>
      </p:sp>
      <p:sp>
        <p:nvSpPr>
          <p:cNvPr id="20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4270836" y="7866925"/>
            <a:ext cx="893365" cy="30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="1" i="0" spc="15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MISC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7846017" y="7857642"/>
            <a:ext cx="312678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de-DE" sz="900" b="1" spc="225" baseline="0" dirty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©</a:t>
            </a:r>
            <a:r>
              <a:rPr lang="en-US" sz="900" b="1" spc="225" baseline="0" dirty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UNIVERSITY OF UTAH HEALTH, 2020</a:t>
            </a:r>
            <a:endParaRPr lang="en-US" sz="900" b="1" spc="225" dirty="0">
              <a:solidFill>
                <a:schemeClr val="bg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97497" y="5010912"/>
            <a:ext cx="2321767" cy="609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85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2">
            <a:grayscl/>
            <a:alphaModFix amt="3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729" r="3588" b="762"/>
          <a:stretch/>
        </p:blipFill>
        <p:spPr bwMode="auto">
          <a:xfrm>
            <a:off x="1" y="-8359"/>
            <a:ext cx="10972800" cy="8237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196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Rectangle 17"/>
          <p:cNvSpPr/>
          <p:nvPr userDrawn="1"/>
        </p:nvSpPr>
        <p:spPr>
          <a:xfrm>
            <a:off x="0" y="0"/>
            <a:ext cx="95250" cy="8302625"/>
          </a:xfrm>
          <a:prstGeom prst="rect">
            <a:avLst/>
          </a:prstGeom>
          <a:solidFill>
            <a:srgbClr val="AF282C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54864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456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2725341" y="3146517"/>
            <a:ext cx="5486400" cy="17240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6000" b="0" i="0" spc="150" baseline="0">
                <a:solidFill>
                  <a:srgbClr val="A21727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cxnSp>
        <p:nvCxnSpPr>
          <p:cNvPr id="20" name="Straight Connector 19"/>
          <p:cNvCxnSpPr/>
          <p:nvPr userDrawn="1"/>
        </p:nvCxnSpPr>
        <p:spPr>
          <a:xfrm flipV="1">
            <a:off x="2725341" y="4733925"/>
            <a:ext cx="5486400" cy="6350"/>
          </a:xfrm>
          <a:prstGeom prst="line">
            <a:avLst/>
          </a:prstGeom>
          <a:ln w="3175" cmpd="sng">
            <a:solidFill>
              <a:srgbClr val="B01C3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1944394" y="7862425"/>
            <a:ext cx="892969" cy="30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="1" spc="150" baseline="0">
                <a:solidFill>
                  <a:srgbClr val="A21727"/>
                </a:solidFill>
              </a:defRPr>
            </a:lvl1pPr>
          </a:lstStyle>
          <a:p>
            <a:pPr lvl="0"/>
            <a:r>
              <a:rPr lang="en-US" dirty="0"/>
              <a:t>@HANDLE</a:t>
            </a:r>
          </a:p>
        </p:txBody>
      </p:sp>
      <p:sp>
        <p:nvSpPr>
          <p:cNvPr id="40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3107704" y="7862425"/>
            <a:ext cx="892969" cy="30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="1" spc="150" baseline="0">
                <a:solidFill>
                  <a:srgbClr val="A21727"/>
                </a:solidFill>
              </a:defRPr>
            </a:lvl1pPr>
          </a:lstStyle>
          <a:p>
            <a:pPr lvl="0"/>
            <a:r>
              <a:rPr lang="en-US" dirty="0"/>
              <a:t>HASHTAG</a:t>
            </a:r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4271232" y="7862425"/>
            <a:ext cx="892969" cy="30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="1" spc="150" baseline="0">
                <a:solidFill>
                  <a:srgbClr val="A21727"/>
                </a:solidFill>
              </a:defRPr>
            </a:lvl1pPr>
          </a:lstStyle>
          <a:p>
            <a:pPr lvl="0"/>
            <a:r>
              <a:rPr lang="en-US" dirty="0"/>
              <a:t>MISC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7846017" y="7857642"/>
            <a:ext cx="312678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de-DE" sz="900" b="1" spc="225" baseline="0" dirty="0">
                <a:solidFill>
                  <a:srgbClr val="A21727"/>
                </a:solidFill>
                <a:latin typeface="Century Gothic" charset="0"/>
                <a:ea typeface="Century Gothic" charset="0"/>
                <a:cs typeface="Century Gothic" charset="0"/>
              </a:rPr>
              <a:t>©</a:t>
            </a:r>
            <a:r>
              <a:rPr lang="en-US" sz="900" b="1" spc="225" baseline="0" dirty="0">
                <a:solidFill>
                  <a:srgbClr val="A21727"/>
                </a:solidFill>
                <a:latin typeface="Century Gothic" charset="0"/>
                <a:ea typeface="Century Gothic" charset="0"/>
                <a:cs typeface="Century Gothic" charset="0"/>
              </a:rPr>
              <a:t>UNIVERSITY OF UTAH HEALTH, 2020</a:t>
            </a:r>
            <a:endParaRPr lang="en-US" sz="900" b="1" spc="225" dirty="0">
              <a:solidFill>
                <a:srgbClr val="A21727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86504" y="5120640"/>
            <a:ext cx="2357121" cy="6187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8675" y="694482"/>
            <a:ext cx="9595485" cy="65944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95250" cy="8302625"/>
          </a:xfrm>
          <a:prstGeom prst="rect">
            <a:avLst/>
          </a:prstGeom>
          <a:solidFill>
            <a:srgbClr val="AF282C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54864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456"/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828675" y="2114868"/>
            <a:ext cx="9507311" cy="5350804"/>
          </a:xfrm>
          <a:prstGeom prst="rect">
            <a:avLst/>
          </a:prstGeom>
        </p:spPr>
        <p:txBody>
          <a:bodyPr/>
          <a:lstStyle>
            <a:lvl1pPr>
              <a:defRPr sz="3360"/>
            </a:lvl1pPr>
            <a:lvl2pPr>
              <a:defRPr sz="2880"/>
            </a:lvl2pPr>
            <a:lvl3pPr>
              <a:defRPr sz="240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1944573" y="7866925"/>
            <a:ext cx="893365" cy="30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="1" i="0" spc="150" baseline="0">
                <a:solidFill>
                  <a:srgbClr val="A21727"/>
                </a:solidFill>
              </a:defRPr>
            </a:lvl1pPr>
          </a:lstStyle>
          <a:p>
            <a:pPr lvl="0"/>
            <a:r>
              <a:rPr lang="en-US" dirty="0"/>
              <a:t>@HANDLE</a:t>
            </a:r>
          </a:p>
        </p:txBody>
      </p:sp>
      <p:sp>
        <p:nvSpPr>
          <p:cNvPr id="12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3107704" y="7866925"/>
            <a:ext cx="893365" cy="30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="1" i="0" spc="150" baseline="0">
                <a:solidFill>
                  <a:srgbClr val="A21727"/>
                </a:solidFill>
              </a:defRPr>
            </a:lvl1pPr>
          </a:lstStyle>
          <a:p>
            <a:pPr lvl="0"/>
            <a:r>
              <a:rPr lang="en-US" dirty="0"/>
              <a:t>HASHTAG</a:t>
            </a:r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4270836" y="7866925"/>
            <a:ext cx="893365" cy="30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="1" i="0" spc="150" baseline="0">
                <a:solidFill>
                  <a:srgbClr val="A21727"/>
                </a:solidFill>
              </a:defRPr>
            </a:lvl1pPr>
          </a:lstStyle>
          <a:p>
            <a:pPr lvl="0"/>
            <a:r>
              <a:rPr lang="en-US" dirty="0"/>
              <a:t>MISC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1932385" y="7856538"/>
            <a:ext cx="9545240" cy="0"/>
          </a:xfrm>
          <a:prstGeom prst="line">
            <a:avLst/>
          </a:prstGeom>
          <a:ln w="12700" cmpd="sng">
            <a:solidFill>
              <a:srgbClr val="A217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5164201" y="7486650"/>
            <a:ext cx="5808600" cy="369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aseline="0">
                <a:solidFill>
                  <a:srgbClr val="A31527"/>
                </a:solidFill>
              </a:defRPr>
            </a:lvl1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18" name="TextBox 17"/>
          <p:cNvSpPr txBox="1"/>
          <p:nvPr userDrawn="1"/>
        </p:nvSpPr>
        <p:spPr>
          <a:xfrm>
            <a:off x="7846017" y="7857642"/>
            <a:ext cx="312678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de-DE" sz="900" b="1" spc="225" baseline="0" dirty="0">
                <a:solidFill>
                  <a:srgbClr val="A21727"/>
                </a:solidFill>
                <a:latin typeface="Century Gothic" charset="0"/>
                <a:ea typeface="Century Gothic" charset="0"/>
                <a:cs typeface="Century Gothic" charset="0"/>
              </a:rPr>
              <a:t>©</a:t>
            </a:r>
            <a:r>
              <a:rPr lang="en-US" sz="900" b="1" spc="225" baseline="0" dirty="0">
                <a:solidFill>
                  <a:srgbClr val="A21727"/>
                </a:solidFill>
                <a:latin typeface="Century Gothic" charset="0"/>
                <a:ea typeface="Century Gothic" charset="0"/>
                <a:cs typeface="Century Gothic" charset="0"/>
              </a:rPr>
              <a:t>UNIVERSITY OF UTAH HEALTH, 2020</a:t>
            </a:r>
            <a:endParaRPr lang="en-US" sz="900" b="1" spc="225" dirty="0">
              <a:solidFill>
                <a:srgbClr val="A21727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7717536"/>
            <a:ext cx="1337567" cy="351111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7750175" y="7410228"/>
            <a:ext cx="2468563" cy="438150"/>
          </a:xfrm>
        </p:spPr>
        <p:txBody>
          <a:bodyPr/>
          <a:lstStyle/>
          <a:p>
            <a:fld id="{1F4CD52B-44F2-2C4E-883F-5CCB9B09F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630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5250" cy="8302625"/>
          </a:xfrm>
          <a:prstGeom prst="rect">
            <a:avLst/>
          </a:prstGeom>
          <a:solidFill>
            <a:srgbClr val="AF282C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54864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456"/>
          </a:p>
        </p:txBody>
      </p:sp>
      <p:sp>
        <p:nvSpPr>
          <p:cNvPr id="11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1944573" y="7866925"/>
            <a:ext cx="893365" cy="30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="1" i="0" spc="150" baseline="0">
                <a:solidFill>
                  <a:srgbClr val="A21727"/>
                </a:solidFill>
              </a:defRPr>
            </a:lvl1pPr>
          </a:lstStyle>
          <a:p>
            <a:pPr lvl="0"/>
            <a:r>
              <a:rPr lang="en-US" dirty="0"/>
              <a:t>@HANDLE</a:t>
            </a:r>
          </a:p>
        </p:txBody>
      </p:sp>
      <p:sp>
        <p:nvSpPr>
          <p:cNvPr id="12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3107704" y="7866925"/>
            <a:ext cx="893365" cy="30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="1" i="0" spc="150" baseline="0">
                <a:solidFill>
                  <a:srgbClr val="A21727"/>
                </a:solidFill>
              </a:defRPr>
            </a:lvl1pPr>
          </a:lstStyle>
          <a:p>
            <a:pPr lvl="0"/>
            <a:r>
              <a:rPr lang="en-US" dirty="0"/>
              <a:t>HASHTAG</a:t>
            </a:r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4270836" y="7866925"/>
            <a:ext cx="893365" cy="30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="1" i="0" spc="150" baseline="0">
                <a:solidFill>
                  <a:srgbClr val="A21727"/>
                </a:solidFill>
              </a:defRPr>
            </a:lvl1pPr>
          </a:lstStyle>
          <a:p>
            <a:pPr lvl="0"/>
            <a:r>
              <a:rPr lang="en-US" dirty="0"/>
              <a:t>MISC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1932385" y="7856538"/>
            <a:ext cx="9545240" cy="0"/>
          </a:xfrm>
          <a:prstGeom prst="line">
            <a:avLst/>
          </a:prstGeom>
          <a:ln w="12700" cmpd="sng">
            <a:solidFill>
              <a:srgbClr val="A217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5164201" y="7486650"/>
            <a:ext cx="5808600" cy="369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aseline="0">
                <a:solidFill>
                  <a:srgbClr val="A31527"/>
                </a:solidFill>
              </a:defRPr>
            </a:lvl1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18" name="TextBox 17"/>
          <p:cNvSpPr txBox="1"/>
          <p:nvPr userDrawn="1"/>
        </p:nvSpPr>
        <p:spPr>
          <a:xfrm>
            <a:off x="7846017" y="7857642"/>
            <a:ext cx="312678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de-DE" sz="900" b="1" spc="225" baseline="0" dirty="0">
                <a:solidFill>
                  <a:srgbClr val="A21727"/>
                </a:solidFill>
                <a:latin typeface="Century Gothic" charset="0"/>
                <a:ea typeface="Century Gothic" charset="0"/>
                <a:cs typeface="Century Gothic" charset="0"/>
              </a:rPr>
              <a:t>©</a:t>
            </a:r>
            <a:r>
              <a:rPr lang="en-US" sz="900" b="1" spc="225" baseline="0" dirty="0">
                <a:solidFill>
                  <a:srgbClr val="A21727"/>
                </a:solidFill>
                <a:latin typeface="Century Gothic" charset="0"/>
                <a:ea typeface="Century Gothic" charset="0"/>
                <a:cs typeface="Century Gothic" charset="0"/>
              </a:rPr>
              <a:t>UNIVERSITY OF UTAH HEALTH, 2020</a:t>
            </a:r>
            <a:endParaRPr lang="en-US" sz="900" b="1" spc="225" dirty="0">
              <a:solidFill>
                <a:srgbClr val="A21727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7717536"/>
            <a:ext cx="1337567" cy="351111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>
          <a:xfrm>
            <a:off x="7750175" y="7410226"/>
            <a:ext cx="2468563" cy="438150"/>
          </a:xfrm>
        </p:spPr>
        <p:txBody>
          <a:bodyPr/>
          <a:lstStyle/>
          <a:p>
            <a:fld id="{1F4CD52B-44F2-2C4E-883F-5CCB9B09FC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8675" y="694482"/>
            <a:ext cx="9595485" cy="65944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95250" cy="8302625"/>
          </a:xfrm>
          <a:prstGeom prst="rect">
            <a:avLst/>
          </a:prstGeom>
          <a:solidFill>
            <a:srgbClr val="AF282C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54864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456"/>
          </a:p>
        </p:txBody>
      </p:sp>
      <p:sp>
        <p:nvSpPr>
          <p:cNvPr id="11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1944573" y="7866925"/>
            <a:ext cx="893365" cy="30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="1" i="0" spc="150" baseline="0">
                <a:solidFill>
                  <a:srgbClr val="A21727"/>
                </a:solidFill>
              </a:defRPr>
            </a:lvl1pPr>
          </a:lstStyle>
          <a:p>
            <a:pPr lvl="0"/>
            <a:r>
              <a:rPr lang="en-US" dirty="0"/>
              <a:t>@HANDLE</a:t>
            </a:r>
          </a:p>
        </p:txBody>
      </p:sp>
      <p:sp>
        <p:nvSpPr>
          <p:cNvPr id="12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3107704" y="7866925"/>
            <a:ext cx="893365" cy="30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="1" i="0" spc="150" baseline="0">
                <a:solidFill>
                  <a:srgbClr val="A21727"/>
                </a:solidFill>
              </a:defRPr>
            </a:lvl1pPr>
          </a:lstStyle>
          <a:p>
            <a:pPr lvl="0"/>
            <a:r>
              <a:rPr lang="en-US" dirty="0"/>
              <a:t>HASHTAG</a:t>
            </a:r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4270836" y="7866925"/>
            <a:ext cx="893365" cy="30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="1" i="0" spc="150" baseline="0">
                <a:solidFill>
                  <a:srgbClr val="A21727"/>
                </a:solidFill>
              </a:defRPr>
            </a:lvl1pPr>
          </a:lstStyle>
          <a:p>
            <a:pPr lvl="0"/>
            <a:r>
              <a:rPr lang="en-US" dirty="0"/>
              <a:t>MISC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1932385" y="7856538"/>
            <a:ext cx="9545240" cy="0"/>
          </a:xfrm>
          <a:prstGeom prst="line">
            <a:avLst/>
          </a:prstGeom>
          <a:ln w="12700" cmpd="sng">
            <a:solidFill>
              <a:srgbClr val="A217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5164201" y="7486650"/>
            <a:ext cx="5808600" cy="369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aseline="0">
                <a:solidFill>
                  <a:srgbClr val="A31527"/>
                </a:solidFill>
              </a:defRPr>
            </a:lvl1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18" name="TextBox 17"/>
          <p:cNvSpPr txBox="1"/>
          <p:nvPr userDrawn="1"/>
        </p:nvSpPr>
        <p:spPr>
          <a:xfrm>
            <a:off x="7846017" y="7857642"/>
            <a:ext cx="312678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de-DE" sz="900" b="1" spc="225" baseline="0" dirty="0">
                <a:solidFill>
                  <a:srgbClr val="A21727"/>
                </a:solidFill>
                <a:latin typeface="Century Gothic" charset="0"/>
                <a:ea typeface="Century Gothic" charset="0"/>
                <a:cs typeface="Century Gothic" charset="0"/>
              </a:rPr>
              <a:t>©</a:t>
            </a:r>
            <a:r>
              <a:rPr lang="en-US" sz="900" b="1" spc="225" baseline="0" dirty="0">
                <a:solidFill>
                  <a:srgbClr val="A21727"/>
                </a:solidFill>
                <a:latin typeface="Century Gothic" charset="0"/>
                <a:ea typeface="Century Gothic" charset="0"/>
                <a:cs typeface="Century Gothic" charset="0"/>
              </a:rPr>
              <a:t>UNIVERSITY OF UTAH HEALTH, 2020</a:t>
            </a:r>
            <a:endParaRPr lang="en-US" sz="900" b="1" spc="225" dirty="0">
              <a:solidFill>
                <a:srgbClr val="A21727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7717536"/>
            <a:ext cx="1337567" cy="351111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>
          <a:xfrm>
            <a:off x="7750175" y="7410227"/>
            <a:ext cx="2468563" cy="438150"/>
          </a:xfrm>
        </p:spPr>
        <p:txBody>
          <a:bodyPr/>
          <a:lstStyle/>
          <a:p>
            <a:fld id="{1F4CD52B-44F2-2C4E-883F-5CCB9B09FC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 Text/Title and One Column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8675" y="694482"/>
            <a:ext cx="9595485" cy="65944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95250" cy="8302625"/>
          </a:xfrm>
          <a:prstGeom prst="rect">
            <a:avLst/>
          </a:prstGeom>
          <a:solidFill>
            <a:srgbClr val="AF282C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54864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456"/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828675" y="2114868"/>
            <a:ext cx="4544872" cy="5350804"/>
          </a:xfrm>
          <a:prstGeom prst="rect">
            <a:avLst/>
          </a:prstGeom>
        </p:spPr>
        <p:txBody>
          <a:bodyPr/>
          <a:lstStyle>
            <a:lvl1pPr>
              <a:defRPr sz="3360"/>
            </a:lvl1pPr>
            <a:lvl2pPr>
              <a:defRPr sz="2880"/>
            </a:lvl2pPr>
            <a:lvl3pPr>
              <a:defRPr sz="240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1944573" y="7866925"/>
            <a:ext cx="893365" cy="30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="1" i="0" spc="150" baseline="0">
                <a:solidFill>
                  <a:srgbClr val="A21727"/>
                </a:solidFill>
              </a:defRPr>
            </a:lvl1pPr>
          </a:lstStyle>
          <a:p>
            <a:pPr lvl="0"/>
            <a:r>
              <a:rPr lang="en-US" dirty="0"/>
              <a:t>@HANDLE</a:t>
            </a:r>
          </a:p>
        </p:txBody>
      </p:sp>
      <p:sp>
        <p:nvSpPr>
          <p:cNvPr id="12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3107704" y="7866925"/>
            <a:ext cx="893365" cy="30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="1" i="0" spc="150" baseline="0">
                <a:solidFill>
                  <a:srgbClr val="A21727"/>
                </a:solidFill>
              </a:defRPr>
            </a:lvl1pPr>
          </a:lstStyle>
          <a:p>
            <a:pPr lvl="0"/>
            <a:r>
              <a:rPr lang="en-US" dirty="0"/>
              <a:t>HASHTAG</a:t>
            </a:r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4270836" y="7866925"/>
            <a:ext cx="893365" cy="30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="1" i="0" spc="150" baseline="0">
                <a:solidFill>
                  <a:srgbClr val="A21727"/>
                </a:solidFill>
              </a:defRPr>
            </a:lvl1pPr>
          </a:lstStyle>
          <a:p>
            <a:pPr lvl="0"/>
            <a:r>
              <a:rPr lang="en-US" dirty="0"/>
              <a:t>MISC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1932385" y="7856538"/>
            <a:ext cx="9545240" cy="0"/>
          </a:xfrm>
          <a:prstGeom prst="line">
            <a:avLst/>
          </a:prstGeom>
          <a:ln w="12700" cmpd="sng">
            <a:solidFill>
              <a:srgbClr val="A217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2"/>
          <p:cNvSpPr>
            <a:spLocks noGrp="1"/>
          </p:cNvSpPr>
          <p:nvPr>
            <p:ph sz="half" idx="15"/>
          </p:nvPr>
        </p:nvSpPr>
        <p:spPr>
          <a:xfrm>
            <a:off x="5879289" y="2114868"/>
            <a:ext cx="4544872" cy="5350804"/>
          </a:xfrm>
          <a:prstGeom prst="rect">
            <a:avLst/>
          </a:prstGeom>
        </p:spPr>
        <p:txBody>
          <a:bodyPr/>
          <a:lstStyle>
            <a:lvl1pPr>
              <a:defRPr sz="3360"/>
            </a:lvl1pPr>
            <a:lvl2pPr>
              <a:defRPr sz="2880"/>
            </a:lvl2pPr>
            <a:lvl3pPr>
              <a:defRPr sz="240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6" hasCustomPrompt="1"/>
          </p:nvPr>
        </p:nvSpPr>
        <p:spPr>
          <a:xfrm>
            <a:off x="5164201" y="7486650"/>
            <a:ext cx="5808600" cy="369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aseline="0">
                <a:solidFill>
                  <a:srgbClr val="A31527"/>
                </a:solidFill>
              </a:defRPr>
            </a:lvl1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7846017" y="7857642"/>
            <a:ext cx="312678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de-DE" sz="900" b="1" spc="225" baseline="0" dirty="0">
                <a:solidFill>
                  <a:srgbClr val="A21727"/>
                </a:solidFill>
                <a:latin typeface="Century Gothic" charset="0"/>
                <a:ea typeface="Century Gothic" charset="0"/>
                <a:cs typeface="Century Gothic" charset="0"/>
              </a:rPr>
              <a:t>©</a:t>
            </a:r>
            <a:r>
              <a:rPr lang="en-US" sz="900" b="1" spc="225" baseline="0" dirty="0">
                <a:solidFill>
                  <a:srgbClr val="A21727"/>
                </a:solidFill>
                <a:latin typeface="Century Gothic" charset="0"/>
                <a:ea typeface="Century Gothic" charset="0"/>
                <a:cs typeface="Century Gothic" charset="0"/>
              </a:rPr>
              <a:t>UNIVERSITY OF UTAH HEALTH, 2020</a:t>
            </a:r>
            <a:endParaRPr lang="en-US" sz="900" b="1" spc="225" dirty="0">
              <a:solidFill>
                <a:srgbClr val="A21727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7717536"/>
            <a:ext cx="1337567" cy="351111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7"/>
          </p:nvPr>
        </p:nvSpPr>
        <p:spPr>
          <a:xfrm>
            <a:off x="7750175" y="7410228"/>
            <a:ext cx="2468563" cy="438150"/>
          </a:xfrm>
        </p:spPr>
        <p:txBody>
          <a:bodyPr/>
          <a:lstStyle/>
          <a:p>
            <a:fld id="{1F4CD52B-44F2-2C4E-883F-5CCB9B09FC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hoto Coll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8675" y="694482"/>
            <a:ext cx="9595485" cy="65944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95250" cy="8302625"/>
          </a:xfrm>
          <a:prstGeom prst="rect">
            <a:avLst/>
          </a:prstGeom>
          <a:solidFill>
            <a:srgbClr val="AF282C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54864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456"/>
          </a:p>
        </p:txBody>
      </p:sp>
      <p:sp>
        <p:nvSpPr>
          <p:cNvPr id="11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1944573" y="7866925"/>
            <a:ext cx="893365" cy="30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="1" i="0" spc="150" baseline="0">
                <a:solidFill>
                  <a:srgbClr val="A21727"/>
                </a:solidFill>
              </a:defRPr>
            </a:lvl1pPr>
          </a:lstStyle>
          <a:p>
            <a:pPr lvl="0"/>
            <a:r>
              <a:rPr lang="en-US" dirty="0"/>
              <a:t>@HANDLE</a:t>
            </a:r>
          </a:p>
        </p:txBody>
      </p:sp>
      <p:sp>
        <p:nvSpPr>
          <p:cNvPr id="12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3107704" y="7866925"/>
            <a:ext cx="893365" cy="30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="1" i="0" spc="150" baseline="0">
                <a:solidFill>
                  <a:srgbClr val="A21727"/>
                </a:solidFill>
              </a:defRPr>
            </a:lvl1pPr>
          </a:lstStyle>
          <a:p>
            <a:pPr lvl="0"/>
            <a:r>
              <a:rPr lang="en-US" dirty="0"/>
              <a:t>HASHTAG</a:t>
            </a:r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4270836" y="7866925"/>
            <a:ext cx="893365" cy="30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="1" i="0" spc="150" baseline="0">
                <a:solidFill>
                  <a:srgbClr val="A21727"/>
                </a:solidFill>
              </a:defRPr>
            </a:lvl1pPr>
          </a:lstStyle>
          <a:p>
            <a:pPr lvl="0"/>
            <a:r>
              <a:rPr lang="en-US" dirty="0"/>
              <a:t>MISC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1932385" y="7856538"/>
            <a:ext cx="9545240" cy="0"/>
          </a:xfrm>
          <a:prstGeom prst="line">
            <a:avLst/>
          </a:prstGeom>
          <a:ln w="12700" cmpd="sng">
            <a:solidFill>
              <a:srgbClr val="A217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 userDrawn="1"/>
        </p:nvSpPr>
        <p:spPr>
          <a:xfrm>
            <a:off x="-244388" y="1618666"/>
            <a:ext cx="11496722" cy="5835431"/>
          </a:xfrm>
          <a:prstGeom prst="rect">
            <a:avLst/>
          </a:prstGeom>
          <a:solidFill>
            <a:srgbClr val="A21727"/>
          </a:solidFill>
          <a:ln>
            <a:noFill/>
          </a:ln>
          <a:effectLst>
            <a:glow rad="444500">
              <a:schemeClr val="tx1">
                <a:lumMod val="95000"/>
                <a:lumOff val="5000"/>
                <a:alpha val="3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54864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160"/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5164201" y="7486650"/>
            <a:ext cx="5808600" cy="369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aseline="0">
                <a:solidFill>
                  <a:srgbClr val="A31527"/>
                </a:solidFill>
              </a:defRPr>
            </a:lvl1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7846017" y="7857642"/>
            <a:ext cx="312678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de-DE" sz="900" b="1" spc="225" baseline="0" dirty="0">
                <a:solidFill>
                  <a:srgbClr val="A21727"/>
                </a:solidFill>
                <a:latin typeface="Century Gothic" charset="0"/>
                <a:ea typeface="Century Gothic" charset="0"/>
                <a:cs typeface="Century Gothic" charset="0"/>
              </a:rPr>
              <a:t>©</a:t>
            </a:r>
            <a:r>
              <a:rPr lang="en-US" sz="900" b="1" spc="225" baseline="0" dirty="0">
                <a:solidFill>
                  <a:srgbClr val="A21727"/>
                </a:solidFill>
                <a:latin typeface="Century Gothic" charset="0"/>
                <a:ea typeface="Century Gothic" charset="0"/>
                <a:cs typeface="Century Gothic" charset="0"/>
              </a:rPr>
              <a:t>UNIVERSITY OF UTAH HEALTH, 2020</a:t>
            </a:r>
            <a:endParaRPr lang="en-US" sz="900" b="1" spc="225" dirty="0">
              <a:solidFill>
                <a:srgbClr val="A21727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7717536"/>
            <a:ext cx="1337567" cy="351111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>
          <a:xfrm>
            <a:off x="7750175" y="7410227"/>
            <a:ext cx="2468563" cy="438150"/>
          </a:xfrm>
        </p:spPr>
        <p:txBody>
          <a:bodyPr/>
          <a:lstStyle/>
          <a:p>
            <a:fld id="{1F4CD52B-44F2-2C4E-883F-5CCB9B09FC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"/>
            <a:ext cx="95250" cy="8229600"/>
          </a:xfrm>
          <a:prstGeom prst="rect">
            <a:avLst/>
          </a:prstGeom>
          <a:solidFill>
            <a:srgbClr val="AF282C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54864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456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7750175" y="7410228"/>
            <a:ext cx="2468563" cy="438150"/>
          </a:xfrm>
        </p:spPr>
        <p:txBody>
          <a:bodyPr/>
          <a:lstStyle/>
          <a:p>
            <a:fld id="{1F4CD52B-44F2-2C4E-883F-5CCB9B09F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567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750175" y="7627938"/>
            <a:ext cx="2468563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4CD52B-44F2-2C4E-883F-5CCB9B09F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451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2" r:id="rId3"/>
    <p:sldLayoutId id="2147483650" r:id="rId4"/>
    <p:sldLayoutId id="2147483663" r:id="rId5"/>
    <p:sldLayoutId id="2147483664" r:id="rId6"/>
    <p:sldLayoutId id="2147483665" r:id="rId7"/>
    <p:sldLayoutId id="2147483666" r:id="rId8"/>
    <p:sldLayoutId id="2147483655" r:id="rId9"/>
    <p:sldLayoutId id="2147483659" r:id="rId10"/>
    <p:sldLayoutId id="214748366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548640" rtl="0" eaLnBrk="1" latinLnBrk="0" hangingPunct="1">
        <a:spcBef>
          <a:spcPct val="0"/>
        </a:spcBef>
        <a:buNone/>
        <a:defRPr sz="3360" b="0" i="0" kern="1200" cap="all" baseline="0">
          <a:solidFill>
            <a:srgbClr val="B01C32"/>
          </a:solidFill>
          <a:latin typeface="Century Gothic" charset="0"/>
          <a:ea typeface="+mj-ea"/>
          <a:cs typeface="Avenir"/>
        </a:defRPr>
      </a:lvl1pPr>
    </p:titleStyle>
    <p:bodyStyle>
      <a:lvl1pPr marL="411480" indent="-411480" algn="l" defTabSz="548640" rtl="0" eaLnBrk="1" latinLnBrk="0" hangingPunct="1">
        <a:spcBef>
          <a:spcPct val="20000"/>
        </a:spcBef>
        <a:buFont typeface="Arial"/>
        <a:buChar char="•"/>
        <a:defRPr sz="3360" b="0" i="0" kern="1200" baseline="0">
          <a:solidFill>
            <a:schemeClr val="tx1">
              <a:lumMod val="65000"/>
              <a:lumOff val="35000"/>
            </a:schemeClr>
          </a:solidFill>
          <a:latin typeface="Century Gothic" charset="0"/>
          <a:ea typeface="+mn-ea"/>
          <a:cs typeface="Avenir"/>
        </a:defRPr>
      </a:lvl1pPr>
      <a:lvl2pPr marL="891540" indent="-342900" algn="l" defTabSz="548640" rtl="0" eaLnBrk="1" latinLnBrk="0" hangingPunct="1">
        <a:spcBef>
          <a:spcPct val="20000"/>
        </a:spcBef>
        <a:buFont typeface="Arial"/>
        <a:buChar char="–"/>
        <a:defRPr sz="2880" b="0" i="0" kern="1200" baseline="0">
          <a:solidFill>
            <a:schemeClr val="tx1">
              <a:lumMod val="65000"/>
              <a:lumOff val="35000"/>
            </a:schemeClr>
          </a:solidFill>
          <a:latin typeface="Century Gothic" charset="0"/>
          <a:ea typeface="+mn-ea"/>
          <a:cs typeface="Avenir"/>
        </a:defRPr>
      </a:lvl2pPr>
      <a:lvl3pPr marL="1371600" indent="-274320" algn="l" defTabSz="548640" rtl="0" eaLnBrk="1" latinLnBrk="0" hangingPunct="1">
        <a:spcBef>
          <a:spcPct val="20000"/>
        </a:spcBef>
        <a:buFont typeface="Arial"/>
        <a:buChar char="•"/>
        <a:defRPr sz="2400" b="0" i="0" kern="1200" baseline="0">
          <a:solidFill>
            <a:schemeClr val="tx1">
              <a:lumMod val="65000"/>
              <a:lumOff val="35000"/>
            </a:schemeClr>
          </a:solidFill>
          <a:latin typeface="Century Gothic" charset="0"/>
          <a:ea typeface="Century Gothic" charset="0"/>
          <a:cs typeface="Century Gothic" charset="0"/>
        </a:defRPr>
      </a:lvl3pPr>
      <a:lvl4pPr marL="1920240" indent="-274320" algn="l" defTabSz="548640" rtl="0" eaLnBrk="1" latinLnBrk="0" hangingPunct="1">
        <a:spcBef>
          <a:spcPct val="20000"/>
        </a:spcBef>
        <a:buFont typeface="Arial"/>
        <a:buChar char="–"/>
        <a:defRPr sz="1920" b="0" i="0" kern="1200" baseline="0">
          <a:solidFill>
            <a:schemeClr val="tx1">
              <a:lumMod val="65000"/>
              <a:lumOff val="35000"/>
            </a:schemeClr>
          </a:solidFill>
          <a:latin typeface="Century Gothic" charset="0"/>
          <a:ea typeface="+mn-ea"/>
          <a:cs typeface="Avenir"/>
        </a:defRPr>
      </a:lvl4pPr>
      <a:lvl5pPr marL="2468880" indent="-274320" algn="l" defTabSz="548640" rtl="0" eaLnBrk="1" latinLnBrk="0" hangingPunct="1">
        <a:spcBef>
          <a:spcPct val="20000"/>
        </a:spcBef>
        <a:buFont typeface="Arial"/>
        <a:buChar char="»"/>
        <a:defRPr sz="1440" b="0" i="0" kern="1200" baseline="0">
          <a:solidFill>
            <a:schemeClr val="tx1">
              <a:lumMod val="65000"/>
              <a:lumOff val="35000"/>
            </a:schemeClr>
          </a:solidFill>
          <a:latin typeface="Century Gothic" charset="0"/>
          <a:ea typeface="+mn-ea"/>
          <a:cs typeface="Avenir"/>
        </a:defRPr>
      </a:lvl5pPr>
      <a:lvl6pPr marL="3017520" indent="-274320" algn="l" defTabSz="54864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54864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54864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54864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22">
          <p15:clr>
            <a:srgbClr val="F26B43"/>
          </p15:clr>
        </p15:guide>
        <p15:guide id="2" orient="horz" pos="499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ithub.com/abilinski/MortalityCOVID19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3797774"/>
            <a:ext cx="9326880" cy="1764030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Data visualization </a:t>
            </a:r>
            <a:br>
              <a:rPr lang="en-US" sz="4400" dirty="0"/>
            </a:br>
            <a:r>
              <a:rPr lang="en-US" sz="4400" dirty="0"/>
              <a:t>and </a:t>
            </a:r>
            <a:br>
              <a:rPr lang="en-US" sz="4400" dirty="0"/>
            </a:br>
            <a:r>
              <a:rPr lang="en-US" sz="4400" dirty="0" err="1"/>
              <a:t>github</a:t>
            </a:r>
            <a:r>
              <a:rPr lang="en-US" sz="4400" dirty="0"/>
              <a:t> &amp; reproducibility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45920" y="6235945"/>
            <a:ext cx="7680960" cy="937154"/>
          </a:xfrm>
        </p:spPr>
        <p:txBody>
          <a:bodyPr>
            <a:normAutofit/>
          </a:bodyPr>
          <a:lstStyle/>
          <a:p>
            <a:r>
              <a:rPr lang="en-US" dirty="0"/>
              <a:t>Andrew Wilson, </a:t>
            </a:r>
            <a:r>
              <a:rPr lang="en-US" dirty="0" err="1"/>
              <a:t>Phd</a:t>
            </a:r>
            <a:r>
              <a:rPr lang="en-US" dirty="0"/>
              <a:t>, </a:t>
            </a:r>
            <a:r>
              <a:rPr lang="en-US" dirty="0" err="1"/>
              <a:t>Mstat</a:t>
            </a: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Adjunct Asst Prof &amp; Day job at Parexel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43EE4F-3CE5-1244-9F4E-B2F08B3C63F7}"/>
              </a:ext>
            </a:extLst>
          </p:cNvPr>
          <p:cNvSpPr txBox="1"/>
          <p:nvPr/>
        </p:nvSpPr>
        <p:spPr>
          <a:xfrm>
            <a:off x="10548730" y="7977809"/>
            <a:ext cx="184731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0673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D2DED-F159-AD4F-806F-B71DC3BB06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28675" y="5874718"/>
            <a:ext cx="9507311" cy="659444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hlinkClick r:id="rId2"/>
              </a:rPr>
              <a:t>https://github.com/abilinski/MortalityCOVID19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2B2BD3-F8C2-C34A-B65F-03EC0C368A8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48B2C0-9771-494E-B5CF-7C99ABD5BEE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B68B4B5-8EEE-E44B-8EF1-F4DBD9BB40D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8B5C2F0-673E-1E44-B2DD-E1F86292C1A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9FBA5BE-87B7-894E-B403-54651999BB8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F4CD52B-44F2-2C4E-883F-5CCB9B09FC15}" type="slidenum">
              <a:rPr lang="en-US" smtClean="0"/>
              <a:t>10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4B86EE8-283B-FB42-B5EA-8F5A64D405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079" y="204221"/>
            <a:ext cx="2798307" cy="1639966"/>
          </a:xfrm>
          <a:prstGeom prst="rect">
            <a:avLst/>
          </a:prstGeom>
        </p:spPr>
      </p:pic>
      <p:pic>
        <p:nvPicPr>
          <p:cNvPr id="10" name="Picture 9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547B0B4-9C4A-A645-AAA6-5B0B8AFFFE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2360" y="1920609"/>
            <a:ext cx="6403681" cy="257709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A973B48-6519-774A-B18D-F7662DF043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85752" y="4992605"/>
            <a:ext cx="7099300" cy="73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380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137CEA75-CFD1-FD43-AE52-4CF48DAF365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99108" y="80963"/>
            <a:ext cx="9269834" cy="7554912"/>
          </a:xfrm>
          <a:noFill/>
        </p:spPr>
      </p:pic>
      <p:sp>
        <p:nvSpPr>
          <p:cNvPr id="8" name="Slide Number Placeholder 7" hidden="1">
            <a:extLst>
              <a:ext uri="{FF2B5EF4-FFF2-40B4-BE49-F238E27FC236}">
                <a16:creationId xmlns:a16="http://schemas.microsoft.com/office/drawing/2014/main" id="{E9BF3494-8602-EA49-BEB1-CEDF79963E7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1F4CD52B-44F2-2C4E-883F-5CCB9B09FC15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13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E23B1-4D63-C149-9629-F528A2A80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694482"/>
            <a:ext cx="9595485" cy="659444"/>
          </a:xfrm>
        </p:spPr>
        <p:txBody>
          <a:bodyPr>
            <a:normAutofit/>
          </a:bodyPr>
          <a:lstStyle/>
          <a:p>
            <a:r>
              <a:rPr lang="en-US" dirty="0"/>
              <a:t>Thanks!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4DBF40B7-988B-4A71-B239-76AD7DAC05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28675" y="2114868"/>
            <a:ext cx="4544872" cy="5350804"/>
          </a:xfrm>
        </p:spPr>
        <p:txBody>
          <a:bodyPr/>
          <a:lstStyle/>
          <a:p>
            <a:endParaRPr lang="en-US"/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68C8A8DE-897D-403F-A9B8-7008FB78E78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944573" y="7866925"/>
            <a:ext cx="893365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48F76F59-7F16-465F-8BAD-AE0605F3B14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107704" y="7866925"/>
            <a:ext cx="893365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B6ABD80B-6AB0-4B21-B331-6E7EA6D350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70836" y="7866925"/>
            <a:ext cx="893365" cy="304800"/>
          </a:xfrm>
        </p:spPr>
        <p:txBody>
          <a:bodyPr/>
          <a:lstStyle/>
          <a:p>
            <a:endParaRPr lang="en-US"/>
          </a:p>
        </p:txBody>
      </p:sp>
      <p:pic>
        <p:nvPicPr>
          <p:cNvPr id="10" name="Content Placeholder 9" descr="A group of stuffed animals&#10;&#10;Description automatically generated">
            <a:extLst>
              <a:ext uri="{FF2B5EF4-FFF2-40B4-BE49-F238E27FC236}">
                <a16:creationId xmlns:a16="http://schemas.microsoft.com/office/drawing/2014/main" id="{2F6865A8-4CD0-6D42-8290-F69848A23E39}"/>
              </a:ext>
            </a:extLst>
          </p:cNvPr>
          <p:cNvPicPr>
            <a:picLocks noGrp="1" noChangeAspect="1"/>
          </p:cNvPicPr>
          <p:nvPr>
            <p:ph sz="half" idx="15"/>
          </p:nvPr>
        </p:nvPicPr>
        <p:blipFill rotWithShape="1">
          <a:blip r:embed="rId2"/>
          <a:srcRect r="3" b="11703"/>
          <a:stretch/>
        </p:blipFill>
        <p:spPr>
          <a:xfrm>
            <a:off x="5879289" y="2114868"/>
            <a:ext cx="4544872" cy="5350804"/>
          </a:xfrm>
          <a:noFill/>
        </p:spPr>
      </p:pic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D6681EF0-3E60-47FF-A7E4-F1DF97432E3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164201" y="7486650"/>
            <a:ext cx="5808600" cy="369888"/>
          </a:xfrm>
        </p:spPr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7B42D6F-7CDE-564B-BEC1-AFC6EAD734E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7750175" y="7410228"/>
            <a:ext cx="2468563" cy="43815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1F4CD52B-44F2-2C4E-883F-5CCB9B09FC15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331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828675" y="1688043"/>
            <a:ext cx="9727565" cy="2708594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Helvetica" pitchFamily="2" charset="0"/>
              </a:rPr>
              <a:t>How is everyone? </a:t>
            </a:r>
          </a:p>
          <a:p>
            <a:r>
              <a:rPr lang="en-US" sz="3600" dirty="0">
                <a:latin typeface="Helvetica" pitchFamily="2" charset="0"/>
              </a:rPr>
              <a:t>Introduction to some data visualization. </a:t>
            </a:r>
          </a:p>
          <a:p>
            <a:r>
              <a:rPr lang="en-US" sz="3600" dirty="0">
                <a:latin typeface="Helvetica" pitchFamily="2" charset="0"/>
              </a:rPr>
              <a:t>How to look under the hood of some publications: GITHUB. </a:t>
            </a:r>
            <a:endParaRPr lang="en-US" sz="3600" dirty="0">
              <a:solidFill>
                <a:srgbClr val="000000"/>
              </a:solidFill>
              <a:latin typeface="Helvetica" pitchFamily="2" charset="0"/>
            </a:endParaRPr>
          </a:p>
          <a:p>
            <a:endParaRPr lang="en-US" dirty="0">
              <a:latin typeface="Helvetica" pitchFamily="2" charset="0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B8EB2B6-8336-1444-9729-3787DF970C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101" y="5121660"/>
            <a:ext cx="2798307" cy="1639966"/>
          </a:xfrm>
          <a:prstGeom prst="rect">
            <a:avLst/>
          </a:prstGeom>
        </p:spPr>
      </p:pic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A233230-D524-4541-8FA6-08BFB053C3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1583" y="4270916"/>
            <a:ext cx="4881323" cy="19644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951D31F-6743-DA40-8F9A-292231D50C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0408" y="6577675"/>
            <a:ext cx="7099300" cy="73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511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3E781-73A2-EC4D-A80E-62A73CE0A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694482"/>
            <a:ext cx="9595485" cy="65944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Everything’s updated on the OSF page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9E70728F-3B94-4CCF-8936-269C0069F43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944572" y="7866925"/>
            <a:ext cx="1045090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A18E5910-9AFE-4225-A085-51C0F4D6C64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107704" y="7866925"/>
            <a:ext cx="1731279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E8C655B9-9618-4DD2-8FC4-E1760A7FB86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164201" y="7486650"/>
            <a:ext cx="5808600" cy="369888"/>
          </a:xfrm>
        </p:spPr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47E9761-9A90-5C49-9F38-E72654ED2BA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7749779" y="7426464"/>
            <a:ext cx="2468165" cy="43815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1F4CD52B-44F2-2C4E-883F-5CCB9B09FC15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43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005840" y="2275840"/>
            <a:ext cx="9296400" cy="2300063"/>
          </a:xfrm>
        </p:spPr>
        <p:txBody>
          <a:bodyPr/>
          <a:lstStyle/>
          <a:p>
            <a:r>
              <a:rPr lang="en-US" dirty="0"/>
              <a:t>Data Viz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280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23643" y="160184"/>
            <a:ext cx="4908246" cy="783589"/>
          </a:xfrm>
        </p:spPr>
        <p:txBody>
          <a:bodyPr/>
          <a:lstStyle/>
          <a:p>
            <a:r>
              <a:rPr lang="en-US" dirty="0"/>
              <a:t>Two totally disparate examples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365483" y="1746286"/>
            <a:ext cx="3905354" cy="5350804"/>
          </a:xfrm>
        </p:spPr>
        <p:txBody>
          <a:bodyPr/>
          <a:lstStyle/>
          <a:p>
            <a:r>
              <a:rPr lang="en-US" sz="3200" dirty="0">
                <a:solidFill>
                  <a:schemeClr val="tx1"/>
                </a:solidFill>
              </a:rPr>
              <a:t>Time series (COVID by US state):</a:t>
            </a:r>
          </a:p>
          <a:p>
            <a:endParaRPr lang="en-US" sz="3200" dirty="0">
              <a:solidFill>
                <a:schemeClr val="tx1"/>
              </a:solidFill>
            </a:endParaRPr>
          </a:p>
          <a:p>
            <a:endParaRPr lang="en-US" sz="32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3200" dirty="0">
              <a:solidFill>
                <a:schemeClr val="tx1"/>
              </a:solidFill>
            </a:endParaRPr>
          </a:p>
          <a:p>
            <a:r>
              <a:rPr lang="en-US" sz="3200" dirty="0">
                <a:solidFill>
                  <a:schemeClr val="tx1"/>
                </a:solidFill>
              </a:rPr>
              <a:t>Sankey plots:</a:t>
            </a:r>
          </a:p>
          <a:p>
            <a:pPr lvl="1"/>
            <a:r>
              <a:rPr lang="en-US" sz="3200" i="1" dirty="0">
                <a:solidFill>
                  <a:schemeClr val="tx1"/>
                </a:solidFill>
              </a:rPr>
              <a:t>Patient journeys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C72ABDFA-3934-0642-948A-B5B1ED9434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0210" y="57876"/>
            <a:ext cx="4574927" cy="3937928"/>
          </a:xfrm>
          <a:prstGeom prst="rect">
            <a:avLst/>
          </a:prstGeom>
        </p:spPr>
      </p:pic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A2E51A2E-0F3C-8A4E-B574-09DE45B0E3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6538" y="4572000"/>
            <a:ext cx="5808599" cy="3284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631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6012-F2B8-CF4E-B364-CD51D2C27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go through the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096AD-C049-2944-B810-B79D69D4ED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28675" y="3219189"/>
            <a:ext cx="9507311" cy="895612"/>
          </a:xfrm>
        </p:spPr>
        <p:txBody>
          <a:bodyPr/>
          <a:lstStyle/>
          <a:p>
            <a:r>
              <a:rPr lang="en-US" dirty="0"/>
              <a:t>COVID logistic </a:t>
            </a:r>
            <a:r>
              <a:rPr lang="en-US" dirty="0" err="1"/>
              <a:t>State.Rmd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83EC5D-C6BB-FD4F-80FE-42442FF9FC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AEB3EB-533A-B14B-83B1-314A94B441C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B26DBFB-0F8F-214D-9E84-EEDF9F7B3A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8702B2F-6832-524C-A1B4-F06C9E7EE64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445ACCA-3806-9346-A615-F94476F0242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F4CD52B-44F2-2C4E-883F-5CCB9B09FC15}" type="slidenum">
              <a:rPr lang="en-US" smtClean="0"/>
              <a:t>6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DAF037-9C50-E148-96A7-CBFD877AB274}"/>
              </a:ext>
            </a:extLst>
          </p:cNvPr>
          <p:cNvSpPr txBox="1"/>
          <p:nvPr/>
        </p:nvSpPr>
        <p:spPr>
          <a:xfrm>
            <a:off x="3550108" y="4379095"/>
            <a:ext cx="2261453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Utah example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9D2252-33AA-AD41-BEC4-6DB6A820F7D4}"/>
              </a:ext>
            </a:extLst>
          </p:cNvPr>
          <p:cNvSpPr txBox="1"/>
          <p:nvPr/>
        </p:nvSpPr>
        <p:spPr>
          <a:xfrm>
            <a:off x="2053690" y="5577391"/>
            <a:ext cx="4434291" cy="9787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Produces: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COVID-logistic-</a:t>
            </a:r>
            <a:r>
              <a:rPr lang="en-US" dirty="0" err="1"/>
              <a:t>State.html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009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19920-7883-8B45-871E-BAAEB0741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863BB-D429-804E-BA00-532FDC1056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28675" y="3093929"/>
            <a:ext cx="9507311" cy="1020872"/>
          </a:xfrm>
        </p:spPr>
        <p:txBody>
          <a:bodyPr/>
          <a:lstStyle/>
          <a:p>
            <a:r>
              <a:rPr lang="en-US" dirty="0" err="1"/>
              <a:t>Sankey_Example.Rmd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A453A2-A751-7449-8D40-52E9A2C47A6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D2D39D-D553-B547-BF3D-9DADAB8AC97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23FB75D-FA9F-0A49-858E-BE8F28E589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2BDCC72-8F72-C840-8457-9B9F2B773A1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F2A84C0-1297-C04B-98AA-A5513562E5F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F4CD52B-44F2-2C4E-883F-5CCB9B09FC15}" type="slidenum">
              <a:rPr lang="en-US" smtClean="0"/>
              <a:t>7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6BB5B0-E7FF-264C-A45C-47645383695B}"/>
              </a:ext>
            </a:extLst>
          </p:cNvPr>
          <p:cNvSpPr txBox="1"/>
          <p:nvPr/>
        </p:nvSpPr>
        <p:spPr>
          <a:xfrm>
            <a:off x="3107704" y="4725775"/>
            <a:ext cx="4250523" cy="14219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Produces: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Sankey_Example.html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Sankey_interactive.html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086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BDD8E-6B0E-8044-92C1-DC18CA77A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backward re: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503E0-ACAA-6742-B7EC-B60721656C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28675" y="2114868"/>
            <a:ext cx="9507311" cy="753592"/>
          </a:xfrm>
        </p:spPr>
        <p:txBody>
          <a:bodyPr/>
          <a:lstStyle/>
          <a:p>
            <a:r>
              <a:rPr lang="en-US" dirty="0" err="1"/>
              <a:t>chorddiag_Example.R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13C8FC-5312-D04C-942D-8E5D8CE550C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DE274A-BBB8-D042-85F9-8163171836C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59DF5B0-B4C6-A040-8E7D-0C386357B7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403C1CE-329D-3F4D-AC6F-F7ABE122992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B5C8CB0-7BB2-5940-B708-146EB31F75F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F4CD52B-44F2-2C4E-883F-5CCB9B09FC15}" type="slidenum">
              <a:rPr lang="en-US" smtClean="0"/>
              <a:t>8</a:t>
            </a:fld>
            <a:endParaRPr lang="en-US"/>
          </a:p>
        </p:txBody>
      </p:sp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F659D744-E069-E44A-96EC-731152F33D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9850" y="2913610"/>
            <a:ext cx="5753100" cy="1422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1C2D417-5EF8-7049-A96C-7A3E5A0B6220}"/>
              </a:ext>
            </a:extLst>
          </p:cNvPr>
          <p:cNvSpPr txBox="1"/>
          <p:nvPr/>
        </p:nvSpPr>
        <p:spPr>
          <a:xfrm>
            <a:off x="2717569" y="5040371"/>
            <a:ext cx="4434291" cy="9787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Produces: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COVID-logistic-</a:t>
            </a:r>
            <a:r>
              <a:rPr lang="en-US" dirty="0" err="1"/>
              <a:t>State.html</a:t>
            </a:r>
            <a:endParaRPr lang="en-US" dirty="0"/>
          </a:p>
        </p:txBody>
      </p:sp>
      <p:pic>
        <p:nvPicPr>
          <p:cNvPr id="13" name="Picture 12" descr="Chart, diagram&#10;&#10;Description automatically generated">
            <a:extLst>
              <a:ext uri="{FF2B5EF4-FFF2-40B4-BE49-F238E27FC236}">
                <a16:creationId xmlns:a16="http://schemas.microsoft.com/office/drawing/2014/main" id="{A69E5AC1-4ABF-5548-BE75-D0936EE08E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1643" y="4794427"/>
            <a:ext cx="2611005" cy="2605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010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005840" y="2275840"/>
            <a:ext cx="9296400" cy="2300063"/>
          </a:xfrm>
        </p:spPr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for JAMA paper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614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402b49ca-617a-4412-a136-22a821ef8eb4">PULSEDOC-1743074161-10</_dlc_DocId>
    <_dlc_DocIdUrl xmlns="402b49ca-617a-4412-a136-22a821ef8eb4">
      <Url>https://pulse.utah.edu/site/marcomm/_layouts/15/DocIdRedir.aspx?ID=PULSEDOC-1743074161-10</Url>
      <Description>PULSEDOC-1743074161-10</Description>
    </_dlc_DocIdUrl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B7F15D18245C1458954909DB36AE657" ma:contentTypeVersion="0" ma:contentTypeDescription="Create a new document." ma:contentTypeScope="" ma:versionID="31d1ffe5a42fea02fd9322eb624dbb2b">
  <xsd:schema xmlns:xsd="http://www.w3.org/2001/XMLSchema" xmlns:xs="http://www.w3.org/2001/XMLSchema" xmlns:p="http://schemas.microsoft.com/office/2006/metadata/properties" xmlns:ns2="402b49ca-617a-4412-a136-22a821ef8eb4" targetNamespace="http://schemas.microsoft.com/office/2006/metadata/properties" ma:root="true" ma:fieldsID="2b995caac7fa654b91bcd9862e99db1b" ns2:_="">
    <xsd:import namespace="402b49ca-617a-4412-a136-22a821ef8eb4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b49ca-617a-4412-a136-22a821ef8eb4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05D53D2-4C8C-4500-874F-8AD70E4DEB2D}">
  <ds:schemaRefs>
    <ds:schemaRef ds:uri="http://schemas.microsoft.com/office/2006/documentManagement/types"/>
    <ds:schemaRef ds:uri="http://purl.org/dc/terms/"/>
    <ds:schemaRef ds:uri="http://schemas.microsoft.com/office/2006/metadata/properties"/>
    <ds:schemaRef ds:uri="402b49ca-617a-4412-a136-22a821ef8eb4"/>
    <ds:schemaRef ds:uri="http://purl.org/dc/elements/1.1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BCDE85B8-B306-4605-8819-4A30DA8C0D5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96F08B7-1F71-4F99-B35D-690FBC859C9A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E546632D-6F77-41CB-AF7B-1A02CDAC0F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02b49ca-617a-4412-a136-22a821ef8eb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143</Words>
  <Application>Microsoft Macintosh PowerPoint</Application>
  <PresentationFormat>Custom</PresentationFormat>
  <Paragraphs>41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Century Gothic</vt:lpstr>
      <vt:lpstr>Century Gothic Bold</vt:lpstr>
      <vt:lpstr>Century Gothic Bold Italic</vt:lpstr>
      <vt:lpstr>Helvetica</vt:lpstr>
      <vt:lpstr>Office Theme</vt:lpstr>
      <vt:lpstr>Data visualization  and  github &amp; reproducibility</vt:lpstr>
      <vt:lpstr>Agenda</vt:lpstr>
      <vt:lpstr>Everything’s updated on the OSF page</vt:lpstr>
      <vt:lpstr>PowerPoint Presentation</vt:lpstr>
      <vt:lpstr>Two totally disparate examples</vt:lpstr>
      <vt:lpstr>Let’s go through the code</vt:lpstr>
      <vt:lpstr>PowerPoint Presentation</vt:lpstr>
      <vt:lpstr>Working backward re: packages</vt:lpstr>
      <vt:lpstr>PowerPoint Presentation</vt:lpstr>
      <vt:lpstr>PowerPoint Presentation</vt:lpstr>
      <vt:lpstr>PowerPoint Presentation</vt:lpstr>
      <vt:lpstr>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visualization  and  github &amp; reproducibility</dc:title>
  <dc:creator>andrew wilson</dc:creator>
  <cp:lastModifiedBy>andrew wilson</cp:lastModifiedBy>
  <cp:revision>1</cp:revision>
  <dcterms:created xsi:type="dcterms:W3CDTF">2020-10-17T19:25:38Z</dcterms:created>
  <dcterms:modified xsi:type="dcterms:W3CDTF">2020-10-17T19:26:34Z</dcterms:modified>
</cp:coreProperties>
</file>