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018B9E42-BC88-4CF2-8BB6-350A6BB4C8FA}" type="slidenum">
              <a:rPr lang="en-US" altLang="zh-TW"/>
              <a:pPr/>
              <a:t>‹#›</a:t>
            </a:fld>
            <a:endParaRPr lang="en-US" altLang="zh-TW"/>
          </a:p>
        </p:txBody>
      </p:sp>
    </p:spTree>
    <p:extLst>
      <p:ext uri="{BB962C8B-B14F-4D97-AF65-F5344CB8AC3E}">
        <p14:creationId xmlns:p14="http://schemas.microsoft.com/office/powerpoint/2010/main" val="187238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926A6D31-0EF6-4ED2-86AE-DF36543A4F14}" type="slidenum">
              <a:rPr lang="en-US" altLang="zh-TW"/>
              <a:pPr/>
              <a:t>‹#›</a:t>
            </a:fld>
            <a:endParaRPr lang="en-US" altLang="zh-TW"/>
          </a:p>
        </p:txBody>
      </p:sp>
    </p:spTree>
    <p:extLst>
      <p:ext uri="{BB962C8B-B14F-4D97-AF65-F5344CB8AC3E}">
        <p14:creationId xmlns:p14="http://schemas.microsoft.com/office/powerpoint/2010/main" val="297254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269A61AF-2B9A-4B7A-9750-2395A076A65B}" type="slidenum">
              <a:rPr lang="en-US" altLang="zh-TW"/>
              <a:pPr/>
              <a:t>‹#›</a:t>
            </a:fld>
            <a:endParaRPr lang="en-US" altLang="zh-TW"/>
          </a:p>
        </p:txBody>
      </p:sp>
    </p:spTree>
    <p:extLst>
      <p:ext uri="{BB962C8B-B14F-4D97-AF65-F5344CB8AC3E}">
        <p14:creationId xmlns:p14="http://schemas.microsoft.com/office/powerpoint/2010/main" val="312955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1709536-0585-4577-AD78-F5082B86D924}" type="slidenum">
              <a:rPr lang="en-US" altLang="zh-TW"/>
              <a:pPr/>
              <a:t>‹#›</a:t>
            </a:fld>
            <a:endParaRPr lang="en-US" altLang="zh-TW"/>
          </a:p>
        </p:txBody>
      </p:sp>
    </p:spTree>
    <p:extLst>
      <p:ext uri="{BB962C8B-B14F-4D97-AF65-F5344CB8AC3E}">
        <p14:creationId xmlns:p14="http://schemas.microsoft.com/office/powerpoint/2010/main" val="28802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D70B3A8E-AC4E-4D1C-9D92-53D72623E48E}" type="slidenum">
              <a:rPr lang="en-US" altLang="zh-TW"/>
              <a:pPr/>
              <a:t>‹#›</a:t>
            </a:fld>
            <a:endParaRPr lang="en-US" altLang="zh-TW"/>
          </a:p>
        </p:txBody>
      </p:sp>
    </p:spTree>
    <p:extLst>
      <p:ext uri="{BB962C8B-B14F-4D97-AF65-F5344CB8AC3E}">
        <p14:creationId xmlns:p14="http://schemas.microsoft.com/office/powerpoint/2010/main" val="285031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EBB568EE-B055-4779-9951-63612C9EF4AE}" type="slidenum">
              <a:rPr lang="en-US" altLang="zh-TW"/>
              <a:pPr/>
              <a:t>‹#›</a:t>
            </a:fld>
            <a:endParaRPr lang="en-US" altLang="zh-TW"/>
          </a:p>
        </p:txBody>
      </p:sp>
    </p:spTree>
    <p:extLst>
      <p:ext uri="{BB962C8B-B14F-4D97-AF65-F5344CB8AC3E}">
        <p14:creationId xmlns:p14="http://schemas.microsoft.com/office/powerpoint/2010/main" val="341224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16D3C2E1-5285-4275-B5A4-73E517052D8A}" type="slidenum">
              <a:rPr lang="en-US" altLang="zh-TW"/>
              <a:pPr/>
              <a:t>‹#›</a:t>
            </a:fld>
            <a:endParaRPr lang="en-US" altLang="zh-TW"/>
          </a:p>
        </p:txBody>
      </p:sp>
    </p:spTree>
    <p:extLst>
      <p:ext uri="{BB962C8B-B14F-4D97-AF65-F5344CB8AC3E}">
        <p14:creationId xmlns:p14="http://schemas.microsoft.com/office/powerpoint/2010/main" val="169948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TW"/>
          </a:p>
        </p:txBody>
      </p:sp>
      <p:sp>
        <p:nvSpPr>
          <p:cNvPr id="8" name="Footer Placeholder 7"/>
          <p:cNvSpPr>
            <a:spLocks noGrp="1"/>
          </p:cNvSpPr>
          <p:nvPr>
            <p:ph type="ftr" sz="quarter" idx="11"/>
          </p:nvPr>
        </p:nvSpPr>
        <p:spPr/>
        <p:txBody>
          <a:bodyPr/>
          <a:lstStyle>
            <a:lvl1pPr>
              <a:defRPr/>
            </a:lvl1pPr>
          </a:lstStyle>
          <a:p>
            <a:endParaRPr lang="en-US" altLang="zh-TW"/>
          </a:p>
        </p:txBody>
      </p:sp>
      <p:sp>
        <p:nvSpPr>
          <p:cNvPr id="9" name="Slide Number Placeholder 8"/>
          <p:cNvSpPr>
            <a:spLocks noGrp="1"/>
          </p:cNvSpPr>
          <p:nvPr>
            <p:ph type="sldNum" sz="quarter" idx="12"/>
          </p:nvPr>
        </p:nvSpPr>
        <p:spPr/>
        <p:txBody>
          <a:bodyPr/>
          <a:lstStyle>
            <a:lvl1pPr>
              <a:defRPr/>
            </a:lvl1pPr>
          </a:lstStyle>
          <a:p>
            <a:fld id="{D88FDF04-4C72-4D67-B3CC-968441C0420D}" type="slidenum">
              <a:rPr lang="en-US" altLang="zh-TW"/>
              <a:pPr/>
              <a:t>‹#›</a:t>
            </a:fld>
            <a:endParaRPr lang="en-US" altLang="zh-TW"/>
          </a:p>
        </p:txBody>
      </p:sp>
    </p:spTree>
    <p:extLst>
      <p:ext uri="{BB962C8B-B14F-4D97-AF65-F5344CB8AC3E}">
        <p14:creationId xmlns:p14="http://schemas.microsoft.com/office/powerpoint/2010/main" val="122603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TW"/>
          </a:p>
        </p:txBody>
      </p:sp>
      <p:sp>
        <p:nvSpPr>
          <p:cNvPr id="4" name="Footer Placeholder 3"/>
          <p:cNvSpPr>
            <a:spLocks noGrp="1"/>
          </p:cNvSpPr>
          <p:nvPr>
            <p:ph type="ftr" sz="quarter" idx="11"/>
          </p:nvPr>
        </p:nvSpPr>
        <p:spPr/>
        <p:txBody>
          <a:bodyPr/>
          <a:lstStyle>
            <a:lvl1pPr>
              <a:defRPr/>
            </a:lvl1pPr>
          </a:lstStyle>
          <a:p>
            <a:endParaRPr lang="en-US" altLang="zh-TW"/>
          </a:p>
        </p:txBody>
      </p:sp>
      <p:sp>
        <p:nvSpPr>
          <p:cNvPr id="5" name="Slide Number Placeholder 4"/>
          <p:cNvSpPr>
            <a:spLocks noGrp="1"/>
          </p:cNvSpPr>
          <p:nvPr>
            <p:ph type="sldNum" sz="quarter" idx="12"/>
          </p:nvPr>
        </p:nvSpPr>
        <p:spPr/>
        <p:txBody>
          <a:bodyPr/>
          <a:lstStyle>
            <a:lvl1pPr>
              <a:defRPr/>
            </a:lvl1pPr>
          </a:lstStyle>
          <a:p>
            <a:fld id="{F72911E8-5883-4BC8-866A-CCD6F03BE766}" type="slidenum">
              <a:rPr lang="en-US" altLang="zh-TW"/>
              <a:pPr/>
              <a:t>‹#›</a:t>
            </a:fld>
            <a:endParaRPr lang="en-US" altLang="zh-TW"/>
          </a:p>
        </p:txBody>
      </p:sp>
    </p:spTree>
    <p:extLst>
      <p:ext uri="{BB962C8B-B14F-4D97-AF65-F5344CB8AC3E}">
        <p14:creationId xmlns:p14="http://schemas.microsoft.com/office/powerpoint/2010/main" val="222395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p>
        </p:txBody>
      </p:sp>
      <p:sp>
        <p:nvSpPr>
          <p:cNvPr id="3" name="Footer Placeholder 2"/>
          <p:cNvSpPr>
            <a:spLocks noGrp="1"/>
          </p:cNvSpPr>
          <p:nvPr>
            <p:ph type="ftr" sz="quarter" idx="11"/>
          </p:nvPr>
        </p:nvSpPr>
        <p:spPr/>
        <p:txBody>
          <a:bodyPr/>
          <a:lstStyle>
            <a:lvl1pPr>
              <a:defRPr/>
            </a:lvl1pPr>
          </a:lstStyle>
          <a:p>
            <a:endParaRPr lang="en-US" altLang="zh-TW"/>
          </a:p>
        </p:txBody>
      </p:sp>
      <p:sp>
        <p:nvSpPr>
          <p:cNvPr id="4" name="Slide Number Placeholder 3"/>
          <p:cNvSpPr>
            <a:spLocks noGrp="1"/>
          </p:cNvSpPr>
          <p:nvPr>
            <p:ph type="sldNum" sz="quarter" idx="12"/>
          </p:nvPr>
        </p:nvSpPr>
        <p:spPr/>
        <p:txBody>
          <a:bodyPr/>
          <a:lstStyle>
            <a:lvl1pPr>
              <a:defRPr/>
            </a:lvl1pPr>
          </a:lstStyle>
          <a:p>
            <a:fld id="{D8F4E54F-4337-4895-A907-C315C07E5BFC}" type="slidenum">
              <a:rPr lang="en-US" altLang="zh-TW"/>
              <a:pPr/>
              <a:t>‹#›</a:t>
            </a:fld>
            <a:endParaRPr lang="en-US" altLang="zh-TW"/>
          </a:p>
        </p:txBody>
      </p:sp>
    </p:spTree>
    <p:extLst>
      <p:ext uri="{BB962C8B-B14F-4D97-AF65-F5344CB8AC3E}">
        <p14:creationId xmlns:p14="http://schemas.microsoft.com/office/powerpoint/2010/main" val="198380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7C409A78-3DC0-4655-A316-68588AB13BE0}" type="slidenum">
              <a:rPr lang="en-US" altLang="zh-TW"/>
              <a:pPr/>
              <a:t>‹#›</a:t>
            </a:fld>
            <a:endParaRPr lang="en-US" altLang="zh-TW"/>
          </a:p>
        </p:txBody>
      </p:sp>
    </p:spTree>
    <p:extLst>
      <p:ext uri="{BB962C8B-B14F-4D97-AF65-F5344CB8AC3E}">
        <p14:creationId xmlns:p14="http://schemas.microsoft.com/office/powerpoint/2010/main" val="248803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19FA2815-5FFC-46D9-906A-F8C3D02217CC}" type="slidenum">
              <a:rPr lang="en-US" altLang="zh-TW"/>
              <a:pPr/>
              <a:t>‹#›</a:t>
            </a:fld>
            <a:endParaRPr lang="en-US" altLang="zh-TW"/>
          </a:p>
        </p:txBody>
      </p:sp>
    </p:spTree>
    <p:extLst>
      <p:ext uri="{BB962C8B-B14F-4D97-AF65-F5344CB8AC3E}">
        <p14:creationId xmlns:p14="http://schemas.microsoft.com/office/powerpoint/2010/main" val="92849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6EC0E9E-63B9-463C-AC8F-4CDAFB93E94A}"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新細明體" pitchFamily="18" charset="-120"/>
        </a:defRPr>
      </a:lvl2pPr>
      <a:lvl3pPr algn="ctr" rtl="0" fontAlgn="base">
        <a:spcBef>
          <a:spcPct val="0"/>
        </a:spcBef>
        <a:spcAft>
          <a:spcPct val="0"/>
        </a:spcAft>
        <a:defRPr kumimoji="1" sz="4400">
          <a:solidFill>
            <a:schemeClr val="tx2"/>
          </a:solidFill>
          <a:latin typeface="Arial" charset="0"/>
          <a:ea typeface="新細明體" pitchFamily="18" charset="-120"/>
        </a:defRPr>
      </a:lvl3pPr>
      <a:lvl4pPr algn="ctr" rtl="0" fontAlgn="base">
        <a:spcBef>
          <a:spcPct val="0"/>
        </a:spcBef>
        <a:spcAft>
          <a:spcPct val="0"/>
        </a:spcAft>
        <a:defRPr kumimoji="1" sz="4400">
          <a:solidFill>
            <a:schemeClr val="tx2"/>
          </a:solidFill>
          <a:latin typeface="Arial" charset="0"/>
          <a:ea typeface="新細明體" pitchFamily="18" charset="-120"/>
        </a:defRPr>
      </a:lvl4pPr>
      <a:lvl5pPr algn="ctr" rtl="0" fontAlgn="base">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457200" y="274638"/>
            <a:ext cx="8229600" cy="411162"/>
          </a:xfrm>
        </p:spPr>
        <p:txBody>
          <a:bodyPr/>
          <a:lstStyle/>
          <a:p>
            <a:r>
              <a:rPr lang="en-US" altLang="zh-TW" sz="1800"/>
              <a:t>JMS Topics for GridTalk</a:t>
            </a:r>
          </a:p>
        </p:txBody>
      </p:sp>
      <p:graphicFrame>
        <p:nvGraphicFramePr>
          <p:cNvPr id="2176" name="Group 128"/>
          <p:cNvGraphicFramePr>
            <a:graphicFrameLocks noGrp="1"/>
          </p:cNvGraphicFramePr>
          <p:nvPr>
            <p:ph type="tbl" idx="1"/>
          </p:nvPr>
        </p:nvGraphicFramePr>
        <p:xfrm>
          <a:off x="228600" y="746125"/>
          <a:ext cx="8686800" cy="5996623"/>
        </p:xfrm>
        <a:graphic>
          <a:graphicData uri="http://schemas.openxmlformats.org/drawingml/2006/table">
            <a:tbl>
              <a:tblPr/>
              <a:tblGrid>
                <a:gridCol w="1219200"/>
                <a:gridCol w="1981200"/>
                <a:gridCol w="2286000"/>
                <a:gridCol w="3200400"/>
              </a:tblGrid>
              <a:tr h="296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Topic Name</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Publishers</a:t>
                      </a:r>
                    </a:p>
                  </a:txBody>
                  <a:tcP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Purpose</a:t>
                      </a:r>
                    </a:p>
                  </a:txBody>
                  <a:tcP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Subscribers</a:t>
                      </a:r>
                    </a:p>
                  </a:txBody>
                  <a:tcP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initialiserTopic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intialiserServlet that will be loaded upon startup of GridTalk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For components to initialise themselves upon startup of application,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BackendListenerMDBean – to start listening on the backend listening port.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RnifInitialiserMDBean – to re-generate the service header schema values to synchronize with configured process def.</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TW" sz="10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timeMissedTopic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Time mdoule when a scheduled timer has missed running of it’s task due to server was not running at the time the time was right to run the task.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For components  who still need to handle the missed scheduled tasks.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None  (no in 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entityEventTopic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Persistence module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For modules that needs to be aware of changes in objects handled by other modules, so it could perform changes that are required to objects handled in itself.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Multiple modules currently depending on the “interested.entities” defined in $GRIDTAK_HOME/data/GNapps/conf/default/pdip/framework/entity.properties”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6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notifierTopic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Archival/Restore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PF engine to pass the doc processing control to process engine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Event notifications to be emitted as and when needed which process workflow.</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Alert notification requests from modules that require alerting.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For another thread/module to perform an operation asynchronously so that the current processing may continue when the other thread is performing the operation concurrently.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DbArchiveStartupMDBean – to start archival/restore.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SendRNDocMDBean – process engine to handle OB PIP messages.</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ReceiveRNDocMDBean – process engine to handle IB PIP messahes.</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TransactionFlowMDBean – collates document &amp; process information from event notifications and persist in db for later processing (TXMR).</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AlertRequestMDBean – various modules that need general alert request.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DocAlertRequestMDBean – Doc &amp; process mgmt use to alertiusing alert trigger.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DocumentActivityMDBean – to raise alert when a document changes state.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BackendImportMDBean – to import doc to GT.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GWFCheckStateMDBean – to check for time-to-ack and time-to-respond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563562"/>
          </a:xfrm>
        </p:spPr>
        <p:txBody>
          <a:bodyPr/>
          <a:lstStyle/>
          <a:p>
            <a:r>
              <a:rPr lang="en-US" altLang="zh-TW" sz="1800"/>
              <a:t>JMS Queues for GridTalk</a:t>
            </a:r>
          </a:p>
        </p:txBody>
      </p:sp>
      <p:graphicFrame>
        <p:nvGraphicFramePr>
          <p:cNvPr id="6300" name="Group 156"/>
          <p:cNvGraphicFramePr>
            <a:graphicFrameLocks noGrp="1"/>
          </p:cNvGraphicFramePr>
          <p:nvPr>
            <p:ph type="tbl" idx="1"/>
          </p:nvPr>
        </p:nvGraphicFramePr>
        <p:xfrm>
          <a:off x="228600" y="914400"/>
          <a:ext cx="8686800" cy="4665028"/>
        </p:xfrm>
        <a:graphic>
          <a:graphicData uri="http://schemas.openxmlformats.org/drawingml/2006/table">
            <a:tbl>
              <a:tblPr/>
              <a:tblGrid>
                <a:gridCol w="1676400"/>
                <a:gridCol w="1295400"/>
                <a:gridCol w="3124200"/>
                <a:gridCol w="25908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Queue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Senders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Purpose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Receivers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8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activityQueue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To transit from one activity to another in the workflow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GWFActivityMDBean</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TW" sz="10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processQueue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To start or change state of a process workflow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GWFProcessMDBean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receiveDocumentQueue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To handle the receive of action msg in the 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GWFReceiveDocumentMDBean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receiveSignalQueue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To handle the receiving of signal msg in the 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GWFSendDocumentMDBean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sendSignalQueue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To handle the sending of signal msg in the 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GWFSendSignalMDBean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sendReqDocQueue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To handle sending of request document  in the 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GWFSendReqDocMDBean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sendResDocQueue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To handle sending of response document in the workflow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GWFSendResDocMDBean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5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timeInvokeQueue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Time module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To notify modules that needs to perform a task when it’s time to do so.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HousekeepingMDBean – to perform housekeeping of logs and temp files.</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CheckLicenseMDBean – to perform checking of GT license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ExecuteUserProcedureMDBean – to perform user procedure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563562"/>
          </a:xfrm>
        </p:spPr>
        <p:txBody>
          <a:bodyPr/>
          <a:lstStyle/>
          <a:p>
            <a:r>
              <a:rPr lang="en-US" altLang="zh-TW" sz="1800"/>
              <a:t>JMS Queues for GridTalk (cont’d)</a:t>
            </a:r>
          </a:p>
        </p:txBody>
      </p:sp>
      <p:graphicFrame>
        <p:nvGraphicFramePr>
          <p:cNvPr id="8279" name="Group 87"/>
          <p:cNvGraphicFramePr>
            <a:graphicFrameLocks noGrp="1"/>
          </p:cNvGraphicFramePr>
          <p:nvPr>
            <p:ph type="tbl" idx="1"/>
          </p:nvPr>
        </p:nvGraphicFramePr>
        <p:xfrm>
          <a:off x="228600" y="914400"/>
          <a:ext cx="8610600" cy="2041208"/>
        </p:xfrm>
        <a:graphic>
          <a:graphicData uri="http://schemas.openxmlformats.org/drawingml/2006/table">
            <a:tbl>
              <a:tblPr/>
              <a:tblGrid>
                <a:gridCol w="1447800"/>
                <a:gridCol w="1600200"/>
                <a:gridCol w="3048000"/>
                <a:gridCol w="25146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Queue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Senders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Purpose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Receivers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fromRouter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Channel module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Start handling the receive of message from Transport service, asynchronously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ReceiveMessageListenerMDBean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channelSend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Channel module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Start sending message asynchronously to the invoking module (e.g. 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SendMessageListenerMDBean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transportFeedback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Transport service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Notify the status of sending via the particular transport  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FeedbackMessageListenerMDBean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dbarchiveQueue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DB archive module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To start archiving asynchronously to user’s 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DbArchiveMDBean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563562"/>
          </a:xfrm>
        </p:spPr>
        <p:txBody>
          <a:bodyPr/>
          <a:lstStyle/>
          <a:p>
            <a:r>
              <a:rPr lang="en-US" altLang="zh-TW" sz="1800"/>
              <a:t>JMS Queues for TXMR</a:t>
            </a:r>
          </a:p>
        </p:txBody>
      </p:sp>
      <p:graphicFrame>
        <p:nvGraphicFramePr>
          <p:cNvPr id="9300" name="Group 84"/>
          <p:cNvGraphicFramePr>
            <a:graphicFrameLocks noGrp="1"/>
          </p:cNvGraphicFramePr>
          <p:nvPr>
            <p:ph type="tbl" idx="1"/>
          </p:nvPr>
        </p:nvGraphicFramePr>
        <p:xfrm>
          <a:off x="381000" y="914400"/>
          <a:ext cx="8229600" cy="4727258"/>
        </p:xfrm>
        <a:graphic>
          <a:graphicData uri="http://schemas.openxmlformats.org/drawingml/2006/table">
            <a:tbl>
              <a:tblPr/>
              <a:tblGrid>
                <a:gridCol w="2362200"/>
                <a:gridCol w="838200"/>
                <a:gridCol w="2743200"/>
                <a:gridCol w="22860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Queue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Senders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Purpose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Receivers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gtvan/isat/LocalEventQueue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HTTPBC</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Reprocess servlet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Handle the persistence of event notifications in “isat_audit_trail_data”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AuditTrailMDBean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gtvan/isat/RemoteEventQueue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Event notification information extractor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Handle the persistence of event notifications in “isat_audit_trail_data”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AuditTrailMDBean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gtvan/gtat/reprocessQueue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Reprocess servlet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Send the request to reprocess a transaction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ReprocessPIActivityMDBean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gtvan/isat/cmmResourceQueue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0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000" b="0" i="0" u="none" strike="noStrike" cap="none" normalizeH="0" baseline="0" smtClean="0">
                          <a:ln>
                            <a:noFill/>
                          </a:ln>
                          <a:solidFill>
                            <a:schemeClr val="tx1"/>
                          </a:solidFill>
                          <a:effectLst/>
                          <a:latin typeface="Arial" charset="0"/>
                          <a:ea typeface="新細明體" pitchFamily="18" charset="-120"/>
                        </a:rPr>
                        <a:t>Currently not in used.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SaveCommonResourceMDBean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gtvan/isat/archiveTrailDataQueue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000" b="0" i="0" u="none" strike="noStrike" cap="none" normalizeH="0" baseline="0" smtClean="0">
                          <a:ln>
                            <a:noFill/>
                          </a:ln>
                          <a:solidFill>
                            <a:schemeClr val="tx1"/>
                          </a:solidFill>
                          <a:effectLst/>
                          <a:latin typeface="Arial" charset="0"/>
                          <a:ea typeface="新細明體" pitchFamily="18" charset="-120"/>
                        </a:rPr>
                        <a:t>ArchiveServlet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000" b="0" i="0" u="none" strike="noStrike" cap="none" normalizeH="0" baseline="0" smtClean="0">
                          <a:ln>
                            <a:noFill/>
                          </a:ln>
                          <a:solidFill>
                            <a:schemeClr val="tx1"/>
                          </a:solidFill>
                          <a:effectLst/>
                          <a:latin typeface="Arial" charset="0"/>
                          <a:ea typeface="新細明體" pitchFamily="18" charset="-120"/>
                        </a:rPr>
                        <a:t>It handle the archive/restore request from client (UI), and delegate that request to appropriate handler.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000" b="0" i="0" u="none" strike="noStrike" cap="none" normalizeH="0" baseline="0" smtClean="0">
                          <a:ln>
                            <a:noFill/>
                          </a:ln>
                          <a:solidFill>
                            <a:schemeClr val="tx1"/>
                          </a:solidFill>
                          <a:effectLst/>
                          <a:latin typeface="Arial" charset="0"/>
                          <a:ea typeface="新細明體" pitchFamily="18" charset="-120"/>
                        </a:rPr>
                        <a:t>AuditTrailArchiveMDBean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gtvan/gtat/archiveQueue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000" b="0" i="0" u="none" strike="noStrike" cap="none" normalizeH="0" baseline="0" smtClean="0">
                          <a:ln>
                            <a:noFill/>
                          </a:ln>
                          <a:solidFill>
                            <a:schemeClr val="tx1"/>
                          </a:solidFill>
                          <a:effectLst/>
                          <a:latin typeface="Arial" charset="0"/>
                          <a:ea typeface="新細明體" pitchFamily="18" charset="-120"/>
                        </a:rPr>
                        <a:t>ArchiveHandler, RestoreHandler, DBArchiveListener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000" b="0" i="0" u="none" strike="noStrike" cap="none" normalizeH="0" baseline="0" smtClean="0">
                          <a:ln>
                            <a:noFill/>
                          </a:ln>
                          <a:solidFill>
                            <a:schemeClr val="tx1"/>
                          </a:solidFill>
                          <a:effectLst/>
                          <a:latin typeface="Arial" charset="0"/>
                          <a:ea typeface="新細明體" pitchFamily="18" charset="-120"/>
                        </a:rPr>
                        <a:t>Handle the request from TM to perform archive/restore. The archive/restore status of GT will also send to this q. This is reside in the TM plug-in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GTArchiveDelegateMDBean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gtvan/isat/archiveNotifyQueue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GTArchiveDelegateHelper</a:t>
                      </a:r>
                      <a:endParaRPr kumimoji="1" lang="en-US" sz="10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000" b="0" i="0" u="none" strike="noStrike" cap="none" normalizeH="0" baseline="0" smtClean="0">
                          <a:ln>
                            <a:noFill/>
                          </a:ln>
                          <a:solidFill>
                            <a:schemeClr val="tx1"/>
                          </a:solidFill>
                          <a:effectLst/>
                          <a:latin typeface="Arial" charset="0"/>
                          <a:ea typeface="新細明體" pitchFamily="18" charset="-120"/>
                        </a:rPr>
                        <a:t>It handle the archive/restore status from TM plug-in and given the status it will determine what will be the next step to do. For example, if archive by process fail in GT, the archive by document request will not be sent to 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AuditTrailNotifyArchiveMDBean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563562"/>
          </a:xfrm>
        </p:spPr>
        <p:txBody>
          <a:bodyPr/>
          <a:lstStyle/>
          <a:p>
            <a:r>
              <a:rPr lang="en-US" altLang="zh-TW" sz="1800"/>
              <a:t>JMS Queues for HTTPBC</a:t>
            </a:r>
          </a:p>
        </p:txBody>
      </p:sp>
      <p:graphicFrame>
        <p:nvGraphicFramePr>
          <p:cNvPr id="10294" name="Group 54"/>
          <p:cNvGraphicFramePr>
            <a:graphicFrameLocks noGrp="1"/>
          </p:cNvGraphicFramePr>
          <p:nvPr>
            <p:ph type="tbl" idx="1"/>
            <p:extLst>
              <p:ext uri="{D42A27DB-BD31-4B8C-83A1-F6EECF244321}">
                <p14:modId xmlns:p14="http://schemas.microsoft.com/office/powerpoint/2010/main" val="1344165858"/>
              </p:ext>
            </p:extLst>
          </p:nvPr>
        </p:nvGraphicFramePr>
        <p:xfrm>
          <a:off x="381000" y="914400"/>
          <a:ext cx="8229600" cy="1828800"/>
        </p:xfrm>
        <a:graphic>
          <a:graphicData uri="http://schemas.openxmlformats.org/drawingml/2006/table">
            <a:tbl>
              <a:tblPr/>
              <a:tblGrid>
                <a:gridCol w="2362200"/>
                <a:gridCol w="1447800"/>
                <a:gridCol w="2133600"/>
                <a:gridCol w="22860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dirty="0" smtClean="0">
                          <a:ln>
                            <a:noFill/>
                          </a:ln>
                          <a:solidFill>
                            <a:schemeClr val="tx1"/>
                          </a:solidFill>
                          <a:effectLst/>
                          <a:latin typeface="Arial" charset="0"/>
                          <a:ea typeface="新細明體" pitchFamily="18" charset="-120"/>
                        </a:rPr>
                        <a:t>Queue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Senders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Purpose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1" i="0" u="none" strike="noStrike" cap="none" normalizeH="0" baseline="0" smtClean="0">
                          <a:ln>
                            <a:noFill/>
                          </a:ln>
                          <a:solidFill>
                            <a:schemeClr val="tx1"/>
                          </a:solidFill>
                          <a:effectLst/>
                          <a:latin typeface="Arial" charset="0"/>
                          <a:ea typeface="新細明體" pitchFamily="18" charset="-120"/>
                        </a:rPr>
                        <a:t>Receivers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gtvan/httpbc/TxInQueue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UP to send doc to HTTPBC from 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To handle persistence of docs into “httpbc_txrec”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Arial" charset="0"/>
                          <a:ea typeface="新細明體" pitchFamily="18" charset="-120"/>
                        </a:rPr>
                        <a:t>SaveTransactionMDBean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8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dirty="0" err="1" smtClean="0">
                          <a:ln>
                            <a:noFill/>
                          </a:ln>
                          <a:solidFill>
                            <a:schemeClr val="tx1"/>
                          </a:solidFill>
                          <a:effectLst/>
                          <a:latin typeface="Arial" charset="0"/>
                          <a:ea typeface="新細明體" pitchFamily="18" charset="-120"/>
                        </a:rPr>
                        <a:t>gtvan</a:t>
                      </a:r>
                      <a:r>
                        <a:rPr kumimoji="1" lang="en-US" altLang="zh-TW" sz="1000" b="0" i="0" u="none" strike="noStrike" cap="none" normalizeH="0" baseline="0" dirty="0" smtClean="0">
                          <a:ln>
                            <a:noFill/>
                          </a:ln>
                          <a:solidFill>
                            <a:schemeClr val="tx1"/>
                          </a:solidFill>
                          <a:effectLst/>
                          <a:latin typeface="Arial" charset="0"/>
                          <a:ea typeface="新細明體" pitchFamily="18" charset="-120"/>
                        </a:rPr>
                        <a:t>/</a:t>
                      </a:r>
                      <a:r>
                        <a:rPr kumimoji="1" lang="en-US" altLang="zh-TW" sz="1000" b="0" i="0" u="none" strike="noStrike" cap="none" normalizeH="0" baseline="0" dirty="0" err="1" smtClean="0">
                          <a:ln>
                            <a:noFill/>
                          </a:ln>
                          <a:solidFill>
                            <a:schemeClr val="tx1"/>
                          </a:solidFill>
                          <a:effectLst/>
                          <a:latin typeface="Arial" charset="0"/>
                          <a:ea typeface="新細明體" pitchFamily="18" charset="-120"/>
                        </a:rPr>
                        <a:t>httpbc</a:t>
                      </a:r>
                      <a:r>
                        <a:rPr kumimoji="1" lang="en-US" altLang="zh-TW" sz="1000" b="0" i="0" u="none" strike="noStrike" cap="none" normalizeH="0" baseline="0" dirty="0" smtClean="0">
                          <a:ln>
                            <a:noFill/>
                          </a:ln>
                          <a:solidFill>
                            <a:schemeClr val="tx1"/>
                          </a:solidFill>
                          <a:effectLst/>
                          <a:latin typeface="Arial" charset="0"/>
                          <a:ea typeface="新細明體" pitchFamily="18" charset="-120"/>
                        </a:rPr>
                        <a:t>/</a:t>
                      </a:r>
                      <a:r>
                        <a:rPr kumimoji="1" lang="en-US" altLang="zh-TW" sz="1000" b="0" i="0" u="none" strike="noStrike" cap="none" normalizeH="0" baseline="0" dirty="0" err="1" smtClean="0">
                          <a:ln>
                            <a:noFill/>
                          </a:ln>
                          <a:solidFill>
                            <a:schemeClr val="tx1"/>
                          </a:solidFill>
                          <a:effectLst/>
                          <a:latin typeface="Arial" charset="0"/>
                          <a:ea typeface="新細明體" pitchFamily="18" charset="-120"/>
                        </a:rPr>
                        <a:t>TxOutQueue</a:t>
                      </a:r>
                      <a:endParaRPr kumimoji="1" lang="en-US" altLang="zh-TW" sz="10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dirty="0" smtClean="0">
                          <a:ln>
                            <a:noFill/>
                          </a:ln>
                          <a:solidFill>
                            <a:schemeClr val="tx1"/>
                          </a:solidFill>
                          <a:effectLst/>
                          <a:latin typeface="Arial" charset="0"/>
                          <a:ea typeface="新細明體" pitchFamily="18" charset="-120"/>
                        </a:rPr>
                        <a:t>HTTPBC receive servlet from customer backend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dirty="0" smtClean="0">
                          <a:ln>
                            <a:noFill/>
                          </a:ln>
                          <a:solidFill>
                            <a:schemeClr val="tx1"/>
                          </a:solidFill>
                          <a:effectLst/>
                          <a:latin typeface="Arial" charset="0"/>
                          <a:ea typeface="新細明體" pitchFamily="18" charset="-120"/>
                        </a:rPr>
                        <a:t>To handle persistence of docs into “</a:t>
                      </a:r>
                      <a:r>
                        <a:rPr kumimoji="1" lang="en-US" altLang="zh-TW" sz="1000" b="0" i="0" u="none" strike="noStrike" cap="none" normalizeH="0" baseline="0" dirty="0" err="1" smtClean="0">
                          <a:ln>
                            <a:noFill/>
                          </a:ln>
                          <a:solidFill>
                            <a:schemeClr val="tx1"/>
                          </a:solidFill>
                          <a:effectLst/>
                          <a:latin typeface="Arial" charset="0"/>
                          <a:ea typeface="新細明體" pitchFamily="18" charset="-120"/>
                        </a:rPr>
                        <a:t>httpbc_txrec</a:t>
                      </a:r>
                      <a:r>
                        <a:rPr kumimoji="1" lang="en-US" altLang="zh-TW" sz="1000" b="0" i="0" u="none" strike="noStrike" cap="none" normalizeH="0" baseline="0" dirty="0" smtClean="0">
                          <a:ln>
                            <a:noFill/>
                          </a:ln>
                          <a:solidFill>
                            <a:schemeClr val="tx1"/>
                          </a:solidFill>
                          <a:effectLst/>
                          <a:latin typeface="Arial" charset="0"/>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dirty="0" smtClean="0">
                          <a:ln>
                            <a:noFill/>
                          </a:ln>
                          <a:solidFill>
                            <a:schemeClr val="tx1"/>
                          </a:solidFill>
                          <a:effectLst/>
                          <a:latin typeface="Arial" charset="0"/>
                          <a:ea typeface="新細明體" pitchFamily="18" charset="-120"/>
                        </a:rPr>
                        <a:t>Not in used (replaced by direct invocation of EJB)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8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dirty="0" err="1" smtClean="0">
                          <a:ln>
                            <a:noFill/>
                          </a:ln>
                          <a:solidFill>
                            <a:schemeClr val="tx1"/>
                          </a:solidFill>
                          <a:effectLst/>
                          <a:latin typeface="Arial" charset="0"/>
                          <a:ea typeface="新細明體" pitchFamily="18" charset="-120"/>
                        </a:rPr>
                        <a:t>gtvan</a:t>
                      </a:r>
                      <a:r>
                        <a:rPr kumimoji="1" lang="en-US" altLang="zh-TW" sz="1000" b="0" i="0" u="none" strike="noStrike" cap="none" normalizeH="0" baseline="0" dirty="0" smtClean="0">
                          <a:ln>
                            <a:noFill/>
                          </a:ln>
                          <a:solidFill>
                            <a:schemeClr val="tx1"/>
                          </a:solidFill>
                          <a:effectLst/>
                          <a:latin typeface="Arial" charset="0"/>
                          <a:ea typeface="新細明體" pitchFamily="18" charset="-120"/>
                        </a:rPr>
                        <a:t>/</a:t>
                      </a:r>
                      <a:r>
                        <a:rPr kumimoji="1" lang="en-US" altLang="zh-TW" sz="1000" b="0" i="0" u="none" strike="noStrike" cap="none" normalizeH="0" baseline="0" dirty="0" err="1" smtClean="0">
                          <a:ln>
                            <a:noFill/>
                          </a:ln>
                          <a:solidFill>
                            <a:schemeClr val="tx1"/>
                          </a:solidFill>
                          <a:effectLst/>
                          <a:latin typeface="Arial" charset="0"/>
                          <a:ea typeface="新細明體" pitchFamily="18" charset="-120"/>
                        </a:rPr>
                        <a:t>ishb</a:t>
                      </a:r>
                      <a:r>
                        <a:rPr kumimoji="1" lang="en-US" altLang="zh-TW" sz="1000" b="0" i="0" u="none" strike="noStrike" cap="none" normalizeH="0" baseline="0" dirty="0" smtClean="0">
                          <a:ln>
                            <a:noFill/>
                          </a:ln>
                          <a:solidFill>
                            <a:schemeClr val="tx1"/>
                          </a:solidFill>
                          <a:effectLst/>
                          <a:latin typeface="Arial" charset="0"/>
                          <a:ea typeface="新細明體" pitchFamily="18" charset="-120"/>
                        </a:rPr>
                        <a:t>/</a:t>
                      </a:r>
                      <a:r>
                        <a:rPr kumimoji="1" lang="en-US" altLang="zh-TW" sz="1000" b="0" i="0" u="none" strike="noStrike" cap="none" normalizeH="0" baseline="0" dirty="0" err="1" smtClean="0">
                          <a:ln>
                            <a:noFill/>
                          </a:ln>
                          <a:solidFill>
                            <a:schemeClr val="tx1"/>
                          </a:solidFill>
                          <a:effectLst/>
                          <a:latin typeface="Arial" charset="0"/>
                          <a:ea typeface="新細明體" pitchFamily="18" charset="-120"/>
                        </a:rPr>
                        <a:t>processBackTxQueue</a:t>
                      </a:r>
                      <a:endParaRPr kumimoji="1" lang="en-US" altLang="zh-TW" sz="10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dirty="0" err="1" smtClean="0">
                          <a:ln>
                            <a:noFill/>
                          </a:ln>
                          <a:solidFill>
                            <a:schemeClr val="tx1"/>
                          </a:solidFill>
                          <a:effectLst/>
                          <a:latin typeface="Arial" charset="0"/>
                          <a:ea typeface="新細明體" pitchFamily="18" charset="-120"/>
                        </a:rPr>
                        <a:t>TxDeliveryService</a:t>
                      </a:r>
                      <a:endParaRPr kumimoji="1" lang="en-US" altLang="zh-TW" sz="10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dirty="0" smtClean="0">
                          <a:ln>
                            <a:noFill/>
                          </a:ln>
                          <a:solidFill>
                            <a:schemeClr val="tx1"/>
                          </a:solidFill>
                          <a:effectLst/>
                          <a:latin typeface="Arial" charset="0"/>
                          <a:ea typeface="新細明體" pitchFamily="18" charset="-120"/>
                        </a:rPr>
                        <a:t>To handle the transaction delivery job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dirty="0" err="1" smtClean="0">
                          <a:ln>
                            <a:noFill/>
                          </a:ln>
                          <a:solidFill>
                            <a:schemeClr val="tx1"/>
                          </a:solidFill>
                          <a:effectLst/>
                          <a:latin typeface="Arial" charset="0"/>
                          <a:ea typeface="新細明體" pitchFamily="18" charset="-120"/>
                        </a:rPr>
                        <a:t>IncomingTransactionMDBean</a:t>
                      </a:r>
                      <a:endParaRPr kumimoji="1" lang="en-US" altLang="zh-TW" sz="1000" b="0"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dirty="0" err="1" smtClean="0">
                          <a:ln>
                            <a:noFill/>
                          </a:ln>
                          <a:solidFill>
                            <a:schemeClr val="tx1"/>
                          </a:solidFill>
                          <a:effectLst/>
                          <a:latin typeface="Arial" charset="0"/>
                          <a:ea typeface="新細明體" pitchFamily="18" charset="-120"/>
                        </a:rPr>
                        <a:t>OutgoingTransactionMDBean</a:t>
                      </a:r>
                      <a:endParaRPr kumimoji="1" lang="en-US" altLang="zh-TW" sz="10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153</TotalTime>
  <Words>760</Words>
  <Application>Microsoft Office PowerPoint</Application>
  <PresentationFormat>On-screen Show (4:3)</PresentationFormat>
  <Paragraphs>144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新細明體</vt:lpstr>
      <vt:lpstr>Default Design</vt:lpstr>
      <vt:lpstr>JMS Topics for GridTalk</vt:lpstr>
      <vt:lpstr>JMS Queues for GridTalk</vt:lpstr>
      <vt:lpstr>JMS Queues for GridTalk (cont’d)</vt:lpstr>
      <vt:lpstr>JMS Queues for TXMR</vt:lpstr>
      <vt:lpstr>JMS Queues for HTTPBC</vt:lpstr>
    </vt:vector>
  </TitlesOfParts>
  <Company>NEOFAMSG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JMS Topics for GridTalk</dc:title>
  <dc:creator>LOISNEO</dc:creator>
  <cp:lastModifiedBy>Wei Xiang, Tam</cp:lastModifiedBy>
  <cp:revision>13</cp:revision>
  <dcterms:created xsi:type="dcterms:W3CDTF">2007-03-27T04:54:51Z</dcterms:created>
  <dcterms:modified xsi:type="dcterms:W3CDTF">2013-01-25T09:47:26Z</dcterms:modified>
</cp:coreProperties>
</file>