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58" r:id="rId6"/>
    <p:sldId id="261" r:id="rId7"/>
    <p:sldId id="262" r:id="rId8"/>
    <p:sldId id="260" r:id="rId9"/>
    <p:sldId id="264" r:id="rId10"/>
    <p:sldId id="265" r:id="rId11"/>
    <p:sldId id="266" r:id="rId1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92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4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6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94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9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1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75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6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5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5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9DCD-6DF9-4A2E-99B9-DDA6BD085E3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73AA-B2C5-454F-8978-468DB0F7D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3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30ABE1-9237-4932-9283-45157B14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4948"/>
            <a:ext cx="12192000" cy="68546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F39666-A735-4AD0-986D-0AC28410A06A}"/>
              </a:ext>
            </a:extLst>
          </p:cNvPr>
          <p:cNvSpPr/>
          <p:nvPr/>
        </p:nvSpPr>
        <p:spPr>
          <a:xfrm>
            <a:off x="304800" y="1371601"/>
            <a:ext cx="1046922" cy="6854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8BC6EB-9EED-45AB-8117-B21C21649E1B}"/>
              </a:ext>
            </a:extLst>
          </p:cNvPr>
          <p:cNvSpPr/>
          <p:nvPr/>
        </p:nvSpPr>
        <p:spPr>
          <a:xfrm>
            <a:off x="11449878" y="1378295"/>
            <a:ext cx="1046922" cy="6854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7BC1B3-344B-43A3-A144-DA1F8CC64FA6}"/>
              </a:ext>
            </a:extLst>
          </p:cNvPr>
          <p:cNvSpPr/>
          <p:nvPr/>
        </p:nvSpPr>
        <p:spPr>
          <a:xfrm>
            <a:off x="304800" y="7719392"/>
            <a:ext cx="12192000" cy="516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B96C07-5693-418D-B26B-73EAFDCA0E6B}"/>
              </a:ext>
            </a:extLst>
          </p:cNvPr>
          <p:cNvSpPr/>
          <p:nvPr/>
        </p:nvSpPr>
        <p:spPr>
          <a:xfrm>
            <a:off x="7765775" y="2458279"/>
            <a:ext cx="1948069" cy="94090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電機系館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5F570C-7AC6-4E95-B43C-9560D004389C}"/>
              </a:ext>
            </a:extLst>
          </p:cNvPr>
          <p:cNvSpPr/>
          <p:nvPr/>
        </p:nvSpPr>
        <p:spPr>
          <a:xfrm>
            <a:off x="2610679" y="5420139"/>
            <a:ext cx="1948069" cy="94090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星巴克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DA83580-98AA-4632-A249-2E6A5DE5931F}"/>
              </a:ext>
            </a:extLst>
          </p:cNvPr>
          <p:cNvSpPr/>
          <p:nvPr/>
        </p:nvSpPr>
        <p:spPr>
          <a:xfrm>
            <a:off x="6029740" y="1987826"/>
            <a:ext cx="940905" cy="94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1EA349F-FC25-40FC-AADF-0F5FCD70D9F7}"/>
              </a:ext>
            </a:extLst>
          </p:cNvPr>
          <p:cNvSpPr/>
          <p:nvPr/>
        </p:nvSpPr>
        <p:spPr>
          <a:xfrm>
            <a:off x="5512904" y="6400800"/>
            <a:ext cx="940905" cy="94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2BB5E4-C421-48FD-BFC8-C2F6E190955C}"/>
              </a:ext>
            </a:extLst>
          </p:cNvPr>
          <p:cNvSpPr/>
          <p:nvPr/>
        </p:nvSpPr>
        <p:spPr>
          <a:xfrm>
            <a:off x="4856922" y="7737595"/>
            <a:ext cx="1948069" cy="4505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長榮路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64AB82-B1B6-4789-8B5F-7E6C82D654F8}"/>
              </a:ext>
            </a:extLst>
          </p:cNvPr>
          <p:cNvSpPr/>
          <p:nvPr/>
        </p:nvSpPr>
        <p:spPr>
          <a:xfrm>
            <a:off x="2034209" y="4171119"/>
            <a:ext cx="1948069" cy="4505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大學路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D01C649-CE0F-4237-8A4A-E50A1A8B6676}"/>
              </a:ext>
            </a:extLst>
          </p:cNvPr>
          <p:cNvSpPr/>
          <p:nvPr/>
        </p:nvSpPr>
        <p:spPr>
          <a:xfrm>
            <a:off x="549963" y="3700667"/>
            <a:ext cx="940905" cy="94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4B4C2B2-8EDD-4D91-8202-B90333347D94}"/>
              </a:ext>
            </a:extLst>
          </p:cNvPr>
          <p:cNvSpPr/>
          <p:nvPr/>
        </p:nvSpPr>
        <p:spPr>
          <a:xfrm>
            <a:off x="11502887" y="4618383"/>
            <a:ext cx="940905" cy="94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FF4138-B1CC-4FAC-B29B-E5617B022E90}"/>
              </a:ext>
            </a:extLst>
          </p:cNvPr>
          <p:cNvSpPr txBox="1"/>
          <p:nvPr/>
        </p:nvSpPr>
        <p:spPr>
          <a:xfrm>
            <a:off x="2223967" y="725268"/>
            <a:ext cx="8587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前情提要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此路口含有三時向</a:t>
            </a:r>
            <a:r>
              <a:rPr lang="en-US" altLang="zh-TW" dirty="0"/>
              <a:t>:1</a:t>
            </a:r>
            <a:r>
              <a:rPr lang="zh-TW" altLang="en-US" dirty="0"/>
              <a:t>直向、</a:t>
            </a:r>
            <a:r>
              <a:rPr lang="en-US" altLang="zh-TW" dirty="0"/>
              <a:t>1</a:t>
            </a:r>
            <a:r>
              <a:rPr lang="zh-TW" altLang="en-US" dirty="0"/>
              <a:t>縱向及</a:t>
            </a:r>
            <a:r>
              <a:rPr lang="en-US" altLang="zh-TW" dirty="0"/>
              <a:t>1</a:t>
            </a:r>
            <a:r>
              <a:rPr lang="zh-TW" altLang="en-US" dirty="0"/>
              <a:t>行人</a:t>
            </a:r>
            <a:r>
              <a:rPr lang="en-US" altLang="zh-TW" dirty="0"/>
              <a:t>(</a:t>
            </a:r>
            <a:r>
              <a:rPr lang="zh-TW" altLang="en-US" dirty="0"/>
              <a:t>獨立</a:t>
            </a:r>
            <a:r>
              <a:rPr lang="en-US" altLang="zh-TW" dirty="0"/>
              <a:t>)</a:t>
            </a:r>
            <a:r>
              <a:rPr lang="zh-TW" altLang="en-US" dirty="0"/>
              <a:t>時向；且長榮路車多，綠燈時間較長</a:t>
            </a:r>
          </a:p>
        </p:txBody>
      </p:sp>
    </p:spTree>
    <p:extLst>
      <p:ext uri="{BB962C8B-B14F-4D97-AF65-F5344CB8AC3E}">
        <p14:creationId xmlns:p14="http://schemas.microsoft.com/office/powerpoint/2010/main" val="37501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FCA9094-8DCB-46A1-BC25-BC8660AD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907"/>
            <a:ext cx="12801600" cy="7197386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C0CDB9F2-05EB-4010-AE21-A07F327A7895}"/>
              </a:ext>
            </a:extLst>
          </p:cNvPr>
          <p:cNvSpPr/>
          <p:nvPr/>
        </p:nvSpPr>
        <p:spPr>
          <a:xfrm rot="10800000">
            <a:off x="3467100" y="2565400"/>
            <a:ext cx="2400300" cy="134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1063B9A-6DFA-4C5A-9EB8-5A2C261ABC27}"/>
              </a:ext>
            </a:extLst>
          </p:cNvPr>
          <p:cNvSpPr/>
          <p:nvPr/>
        </p:nvSpPr>
        <p:spPr>
          <a:xfrm>
            <a:off x="4102099" y="2870200"/>
            <a:ext cx="523239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不能用</a:t>
            </a:r>
            <a:r>
              <a:rPr lang="en-US" altLang="zh-TW" dirty="0"/>
              <a:t>define</a:t>
            </a:r>
          </a:p>
          <a:p>
            <a:pPr algn="ctr"/>
            <a:r>
              <a:rPr lang="zh-TW" altLang="en-US" dirty="0"/>
              <a:t>這是相較於</a:t>
            </a:r>
            <a:r>
              <a:rPr lang="en-US" altLang="zh-TW" dirty="0"/>
              <a:t>C</a:t>
            </a:r>
            <a:r>
              <a:rPr lang="zh-TW" altLang="en-US" dirty="0"/>
              <a:t>的</a:t>
            </a:r>
            <a:r>
              <a:rPr lang="en-US" altLang="zh-TW" dirty="0"/>
              <a:t>define</a:t>
            </a:r>
            <a:r>
              <a:rPr lang="zh-TW" altLang="en-US" dirty="0"/>
              <a:t>指令，</a:t>
            </a:r>
            <a:r>
              <a:rPr lang="en-US" altLang="zh-TW" dirty="0"/>
              <a:t>define</a:t>
            </a:r>
            <a:r>
              <a:rPr lang="zh-TW" altLang="en-US" dirty="0"/>
              <a:t>好像是接線的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E340171A-F216-4472-8518-7DA3EDAC57DD}"/>
              </a:ext>
            </a:extLst>
          </p:cNvPr>
          <p:cNvSpPr/>
          <p:nvPr/>
        </p:nvSpPr>
        <p:spPr>
          <a:xfrm rot="10800000">
            <a:off x="1524000" y="6519694"/>
            <a:ext cx="2400300" cy="134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B85A09E-54EB-45AE-8956-FAC64021A333}"/>
              </a:ext>
            </a:extLst>
          </p:cNvPr>
          <p:cNvSpPr/>
          <p:nvPr/>
        </p:nvSpPr>
        <p:spPr>
          <a:xfrm>
            <a:off x="2158999" y="6824494"/>
            <a:ext cx="523239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計數器與初始化</a:t>
            </a:r>
            <a:r>
              <a:rPr lang="en-US" altLang="zh-TW" dirty="0"/>
              <a:t>(</a:t>
            </a:r>
            <a:r>
              <a:rPr lang="zh-TW" altLang="en-US" dirty="0"/>
              <a:t>剛開始設</a:t>
            </a:r>
            <a:r>
              <a:rPr lang="en-US" altLang="zh-TW" dirty="0"/>
              <a:t>J=1)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1CB5B7-3341-4236-B2E4-CBA0FB009E4C}"/>
              </a:ext>
            </a:extLst>
          </p:cNvPr>
          <p:cNvSpPr/>
          <p:nvPr/>
        </p:nvSpPr>
        <p:spPr>
          <a:xfrm>
            <a:off x="2552700" y="1502654"/>
            <a:ext cx="1371600" cy="82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Rst</a:t>
            </a:r>
            <a:r>
              <a:rPr lang="en-US" altLang="zh-TW" dirty="0"/>
              <a:t> </a:t>
            </a:r>
            <a:r>
              <a:rPr lang="zh-TW" altLang="en-US" dirty="0"/>
              <a:t>只有過電那瞬間會用到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38D56C-3CE9-432E-98BC-4553CEC40B96}"/>
              </a:ext>
            </a:extLst>
          </p:cNvPr>
          <p:cNvSpPr/>
          <p:nvPr/>
        </p:nvSpPr>
        <p:spPr>
          <a:xfrm>
            <a:off x="3721100" y="5105400"/>
            <a:ext cx="1511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I/O</a:t>
            </a:r>
            <a:r>
              <a:rPr lang="zh-TW" altLang="en-US" dirty="0"/>
              <a:t>很詳細在這邊</a:t>
            </a:r>
          </a:p>
        </p:txBody>
      </p:sp>
    </p:spTree>
    <p:extLst>
      <p:ext uri="{BB962C8B-B14F-4D97-AF65-F5344CB8AC3E}">
        <p14:creationId xmlns:p14="http://schemas.microsoft.com/office/powerpoint/2010/main" val="265409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C83C3E7-55DB-4A67-9398-87253F4E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907"/>
            <a:ext cx="12801600" cy="71973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403588-6E6E-4645-8F65-DB9C21C3E283}"/>
              </a:ext>
            </a:extLst>
          </p:cNvPr>
          <p:cNvSpPr/>
          <p:nvPr/>
        </p:nvSpPr>
        <p:spPr>
          <a:xfrm>
            <a:off x="3289300" y="4356100"/>
            <a:ext cx="6083300" cy="19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反正這邊的邏輯是</a:t>
            </a:r>
            <a:r>
              <a:rPr lang="en-US" altLang="zh-TW" dirty="0"/>
              <a:t>:</a:t>
            </a:r>
            <a:r>
              <a:rPr lang="zh-TW" altLang="en-US" dirty="0"/>
              <a:t>只要遇到</a:t>
            </a:r>
            <a:r>
              <a:rPr lang="en-US" altLang="zh-TW" dirty="0" err="1"/>
              <a:t>clk</a:t>
            </a:r>
            <a:r>
              <a:rPr lang="zh-TW" altLang="en-US" dirty="0"/>
              <a:t>就開始計時，時間到換下一態，實作方法為分態，看時，反向，類似</a:t>
            </a:r>
            <a:r>
              <a:rPr lang="en-US" altLang="zh-TW"/>
              <a:t>case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98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十字形 54">
            <a:extLst>
              <a:ext uri="{FF2B5EF4-FFF2-40B4-BE49-F238E27FC236}">
                <a16:creationId xmlns:a16="http://schemas.microsoft.com/office/drawing/2014/main" id="{AFEBE319-8265-4E61-B8FA-4E6581D45B86}"/>
              </a:ext>
            </a:extLst>
          </p:cNvPr>
          <p:cNvSpPr/>
          <p:nvPr/>
        </p:nvSpPr>
        <p:spPr>
          <a:xfrm rot="2700000">
            <a:off x="4227075" y="3321332"/>
            <a:ext cx="3281557" cy="3281557"/>
          </a:xfrm>
          <a:prstGeom prst="plus">
            <a:avLst>
              <a:gd name="adj" fmla="val 400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AE92FC94-CB98-48F0-8E66-1448623B5A66}"/>
              </a:ext>
            </a:extLst>
          </p:cNvPr>
          <p:cNvSpPr/>
          <p:nvPr/>
        </p:nvSpPr>
        <p:spPr>
          <a:xfrm>
            <a:off x="6785114" y="5874069"/>
            <a:ext cx="698638" cy="698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228304A-E34F-4F39-B022-4CFD7D646E92}"/>
              </a:ext>
            </a:extLst>
          </p:cNvPr>
          <p:cNvSpPr/>
          <p:nvPr/>
        </p:nvSpPr>
        <p:spPr>
          <a:xfrm>
            <a:off x="4252913" y="5848557"/>
            <a:ext cx="698638" cy="698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93E0A5FD-9145-4881-B365-F49B5AF77EAC}"/>
              </a:ext>
            </a:extLst>
          </p:cNvPr>
          <p:cNvSpPr/>
          <p:nvPr/>
        </p:nvSpPr>
        <p:spPr>
          <a:xfrm>
            <a:off x="4244217" y="3343690"/>
            <a:ext cx="698638" cy="698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7CAD21C-5011-4FC3-ADE7-005063821964}"/>
              </a:ext>
            </a:extLst>
          </p:cNvPr>
          <p:cNvSpPr/>
          <p:nvPr/>
        </p:nvSpPr>
        <p:spPr>
          <a:xfrm>
            <a:off x="6785114" y="3352800"/>
            <a:ext cx="698638" cy="698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126516-B469-4260-B0DB-EC41A7304263}"/>
              </a:ext>
            </a:extLst>
          </p:cNvPr>
          <p:cNvSpPr/>
          <p:nvPr/>
        </p:nvSpPr>
        <p:spPr>
          <a:xfrm>
            <a:off x="4837043" y="368576"/>
            <a:ext cx="1948070" cy="28757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2731AF-CB06-4A44-9857-E4BD0DBADD4C}"/>
              </a:ext>
            </a:extLst>
          </p:cNvPr>
          <p:cNvSpPr/>
          <p:nvPr/>
        </p:nvSpPr>
        <p:spPr>
          <a:xfrm>
            <a:off x="4837043" y="6607037"/>
            <a:ext cx="1948070" cy="28757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1AA808-9F96-49C8-943A-79F8FF336802}"/>
              </a:ext>
            </a:extLst>
          </p:cNvPr>
          <p:cNvSpPr/>
          <p:nvPr/>
        </p:nvSpPr>
        <p:spPr>
          <a:xfrm rot="5400000">
            <a:off x="8131865" y="3362739"/>
            <a:ext cx="1948070" cy="28757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1D9F63-0991-4990-B761-48924E1DD286}"/>
              </a:ext>
            </a:extLst>
          </p:cNvPr>
          <p:cNvSpPr/>
          <p:nvPr/>
        </p:nvSpPr>
        <p:spPr>
          <a:xfrm rot="5400000">
            <a:off x="1550504" y="3362739"/>
            <a:ext cx="1948070" cy="28757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6E552-A3D1-4F02-9BB9-EE8CB8364248}"/>
              </a:ext>
            </a:extLst>
          </p:cNvPr>
          <p:cNvSpPr/>
          <p:nvPr/>
        </p:nvSpPr>
        <p:spPr>
          <a:xfrm>
            <a:off x="4678017" y="209551"/>
            <a:ext cx="2292626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24DEBC-ED19-4E49-B5F2-AFF87EB0B58E}"/>
              </a:ext>
            </a:extLst>
          </p:cNvPr>
          <p:cNvSpPr/>
          <p:nvPr/>
        </p:nvSpPr>
        <p:spPr>
          <a:xfrm>
            <a:off x="4678017" y="9356864"/>
            <a:ext cx="2292626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037820-CB9C-4F65-B6A4-56050EDC93EC}"/>
              </a:ext>
            </a:extLst>
          </p:cNvPr>
          <p:cNvSpPr/>
          <p:nvPr/>
        </p:nvSpPr>
        <p:spPr>
          <a:xfrm rot="5400000">
            <a:off x="9397447" y="4674704"/>
            <a:ext cx="2292626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0FA8BA-49BD-4DCB-830B-DDA0B0B6AD57}"/>
              </a:ext>
            </a:extLst>
          </p:cNvPr>
          <p:cNvSpPr/>
          <p:nvPr/>
        </p:nvSpPr>
        <p:spPr>
          <a:xfrm rot="5400000">
            <a:off x="-106018" y="4674705"/>
            <a:ext cx="2292626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46A84C7-7A7A-428F-B5E9-2837ECB40B3A}"/>
              </a:ext>
            </a:extLst>
          </p:cNvPr>
          <p:cNvGrpSpPr/>
          <p:nvPr/>
        </p:nvGrpSpPr>
        <p:grpSpPr>
          <a:xfrm>
            <a:off x="5764696" y="6401630"/>
            <a:ext cx="1285461" cy="516835"/>
            <a:chOff x="7553739" y="477078"/>
            <a:chExt cx="1285461" cy="516835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3D7CE76-DBBA-4973-AA46-A5002AD70947}"/>
                </a:ext>
              </a:extLst>
            </p:cNvPr>
            <p:cNvSpPr/>
            <p:nvPr/>
          </p:nvSpPr>
          <p:spPr>
            <a:xfrm>
              <a:off x="7553739" y="477078"/>
              <a:ext cx="1285461" cy="51683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923AFA8-F1D9-4CC1-A2CC-D155BB1EBB6D}"/>
                </a:ext>
              </a:extLst>
            </p:cNvPr>
            <p:cNvSpPr/>
            <p:nvPr/>
          </p:nvSpPr>
          <p:spPr>
            <a:xfrm>
              <a:off x="7646504" y="596347"/>
              <a:ext cx="278296" cy="27829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9914B83A-ECA2-44E9-81CA-F78D53DA1EAF}"/>
                </a:ext>
              </a:extLst>
            </p:cNvPr>
            <p:cNvSpPr/>
            <p:nvPr/>
          </p:nvSpPr>
          <p:spPr>
            <a:xfrm>
              <a:off x="8070573" y="591377"/>
              <a:ext cx="278296" cy="27829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9129594-AFC5-49EA-BB79-57D6C650E0CF}"/>
                </a:ext>
              </a:extLst>
            </p:cNvPr>
            <p:cNvSpPr/>
            <p:nvPr/>
          </p:nvSpPr>
          <p:spPr>
            <a:xfrm>
              <a:off x="8488017" y="591377"/>
              <a:ext cx="278296" cy="27829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DFDE30D-F44E-436B-844F-1FEEE116A367}"/>
              </a:ext>
            </a:extLst>
          </p:cNvPr>
          <p:cNvGrpSpPr/>
          <p:nvPr/>
        </p:nvGrpSpPr>
        <p:grpSpPr>
          <a:xfrm>
            <a:off x="4479235" y="2886490"/>
            <a:ext cx="1285461" cy="516835"/>
            <a:chOff x="7553739" y="477078"/>
            <a:chExt cx="1285461" cy="51683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36395B4-DD43-4628-85BF-7252CB050B55}"/>
                </a:ext>
              </a:extLst>
            </p:cNvPr>
            <p:cNvSpPr/>
            <p:nvPr/>
          </p:nvSpPr>
          <p:spPr>
            <a:xfrm>
              <a:off x="7553739" y="477078"/>
              <a:ext cx="1285461" cy="51683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C133DAF-644A-4B6E-AD9B-8D7E119DFA50}"/>
                </a:ext>
              </a:extLst>
            </p:cNvPr>
            <p:cNvSpPr/>
            <p:nvPr/>
          </p:nvSpPr>
          <p:spPr>
            <a:xfrm>
              <a:off x="7646504" y="596347"/>
              <a:ext cx="278296" cy="27829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1860796-5183-4F94-BA24-9E7608BBEFE5}"/>
                </a:ext>
              </a:extLst>
            </p:cNvPr>
            <p:cNvSpPr/>
            <p:nvPr/>
          </p:nvSpPr>
          <p:spPr>
            <a:xfrm>
              <a:off x="8070573" y="591377"/>
              <a:ext cx="278296" cy="27829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258A71F-8DA3-4A67-8546-6FA1869E26BD}"/>
                </a:ext>
              </a:extLst>
            </p:cNvPr>
            <p:cNvSpPr/>
            <p:nvPr/>
          </p:nvSpPr>
          <p:spPr>
            <a:xfrm>
              <a:off x="8488017" y="591377"/>
              <a:ext cx="278296" cy="27829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EC52412-2CBD-4DCC-8168-B296E03E8A0E}"/>
              </a:ext>
            </a:extLst>
          </p:cNvPr>
          <p:cNvGrpSpPr/>
          <p:nvPr/>
        </p:nvGrpSpPr>
        <p:grpSpPr>
          <a:xfrm rot="16200000">
            <a:off x="7025310" y="3664227"/>
            <a:ext cx="1285461" cy="516835"/>
            <a:chOff x="7553739" y="477078"/>
            <a:chExt cx="1285461" cy="516835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9BAE4B8D-F070-4A48-BB9B-4E2790BA4B82}"/>
                </a:ext>
              </a:extLst>
            </p:cNvPr>
            <p:cNvSpPr/>
            <p:nvPr/>
          </p:nvSpPr>
          <p:spPr>
            <a:xfrm>
              <a:off x="7553739" y="477078"/>
              <a:ext cx="1285461" cy="51683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D56C233-6335-4D35-AA54-8369A106AD0E}"/>
                </a:ext>
              </a:extLst>
            </p:cNvPr>
            <p:cNvSpPr/>
            <p:nvPr/>
          </p:nvSpPr>
          <p:spPr>
            <a:xfrm>
              <a:off x="7646504" y="596347"/>
              <a:ext cx="278296" cy="27829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48B937A-57AC-4A7E-9709-C7F86D23CA92}"/>
                </a:ext>
              </a:extLst>
            </p:cNvPr>
            <p:cNvSpPr/>
            <p:nvPr/>
          </p:nvSpPr>
          <p:spPr>
            <a:xfrm>
              <a:off x="8070573" y="591377"/>
              <a:ext cx="278296" cy="27829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9FA70294-8311-4267-BA24-4E83E408FF4C}"/>
                </a:ext>
              </a:extLst>
            </p:cNvPr>
            <p:cNvSpPr/>
            <p:nvPr/>
          </p:nvSpPr>
          <p:spPr>
            <a:xfrm>
              <a:off x="8488017" y="591377"/>
              <a:ext cx="278296" cy="27829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DFB235E-BAE0-49AF-BFBF-FE8CB8149E79}"/>
              </a:ext>
            </a:extLst>
          </p:cNvPr>
          <p:cNvGrpSpPr/>
          <p:nvPr/>
        </p:nvGrpSpPr>
        <p:grpSpPr>
          <a:xfrm rot="16200000">
            <a:off x="3213653" y="5155097"/>
            <a:ext cx="1285461" cy="516835"/>
            <a:chOff x="7553739" y="477078"/>
            <a:chExt cx="1285461" cy="516835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89D5CBF-B578-44A7-92F8-58996F35020B}"/>
                </a:ext>
              </a:extLst>
            </p:cNvPr>
            <p:cNvSpPr/>
            <p:nvPr/>
          </p:nvSpPr>
          <p:spPr>
            <a:xfrm>
              <a:off x="7553739" y="477078"/>
              <a:ext cx="1285461" cy="51683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98AEE7F-3142-4E4B-B8D9-83E2613662EC}"/>
                </a:ext>
              </a:extLst>
            </p:cNvPr>
            <p:cNvSpPr/>
            <p:nvPr/>
          </p:nvSpPr>
          <p:spPr>
            <a:xfrm>
              <a:off x="7646504" y="596347"/>
              <a:ext cx="278296" cy="27829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E2B20535-1EAF-4E72-A5A9-BCB251D25C72}"/>
                </a:ext>
              </a:extLst>
            </p:cNvPr>
            <p:cNvSpPr/>
            <p:nvPr/>
          </p:nvSpPr>
          <p:spPr>
            <a:xfrm>
              <a:off x="8070573" y="591377"/>
              <a:ext cx="278296" cy="27829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859D14F-97D0-40BF-B79C-5E58A9F758A4}"/>
                </a:ext>
              </a:extLst>
            </p:cNvPr>
            <p:cNvSpPr/>
            <p:nvPr/>
          </p:nvSpPr>
          <p:spPr>
            <a:xfrm>
              <a:off x="8488017" y="591377"/>
              <a:ext cx="278296" cy="27829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D4AE290-B186-4FFB-BF89-3EDBAC654337}"/>
              </a:ext>
            </a:extLst>
          </p:cNvPr>
          <p:cNvCxnSpPr/>
          <p:nvPr/>
        </p:nvCxnSpPr>
        <p:spPr>
          <a:xfrm>
            <a:off x="1432892" y="4770783"/>
            <a:ext cx="2557669" cy="0"/>
          </a:xfrm>
          <a:prstGeom prst="lin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1F155C87-F860-4E32-AEBE-1E480EA9F3A5}"/>
              </a:ext>
            </a:extLst>
          </p:cNvPr>
          <p:cNvSpPr/>
          <p:nvPr/>
        </p:nvSpPr>
        <p:spPr>
          <a:xfrm>
            <a:off x="1086679" y="4330147"/>
            <a:ext cx="940905" cy="94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03D8ED5-7E9F-4196-81EC-DFBAEE3046D3}"/>
              </a:ext>
            </a:extLst>
          </p:cNvPr>
          <p:cNvCxnSpPr/>
          <p:nvPr/>
        </p:nvCxnSpPr>
        <p:spPr>
          <a:xfrm>
            <a:off x="7663070" y="4843669"/>
            <a:ext cx="2557669" cy="0"/>
          </a:xfrm>
          <a:prstGeom prst="lin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1B69082A-896F-41F2-B8D6-178F295347B7}"/>
              </a:ext>
            </a:extLst>
          </p:cNvPr>
          <p:cNvSpPr/>
          <p:nvPr/>
        </p:nvSpPr>
        <p:spPr>
          <a:xfrm>
            <a:off x="9602857" y="4330148"/>
            <a:ext cx="940905" cy="94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8C1832E5-0EDE-4A72-8055-367E31B8E978}"/>
              </a:ext>
            </a:extLst>
          </p:cNvPr>
          <p:cNvSpPr/>
          <p:nvPr/>
        </p:nvSpPr>
        <p:spPr>
          <a:xfrm>
            <a:off x="2524540" y="2206487"/>
            <a:ext cx="6500191" cy="489005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06E1407-B17D-4101-8DD8-DE8310EA2D64}"/>
              </a:ext>
            </a:extLst>
          </p:cNvPr>
          <p:cNvCxnSpPr>
            <a:cxnSpLocks/>
          </p:cNvCxnSpPr>
          <p:nvPr/>
        </p:nvCxnSpPr>
        <p:spPr>
          <a:xfrm rot="16200000">
            <a:off x="4553778" y="1965463"/>
            <a:ext cx="2557669" cy="0"/>
          </a:xfrm>
          <a:prstGeom prst="lin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599E1C4B-5DF0-47E7-B996-3D11B4A3CE3A}"/>
              </a:ext>
            </a:extLst>
          </p:cNvPr>
          <p:cNvSpPr/>
          <p:nvPr/>
        </p:nvSpPr>
        <p:spPr>
          <a:xfrm>
            <a:off x="5340626" y="368577"/>
            <a:ext cx="940905" cy="94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2A51CDD-3913-4EB3-8794-724F7F98C00B}"/>
              </a:ext>
            </a:extLst>
          </p:cNvPr>
          <p:cNvCxnSpPr>
            <a:cxnSpLocks/>
          </p:cNvCxnSpPr>
          <p:nvPr/>
        </p:nvCxnSpPr>
        <p:spPr>
          <a:xfrm rot="16200000">
            <a:off x="4520649" y="7826237"/>
            <a:ext cx="2557669" cy="0"/>
          </a:xfrm>
          <a:prstGeom prst="lin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9C9B686C-27D9-4BE6-A1D7-8201FCDA9CE1}"/>
              </a:ext>
            </a:extLst>
          </p:cNvPr>
          <p:cNvSpPr/>
          <p:nvPr/>
        </p:nvSpPr>
        <p:spPr>
          <a:xfrm>
            <a:off x="5340626" y="8541855"/>
            <a:ext cx="940905" cy="94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080BBF70-CA76-4003-89BA-8D2C350F4D5C}"/>
              </a:ext>
            </a:extLst>
          </p:cNvPr>
          <p:cNvSpPr/>
          <p:nvPr/>
        </p:nvSpPr>
        <p:spPr>
          <a:xfrm>
            <a:off x="7957931" y="5155101"/>
            <a:ext cx="872987" cy="377679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E8D2B774-CE43-4301-B80D-B1608FCAC8CF}"/>
              </a:ext>
            </a:extLst>
          </p:cNvPr>
          <p:cNvSpPr/>
          <p:nvPr/>
        </p:nvSpPr>
        <p:spPr>
          <a:xfrm>
            <a:off x="2660375" y="5133562"/>
            <a:ext cx="872987" cy="377679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4BB9000A-7B05-4339-887D-D16128DF6B8D}"/>
              </a:ext>
            </a:extLst>
          </p:cNvPr>
          <p:cNvSpPr/>
          <p:nvPr/>
        </p:nvSpPr>
        <p:spPr>
          <a:xfrm rot="16200000">
            <a:off x="5871541" y="7345023"/>
            <a:ext cx="872987" cy="377679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90BAE47F-762C-4DFC-88D1-8EE7DE203554}"/>
              </a:ext>
            </a:extLst>
          </p:cNvPr>
          <p:cNvSpPr/>
          <p:nvPr/>
        </p:nvSpPr>
        <p:spPr>
          <a:xfrm rot="16200000">
            <a:off x="5825163" y="2514604"/>
            <a:ext cx="872987" cy="377679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5DFAF41E-540F-4203-87FE-6F40E9A44DAD}"/>
              </a:ext>
            </a:extLst>
          </p:cNvPr>
          <p:cNvSpPr/>
          <p:nvPr/>
        </p:nvSpPr>
        <p:spPr>
          <a:xfrm rot="5400000" flipV="1">
            <a:off x="4874320" y="2122009"/>
            <a:ext cx="872987" cy="377679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78084D1F-E3E2-42FC-B64F-C0D63148387B}"/>
              </a:ext>
            </a:extLst>
          </p:cNvPr>
          <p:cNvSpPr/>
          <p:nvPr/>
        </p:nvSpPr>
        <p:spPr>
          <a:xfrm rot="5400000" flipV="1">
            <a:off x="4895844" y="7013719"/>
            <a:ext cx="872987" cy="377679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573FBA6A-BBEB-4FA0-80BF-A87A70E529FD}"/>
              </a:ext>
            </a:extLst>
          </p:cNvPr>
          <p:cNvSpPr/>
          <p:nvPr/>
        </p:nvSpPr>
        <p:spPr>
          <a:xfrm rot="10800000" flipV="1">
            <a:off x="8045727" y="4094931"/>
            <a:ext cx="872987" cy="377679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2DAFE5D4-4588-413C-80D5-0B8760E1ED80}"/>
              </a:ext>
            </a:extLst>
          </p:cNvPr>
          <p:cNvSpPr/>
          <p:nvPr/>
        </p:nvSpPr>
        <p:spPr>
          <a:xfrm rot="10800000" flipV="1">
            <a:off x="2961863" y="4088296"/>
            <a:ext cx="872987" cy="377679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3AF35632-B363-4534-B6FC-0D6D46D47BB6}"/>
              </a:ext>
            </a:extLst>
          </p:cNvPr>
          <p:cNvSpPr/>
          <p:nvPr/>
        </p:nvSpPr>
        <p:spPr>
          <a:xfrm>
            <a:off x="6270171" y="1511559"/>
            <a:ext cx="2612572" cy="3041780"/>
          </a:xfrm>
          <a:custGeom>
            <a:avLst/>
            <a:gdLst>
              <a:gd name="connsiteX0" fmla="*/ 2612572 w 2612572"/>
              <a:gd name="connsiteY0" fmla="*/ 0 h 3041780"/>
              <a:gd name="connsiteX1" fmla="*/ 1642188 w 2612572"/>
              <a:gd name="connsiteY1" fmla="*/ 1250302 h 3041780"/>
              <a:gd name="connsiteX2" fmla="*/ 1082351 w 2612572"/>
              <a:gd name="connsiteY2" fmla="*/ 1212980 h 3041780"/>
              <a:gd name="connsiteX3" fmla="*/ 0 w 2612572"/>
              <a:gd name="connsiteY3" fmla="*/ 3041780 h 304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572" h="3041780" extrusionOk="0">
                <a:moveTo>
                  <a:pt x="2612572" y="0"/>
                </a:moveTo>
                <a:cubicBezTo>
                  <a:pt x="2220492" y="502847"/>
                  <a:pt x="1884620" y="1052870"/>
                  <a:pt x="1642188" y="1250302"/>
                </a:cubicBezTo>
                <a:cubicBezTo>
                  <a:pt x="1402264" y="1455647"/>
                  <a:pt x="1258515" y="917501"/>
                  <a:pt x="1082351" y="1212980"/>
                </a:cubicBezTo>
                <a:cubicBezTo>
                  <a:pt x="762626" y="1556508"/>
                  <a:pt x="387977" y="2367036"/>
                  <a:pt x="0" y="3041780"/>
                </a:cubicBezTo>
              </a:path>
            </a:pathLst>
          </a:custGeom>
          <a:noFill/>
          <a:ln w="88900" cap="rnd">
            <a:solidFill>
              <a:srgbClr val="00B0F0"/>
            </a:solidFill>
            <a:round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612572 w 2612572"/>
                      <a:gd name="connsiteY0" fmla="*/ 0 h 3041780"/>
                      <a:gd name="connsiteX1" fmla="*/ 1642188 w 2612572"/>
                      <a:gd name="connsiteY1" fmla="*/ 1250302 h 3041780"/>
                      <a:gd name="connsiteX2" fmla="*/ 1082351 w 2612572"/>
                      <a:gd name="connsiteY2" fmla="*/ 1212980 h 3041780"/>
                      <a:gd name="connsiteX3" fmla="*/ 0 w 2612572"/>
                      <a:gd name="connsiteY3" fmla="*/ 3041780 h 3041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12572" h="3041780">
                        <a:moveTo>
                          <a:pt x="2612572" y="0"/>
                        </a:moveTo>
                        <a:cubicBezTo>
                          <a:pt x="2254898" y="524069"/>
                          <a:pt x="1897225" y="1048139"/>
                          <a:pt x="1642188" y="1250302"/>
                        </a:cubicBezTo>
                        <a:cubicBezTo>
                          <a:pt x="1387151" y="1452465"/>
                          <a:pt x="1356049" y="914400"/>
                          <a:pt x="1082351" y="1212980"/>
                        </a:cubicBezTo>
                        <a:cubicBezTo>
                          <a:pt x="808653" y="1511560"/>
                          <a:pt x="404326" y="2276670"/>
                          <a:pt x="0" y="304178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A0B8384-6312-4D5C-BE06-F4690610B8A0}"/>
              </a:ext>
            </a:extLst>
          </p:cNvPr>
          <p:cNvSpPr txBox="1"/>
          <p:nvPr/>
        </p:nvSpPr>
        <p:spPr>
          <a:xfrm>
            <a:off x="9105900" y="461342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人行道</a:t>
            </a:r>
            <a:r>
              <a:rPr lang="en-US" altLang="zh-TW" sz="3600" dirty="0"/>
              <a:t>(P)</a:t>
            </a:r>
            <a:endParaRPr lang="zh-TW" altLang="en-US" sz="3600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7824A3C-5874-4CD5-9773-990BF408F910}"/>
              </a:ext>
            </a:extLst>
          </p:cNvPr>
          <p:cNvGrpSpPr/>
          <p:nvPr/>
        </p:nvGrpSpPr>
        <p:grpSpPr>
          <a:xfrm rot="16200000">
            <a:off x="9430815" y="1615937"/>
            <a:ext cx="1285461" cy="516835"/>
            <a:chOff x="7553739" y="477078"/>
            <a:chExt cx="1285461" cy="516835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E373D4B4-1C3C-4711-97CB-1B5A9A65177E}"/>
                </a:ext>
              </a:extLst>
            </p:cNvPr>
            <p:cNvSpPr/>
            <p:nvPr/>
          </p:nvSpPr>
          <p:spPr>
            <a:xfrm>
              <a:off x="7553739" y="477078"/>
              <a:ext cx="1285461" cy="51683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C5D09175-4D60-4D7D-91D2-0C047E252FDC}"/>
                </a:ext>
              </a:extLst>
            </p:cNvPr>
            <p:cNvSpPr/>
            <p:nvPr/>
          </p:nvSpPr>
          <p:spPr>
            <a:xfrm>
              <a:off x="7777131" y="596347"/>
              <a:ext cx="278296" cy="27829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57BD4FF4-1A33-4962-9352-56C88FFC7EA9}"/>
                </a:ext>
              </a:extLst>
            </p:cNvPr>
            <p:cNvSpPr/>
            <p:nvPr/>
          </p:nvSpPr>
          <p:spPr>
            <a:xfrm>
              <a:off x="8282745" y="591377"/>
              <a:ext cx="278296" cy="27829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77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975E6A7-7AA7-41CA-9CF5-8EBB8D353B16}"/>
              </a:ext>
            </a:extLst>
          </p:cNvPr>
          <p:cNvSpPr txBox="1"/>
          <p:nvPr/>
        </p:nvSpPr>
        <p:spPr>
          <a:xfrm>
            <a:off x="354563" y="18661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時間定義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D55D2111-1EB7-4B30-A069-065D24565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82131"/>
              </p:ext>
            </p:extLst>
          </p:nvPr>
        </p:nvGraphicFramePr>
        <p:xfrm>
          <a:off x="939819" y="2217057"/>
          <a:ext cx="8534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629">
                  <a:extLst>
                    <a:ext uri="{9D8B030D-6E8A-4147-A177-3AD203B41FA5}">
                      <a16:colId xmlns:a16="http://schemas.microsoft.com/office/drawing/2014/main" val="177977166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436206014"/>
                    </a:ext>
                  </a:extLst>
                </a:gridCol>
                <a:gridCol w="5312229">
                  <a:extLst>
                    <a:ext uri="{9D8B030D-6E8A-4147-A177-3AD203B41FA5}">
                      <a16:colId xmlns:a16="http://schemas.microsoft.com/office/drawing/2014/main" val="341190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時間代號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變數名稱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時間長度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90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L+S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L-S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8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44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1BA30E5-7EE7-4065-99DB-BA217BAB0E9E}"/>
              </a:ext>
            </a:extLst>
          </p:cNvPr>
          <p:cNvSpPr txBox="1"/>
          <p:nvPr/>
        </p:nvSpPr>
        <p:spPr>
          <a:xfrm>
            <a:off x="4273420" y="257524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波長</a:t>
            </a:r>
            <a:r>
              <a:rPr lang="en-US" altLang="zh-TW" dirty="0"/>
              <a:t>1S</a:t>
            </a:r>
          </a:p>
          <a:p>
            <a:r>
              <a:rPr lang="zh-TW" altLang="en-US" dirty="0"/>
              <a:t>半波長</a:t>
            </a:r>
            <a:r>
              <a:rPr lang="en-US" altLang="zh-TW" dirty="0"/>
              <a:t>0.5S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0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82BFE94-9F71-4D58-883F-0B8ED49CA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86026"/>
              </p:ext>
            </p:extLst>
          </p:nvPr>
        </p:nvGraphicFramePr>
        <p:xfrm>
          <a:off x="727788" y="1436913"/>
          <a:ext cx="11719249" cy="672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122">
                  <a:extLst>
                    <a:ext uri="{9D8B030D-6E8A-4147-A177-3AD203B41FA5}">
                      <a16:colId xmlns:a16="http://schemas.microsoft.com/office/drawing/2014/main" val="1978781353"/>
                    </a:ext>
                  </a:extLst>
                </a:gridCol>
                <a:gridCol w="1612879">
                  <a:extLst>
                    <a:ext uri="{9D8B030D-6E8A-4147-A177-3AD203B41FA5}">
                      <a16:colId xmlns:a16="http://schemas.microsoft.com/office/drawing/2014/main" val="1557405248"/>
                    </a:ext>
                  </a:extLst>
                </a:gridCol>
                <a:gridCol w="1037015">
                  <a:extLst>
                    <a:ext uri="{9D8B030D-6E8A-4147-A177-3AD203B41FA5}">
                      <a16:colId xmlns:a16="http://schemas.microsoft.com/office/drawing/2014/main" val="2582553403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675037428"/>
                    </a:ext>
                  </a:extLst>
                </a:gridCol>
                <a:gridCol w="3359021">
                  <a:extLst>
                    <a:ext uri="{9D8B030D-6E8A-4147-A177-3AD203B41FA5}">
                      <a16:colId xmlns:a16="http://schemas.microsoft.com/office/drawing/2014/main" val="21478215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861996648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3882873861"/>
                    </a:ext>
                  </a:extLst>
                </a:gridCol>
              </a:tblGrid>
              <a:tr h="895739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同步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變數名稱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紅燈邏輯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綠燈時間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黃燈時間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498462"/>
                  </a:ext>
                </a:extLst>
              </a:tr>
              <a:tr h="116632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L+S+M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If ((J=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綠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||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黃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)||P=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綠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Then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紅燈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62375"/>
                  </a:ext>
                </a:extLst>
              </a:tr>
              <a:tr h="116632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同步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94248"/>
                  </a:ext>
                </a:extLst>
              </a:tr>
              <a:tr h="116632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U+S+M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If ((C=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綠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||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黃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)||P=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綠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Then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紅燈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27756"/>
                  </a:ext>
                </a:extLst>
              </a:tr>
              <a:tr h="116632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同步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0103"/>
                  </a:ext>
                </a:extLst>
              </a:tr>
              <a:tr h="116632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U+L+2*S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If (P!=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綠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Then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紅燈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沒有黃燈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0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25EB7E0-C71E-466A-9068-9161E6ACF4CC}"/>
              </a:ext>
            </a:extLst>
          </p:cNvPr>
          <p:cNvSpPr txBox="1"/>
          <p:nvPr/>
        </p:nvSpPr>
        <p:spPr>
          <a:xfrm>
            <a:off x="1623527" y="709127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完成三向號誌</a:t>
            </a:r>
            <a:r>
              <a:rPr lang="en-US" altLang="zh-TW" dirty="0"/>
              <a:t>)</a:t>
            </a:r>
            <a:r>
              <a:rPr lang="zh-TW" altLang="en-US" dirty="0"/>
              <a:t>一周期時間</a:t>
            </a:r>
            <a:r>
              <a:rPr lang="en-US" altLang="zh-TW" dirty="0"/>
              <a:t>=U+L+M+2</a:t>
            </a:r>
            <a:r>
              <a:rPr lang="zh-TW" altLang="en-US" dirty="0"/>
              <a:t>*</a:t>
            </a:r>
            <a:r>
              <a:rPr lang="en-US" altLang="zh-TW" dirty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3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4A3C66-E664-4069-8599-06A2F9FB0604}"/>
              </a:ext>
            </a:extLst>
          </p:cNvPr>
          <p:cNvGraphicFramePr>
            <a:graphicFrameLocks noGrp="1"/>
          </p:cNvGraphicFramePr>
          <p:nvPr/>
        </p:nvGraphicFramePr>
        <p:xfrm>
          <a:off x="8515740" y="2898648"/>
          <a:ext cx="2867609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1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可否通行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25575F72-4C79-48F7-B127-3D62CC4DADFD}"/>
              </a:ext>
            </a:extLst>
          </p:cNvPr>
          <p:cNvGraphicFramePr>
            <a:graphicFrameLocks noGrp="1"/>
          </p:cNvGraphicFramePr>
          <p:nvPr/>
        </p:nvGraphicFramePr>
        <p:xfrm>
          <a:off x="4966995" y="289187"/>
          <a:ext cx="2867609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1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可否通行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48FDBCF1-11B7-4B34-9355-21A218FC4601}"/>
              </a:ext>
            </a:extLst>
          </p:cNvPr>
          <p:cNvGraphicFramePr>
            <a:graphicFrameLocks noGrp="1"/>
          </p:cNvGraphicFramePr>
          <p:nvPr/>
        </p:nvGraphicFramePr>
        <p:xfrm>
          <a:off x="1418253" y="2898648"/>
          <a:ext cx="2867609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1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可否通行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2757EEC8-84FA-47EC-9BFD-434EBA7E4096}"/>
              </a:ext>
            </a:extLst>
          </p:cNvPr>
          <p:cNvSpPr/>
          <p:nvPr/>
        </p:nvSpPr>
        <p:spPr>
          <a:xfrm rot="21275506">
            <a:off x="4080589" y="4855088"/>
            <a:ext cx="5063411" cy="1999151"/>
          </a:xfrm>
          <a:custGeom>
            <a:avLst/>
            <a:gdLst>
              <a:gd name="connsiteX0" fmla="*/ 5063411 w 5063411"/>
              <a:gd name="connsiteY0" fmla="*/ 570053 h 1999151"/>
              <a:gd name="connsiteX1" fmla="*/ 3856240 w 5063411"/>
              <a:gd name="connsiteY1" fmla="*/ 1777223 h 1999151"/>
              <a:gd name="connsiteX2" fmla="*/ 2582003 w 5063411"/>
              <a:gd name="connsiteY2" fmla="*/ 1978420 h 1999151"/>
              <a:gd name="connsiteX3" fmla="*/ 1341300 w 5063411"/>
              <a:gd name="connsiteY3" fmla="*/ 1508965 h 1999151"/>
              <a:gd name="connsiteX4" fmla="*/ 335324 w 5063411"/>
              <a:gd name="connsiteY4" fmla="*/ 804781 h 1999151"/>
              <a:gd name="connsiteX5" fmla="*/ 0 w 5063411"/>
              <a:gd name="connsiteY5" fmla="*/ 0 h 19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3411" h="1999151" extrusionOk="0">
                <a:moveTo>
                  <a:pt x="5063411" y="570053"/>
                </a:moveTo>
                <a:cubicBezTo>
                  <a:pt x="4625863" y="1031140"/>
                  <a:pt x="4195002" y="1570571"/>
                  <a:pt x="3856240" y="1777223"/>
                </a:cubicBezTo>
                <a:cubicBezTo>
                  <a:pt x="3503305" y="2024717"/>
                  <a:pt x="2930661" y="2025370"/>
                  <a:pt x="2582003" y="1978420"/>
                </a:cubicBezTo>
                <a:cubicBezTo>
                  <a:pt x="2156240" y="1940163"/>
                  <a:pt x="1712129" y="1724565"/>
                  <a:pt x="1341300" y="1508965"/>
                </a:cubicBezTo>
                <a:cubicBezTo>
                  <a:pt x="921913" y="1288769"/>
                  <a:pt x="573481" y="1063254"/>
                  <a:pt x="335324" y="804781"/>
                </a:cubicBezTo>
                <a:cubicBezTo>
                  <a:pt x="119761" y="554236"/>
                  <a:pt x="68136" y="251434"/>
                  <a:pt x="0" y="0"/>
                </a:cubicBezTo>
              </a:path>
            </a:pathLst>
          </a:custGeom>
          <a:noFill/>
          <a:ln w="88900" cap="rnd">
            <a:solidFill>
              <a:srgbClr val="FF0000"/>
            </a:solidFill>
            <a:headEnd type="none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817845 w 2817845"/>
                      <a:gd name="connsiteY0" fmla="*/ 317241 h 1112550"/>
                      <a:gd name="connsiteX1" fmla="*/ 2146041 w 2817845"/>
                      <a:gd name="connsiteY1" fmla="*/ 989045 h 1112550"/>
                      <a:gd name="connsiteX2" fmla="*/ 1436914 w 2817845"/>
                      <a:gd name="connsiteY2" fmla="*/ 1101013 h 1112550"/>
                      <a:gd name="connsiteX3" fmla="*/ 746449 w 2817845"/>
                      <a:gd name="connsiteY3" fmla="*/ 839756 h 1112550"/>
                      <a:gd name="connsiteX4" fmla="*/ 186612 w 2817845"/>
                      <a:gd name="connsiteY4" fmla="*/ 447870 h 1112550"/>
                      <a:gd name="connsiteX5" fmla="*/ 0 w 2817845"/>
                      <a:gd name="connsiteY5" fmla="*/ 0 h 1112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17845" h="1112550">
                        <a:moveTo>
                          <a:pt x="2817845" y="317241"/>
                        </a:moveTo>
                        <a:cubicBezTo>
                          <a:pt x="2597020" y="587828"/>
                          <a:pt x="2376196" y="858416"/>
                          <a:pt x="2146041" y="989045"/>
                        </a:cubicBezTo>
                        <a:cubicBezTo>
                          <a:pt x="1915886" y="1119674"/>
                          <a:pt x="1670179" y="1125894"/>
                          <a:pt x="1436914" y="1101013"/>
                        </a:cubicBezTo>
                        <a:cubicBezTo>
                          <a:pt x="1203649" y="1076132"/>
                          <a:pt x="954832" y="948613"/>
                          <a:pt x="746449" y="839756"/>
                        </a:cubicBezTo>
                        <a:cubicBezTo>
                          <a:pt x="538066" y="730899"/>
                          <a:pt x="311020" y="587829"/>
                          <a:pt x="186612" y="447870"/>
                        </a:cubicBezTo>
                        <a:cubicBezTo>
                          <a:pt x="62204" y="307911"/>
                          <a:pt x="31102" y="153955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F349DD1F-18C8-4578-89BA-2DA0FEF6E72C}"/>
              </a:ext>
            </a:extLst>
          </p:cNvPr>
          <p:cNvSpPr/>
          <p:nvPr/>
        </p:nvSpPr>
        <p:spPr>
          <a:xfrm>
            <a:off x="8098971" y="1253504"/>
            <a:ext cx="2220686" cy="1340406"/>
          </a:xfrm>
          <a:custGeom>
            <a:avLst/>
            <a:gdLst>
              <a:gd name="connsiteX0" fmla="*/ 0 w 2220686"/>
              <a:gd name="connsiteY0" fmla="*/ 52782 h 1340406"/>
              <a:gd name="connsiteX1" fmla="*/ 933062 w 2220686"/>
              <a:gd name="connsiteY1" fmla="*/ 15459 h 1340406"/>
              <a:gd name="connsiteX2" fmla="*/ 1586205 w 2220686"/>
              <a:gd name="connsiteY2" fmla="*/ 276716 h 1340406"/>
              <a:gd name="connsiteX3" fmla="*/ 2071396 w 2220686"/>
              <a:gd name="connsiteY3" fmla="*/ 836553 h 1340406"/>
              <a:gd name="connsiteX4" fmla="*/ 2220686 w 2220686"/>
              <a:gd name="connsiteY4" fmla="*/ 1340406 h 134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1340406">
                <a:moveTo>
                  <a:pt x="0" y="52782"/>
                </a:moveTo>
                <a:cubicBezTo>
                  <a:pt x="334347" y="15459"/>
                  <a:pt x="668695" y="-21863"/>
                  <a:pt x="933062" y="15459"/>
                </a:cubicBezTo>
                <a:cubicBezTo>
                  <a:pt x="1197429" y="52781"/>
                  <a:pt x="1396483" y="139867"/>
                  <a:pt x="1586205" y="276716"/>
                </a:cubicBezTo>
                <a:cubicBezTo>
                  <a:pt x="1775927" y="413565"/>
                  <a:pt x="1965649" y="659271"/>
                  <a:pt x="2071396" y="836553"/>
                </a:cubicBezTo>
                <a:cubicBezTo>
                  <a:pt x="2177143" y="1013835"/>
                  <a:pt x="2198914" y="1177120"/>
                  <a:pt x="2220686" y="1340406"/>
                </a:cubicBezTo>
              </a:path>
            </a:pathLst>
          </a:custGeom>
          <a:noFill/>
          <a:ln w="88900" cap="rnd">
            <a:solidFill>
              <a:srgbClr val="FF0000"/>
            </a:solidFill>
            <a:headEnd type="none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0A148653-6A68-48F2-8731-83384B5FA6C5}"/>
              </a:ext>
            </a:extLst>
          </p:cNvPr>
          <p:cNvSpPr/>
          <p:nvPr/>
        </p:nvSpPr>
        <p:spPr>
          <a:xfrm rot="7068314" flipH="1" flipV="1">
            <a:off x="2452501" y="1253503"/>
            <a:ext cx="2220686" cy="1340406"/>
          </a:xfrm>
          <a:custGeom>
            <a:avLst/>
            <a:gdLst>
              <a:gd name="connsiteX0" fmla="*/ 0 w 2220686"/>
              <a:gd name="connsiteY0" fmla="*/ 52782 h 1340406"/>
              <a:gd name="connsiteX1" fmla="*/ 933062 w 2220686"/>
              <a:gd name="connsiteY1" fmla="*/ 15459 h 1340406"/>
              <a:gd name="connsiteX2" fmla="*/ 1586205 w 2220686"/>
              <a:gd name="connsiteY2" fmla="*/ 276716 h 1340406"/>
              <a:gd name="connsiteX3" fmla="*/ 2071396 w 2220686"/>
              <a:gd name="connsiteY3" fmla="*/ 836553 h 1340406"/>
              <a:gd name="connsiteX4" fmla="*/ 2220686 w 2220686"/>
              <a:gd name="connsiteY4" fmla="*/ 1340406 h 134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1340406">
                <a:moveTo>
                  <a:pt x="0" y="52782"/>
                </a:moveTo>
                <a:cubicBezTo>
                  <a:pt x="334347" y="15459"/>
                  <a:pt x="668695" y="-21863"/>
                  <a:pt x="933062" y="15459"/>
                </a:cubicBezTo>
                <a:cubicBezTo>
                  <a:pt x="1197429" y="52781"/>
                  <a:pt x="1396483" y="139867"/>
                  <a:pt x="1586205" y="276716"/>
                </a:cubicBezTo>
                <a:cubicBezTo>
                  <a:pt x="1775927" y="413565"/>
                  <a:pt x="1965649" y="659271"/>
                  <a:pt x="2071396" y="836553"/>
                </a:cubicBezTo>
                <a:cubicBezTo>
                  <a:pt x="2177143" y="1013835"/>
                  <a:pt x="2198914" y="1177120"/>
                  <a:pt x="2220686" y="1340406"/>
                </a:cubicBezTo>
              </a:path>
            </a:pathLst>
          </a:custGeom>
          <a:noFill/>
          <a:ln w="88900" cap="rnd">
            <a:solidFill>
              <a:srgbClr val="FF0000"/>
            </a:solidFill>
            <a:headEnd type="none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40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64DC60C2-83EE-474B-9B39-2C5B2E51A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2556"/>
              </p:ext>
            </p:extLst>
          </p:nvPr>
        </p:nvGraphicFramePr>
        <p:xfrm>
          <a:off x="1418252" y="2898648"/>
          <a:ext cx="6512767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33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5338334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燈號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以邏輯方式由其餘兩紅綠燈柱得知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D98763B-187F-4343-AF1F-96C259CF1C61}"/>
              </a:ext>
            </a:extLst>
          </p:cNvPr>
          <p:cNvSpPr txBox="1"/>
          <p:nvPr/>
        </p:nvSpPr>
        <p:spPr>
          <a:xfrm>
            <a:off x="2388637" y="10636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輸出入規則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9BF31F-BAC3-40B6-9973-8F89B67C6754}"/>
              </a:ext>
            </a:extLst>
          </p:cNvPr>
          <p:cNvSpPr txBox="1"/>
          <p:nvPr/>
        </p:nvSpPr>
        <p:spPr>
          <a:xfrm>
            <a:off x="2481943" y="231399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輸出號誌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08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4A3C66-E664-4069-8599-06A2F9FB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33085"/>
              </p:ext>
            </p:extLst>
          </p:nvPr>
        </p:nvGraphicFramePr>
        <p:xfrm>
          <a:off x="8515740" y="2898648"/>
          <a:ext cx="2867609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1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可否通行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25575F72-4C79-48F7-B127-3D62CC4DA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03173"/>
              </p:ext>
            </p:extLst>
          </p:nvPr>
        </p:nvGraphicFramePr>
        <p:xfrm>
          <a:off x="4966995" y="289187"/>
          <a:ext cx="2867609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1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燈號狀態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48FDBCF1-11B7-4B34-9355-21A218FC4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89820"/>
              </p:ext>
            </p:extLst>
          </p:nvPr>
        </p:nvGraphicFramePr>
        <p:xfrm>
          <a:off x="1418253" y="2898648"/>
          <a:ext cx="2867609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1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可否通行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54D57A91-352C-4B3B-A28F-0909ED16C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44607"/>
              </p:ext>
            </p:extLst>
          </p:nvPr>
        </p:nvGraphicFramePr>
        <p:xfrm>
          <a:off x="2099387" y="6469163"/>
          <a:ext cx="2867609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1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可否通行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DA8BB4C5-DAA5-41E7-98AE-9C5303394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51429"/>
              </p:ext>
            </p:extLst>
          </p:nvPr>
        </p:nvGraphicFramePr>
        <p:xfrm>
          <a:off x="7834604" y="6469163"/>
          <a:ext cx="2867609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1">
                  <a:extLst>
                    <a:ext uri="{9D8B030D-6E8A-4147-A177-3AD203B41FA5}">
                      <a16:colId xmlns:a16="http://schemas.microsoft.com/office/drawing/2014/main" val="233590783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726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紅綠燈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可否通行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6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0254B36-72F6-4EAD-B27B-2A1B9C90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907"/>
            <a:ext cx="12801600" cy="7197386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F0BF97D0-1065-4411-9C91-40DBCCF221AC}"/>
              </a:ext>
            </a:extLst>
          </p:cNvPr>
          <p:cNvSpPr/>
          <p:nvPr/>
        </p:nvSpPr>
        <p:spPr>
          <a:xfrm>
            <a:off x="10170367" y="2183363"/>
            <a:ext cx="1623527" cy="74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r>
              <a:rPr lang="zh-TW" altLang="en-US" dirty="0"/>
              <a:t>過多久換</a:t>
            </a:r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0C97B70D-E721-4908-B46E-A685F7BAB7CA}"/>
              </a:ext>
            </a:extLst>
          </p:cNvPr>
          <p:cNvSpPr/>
          <p:nvPr/>
        </p:nvSpPr>
        <p:spPr>
          <a:xfrm>
            <a:off x="10170366" y="2929812"/>
            <a:ext cx="1623527" cy="74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r>
              <a:rPr lang="zh-TW" altLang="en-US" dirty="0"/>
              <a:t>過多久換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8DD12F02-6F62-4816-BC4F-3185359328B5}"/>
              </a:ext>
            </a:extLst>
          </p:cNvPr>
          <p:cNvSpPr/>
          <p:nvPr/>
        </p:nvSpPr>
        <p:spPr>
          <a:xfrm>
            <a:off x="10170366" y="3564292"/>
            <a:ext cx="1623527" cy="74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r>
              <a:rPr lang="zh-TW" altLang="en-US" dirty="0"/>
              <a:t>過多久換</a:t>
            </a:r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02B2229A-1885-4AD2-8FB9-CC04A0EFE842}"/>
              </a:ext>
            </a:extLst>
          </p:cNvPr>
          <p:cNvSpPr/>
          <p:nvPr/>
        </p:nvSpPr>
        <p:spPr>
          <a:xfrm rot="1998292">
            <a:off x="765110" y="4557477"/>
            <a:ext cx="1492898" cy="1986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851ECC-7356-41A0-A727-A150273FAEA6}"/>
              </a:ext>
            </a:extLst>
          </p:cNvPr>
          <p:cNvSpPr/>
          <p:nvPr/>
        </p:nvSpPr>
        <p:spPr>
          <a:xfrm>
            <a:off x="1539549" y="2808512"/>
            <a:ext cx="3545633" cy="225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r>
              <a:rPr lang="zh-TW" altLang="en-US" dirty="0"/>
              <a:t>前面的數字是秒數</a:t>
            </a:r>
            <a:endParaRPr lang="en-US" altLang="zh-TW" dirty="0"/>
          </a:p>
          <a:p>
            <a:pPr algn="ctr"/>
            <a:r>
              <a:rPr lang="zh-TW" altLang="en-US" dirty="0"/>
              <a:t>因為</a:t>
            </a:r>
            <a:r>
              <a:rPr lang="en-US" altLang="zh-TW" dirty="0" err="1"/>
              <a:t>clk</a:t>
            </a:r>
            <a:r>
              <a:rPr lang="zh-TW" altLang="en-US" dirty="0"/>
              <a:t>是從負開始，所以計秒會有</a:t>
            </a:r>
            <a:r>
              <a:rPr lang="en-US" altLang="zh-TW" dirty="0"/>
              <a:t>.5</a:t>
            </a:r>
          </a:p>
          <a:p>
            <a:pPr algn="ctr"/>
            <a:r>
              <a:rPr lang="zh-TW" altLang="en-US" dirty="0"/>
              <a:t>第一個數字不要看，因為剛開始會差一個週期</a:t>
            </a:r>
          </a:p>
        </p:txBody>
      </p:sp>
    </p:spTree>
    <p:extLst>
      <p:ext uri="{BB962C8B-B14F-4D97-AF65-F5344CB8AC3E}">
        <p14:creationId xmlns:p14="http://schemas.microsoft.com/office/powerpoint/2010/main" val="28755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424</Words>
  <Application>Microsoft Office PowerPoint</Application>
  <PresentationFormat>A3 紙張 (297x420 公釐)</PresentationFormat>
  <Paragraphs>156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許躍薾</dc:creator>
  <cp:lastModifiedBy>許躍薾</cp:lastModifiedBy>
  <cp:revision>19</cp:revision>
  <dcterms:created xsi:type="dcterms:W3CDTF">2019-10-26T11:35:53Z</dcterms:created>
  <dcterms:modified xsi:type="dcterms:W3CDTF">2019-10-26T18:58:23Z</dcterms:modified>
</cp:coreProperties>
</file>