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429"/>
  </p:normalViewPr>
  <p:slideViewPr>
    <p:cSldViewPr snapToGrid="0" snapToObjects="1">
      <p:cViewPr varScale="1">
        <p:scale>
          <a:sx n="45" d="100"/>
          <a:sy n="45" d="100"/>
        </p:scale>
        <p:origin x="31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rIns="45720"/>
          <a:lstStyle/>
          <a:p>
            <a:fld id="{7D77462D-1BBE-C444-A5BF-887376272126}" type="slidenum">
              <a:rPr lang="en-TW" smtClean="0"/>
              <a:t>‹#›</a:t>
            </a:fld>
            <a:endParaRPr lang="en-TW"/>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292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12385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318429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932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24528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AA49D66-D560-7844-ABE1-16FBCD8E06F2}" type="datetimeFigureOut">
              <a:rPr lang="en-TW" smtClean="0"/>
              <a:t>2021/7/19</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7D77462D-1BBE-C444-A5BF-887376272126}" type="slidenum">
              <a:rPr lang="en-TW" smtClean="0"/>
              <a:t>‹#›</a:t>
            </a:fld>
            <a:endParaRPr lang="en-TW"/>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7053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AA49D66-D560-7844-ABE1-16FBCD8E06F2}" type="datetimeFigureOut">
              <a:rPr lang="en-TW" smtClean="0"/>
              <a:t>2021/7/19</a:t>
            </a:fld>
            <a:endParaRPr lang="en-TW"/>
          </a:p>
        </p:txBody>
      </p:sp>
      <p:sp>
        <p:nvSpPr>
          <p:cNvPr id="8" name="Footer Placeholder 7"/>
          <p:cNvSpPr>
            <a:spLocks noGrp="1"/>
          </p:cNvSpPr>
          <p:nvPr>
            <p:ph type="ftr" sz="quarter" idx="11"/>
          </p:nvPr>
        </p:nvSpPr>
        <p:spPr/>
        <p:txBody>
          <a:bodyPr/>
          <a:lstStyle/>
          <a:p>
            <a:endParaRPr lang="en-TW"/>
          </a:p>
        </p:txBody>
      </p:sp>
      <p:sp>
        <p:nvSpPr>
          <p:cNvPr id="9" name="Slide Number Placeholder 8"/>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124593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AA49D66-D560-7844-ABE1-16FBCD8E06F2}" type="datetimeFigureOut">
              <a:rPr lang="en-TW" smtClean="0"/>
              <a:t>2021/7/19</a:t>
            </a:fld>
            <a:endParaRPr lang="en-TW"/>
          </a:p>
        </p:txBody>
      </p:sp>
      <p:sp>
        <p:nvSpPr>
          <p:cNvPr id="4" name="Footer Placeholder 3"/>
          <p:cNvSpPr>
            <a:spLocks noGrp="1"/>
          </p:cNvSpPr>
          <p:nvPr>
            <p:ph type="ftr" sz="quarter" idx="11"/>
          </p:nvPr>
        </p:nvSpPr>
        <p:spPr/>
        <p:txBody>
          <a:bodyPr/>
          <a:lstStyle/>
          <a:p>
            <a:endParaRPr lang="en-TW"/>
          </a:p>
        </p:txBody>
      </p:sp>
      <p:sp>
        <p:nvSpPr>
          <p:cNvPr id="5" name="Slide Number Placeholder 4"/>
          <p:cNvSpPr>
            <a:spLocks noGrp="1"/>
          </p:cNvSpPr>
          <p:nvPr>
            <p:ph type="sldNum" sz="quarter" idx="12"/>
          </p:nvPr>
        </p:nvSpPr>
        <p:spPr/>
        <p:txBody>
          <a:bodyPr/>
          <a:lstStyle/>
          <a:p>
            <a:fld id="{7D77462D-1BBE-C444-A5BF-887376272126}" type="slidenum">
              <a:rPr lang="en-TW" smtClean="0"/>
              <a:t>‹#›</a:t>
            </a:fld>
            <a:endParaRPr lang="en-TW"/>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801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AA49D66-D560-7844-ABE1-16FBCD8E06F2}" type="datetimeFigureOut">
              <a:rPr lang="en-TW" smtClean="0"/>
              <a:t>2021/7/19</a:t>
            </a:fld>
            <a:endParaRPr lang="en-TW"/>
          </a:p>
        </p:txBody>
      </p:sp>
      <p:sp>
        <p:nvSpPr>
          <p:cNvPr id="3" name="Footer Placeholder 2"/>
          <p:cNvSpPr>
            <a:spLocks noGrp="1"/>
          </p:cNvSpPr>
          <p:nvPr>
            <p:ph type="ftr" sz="quarter" idx="11"/>
          </p:nvPr>
        </p:nvSpPr>
        <p:spPr/>
        <p:txBody>
          <a:bodyPr/>
          <a:lstStyle/>
          <a:p>
            <a:endParaRPr lang="en-TW"/>
          </a:p>
        </p:txBody>
      </p:sp>
      <p:sp>
        <p:nvSpPr>
          <p:cNvPr id="4" name="Slide Number Placeholder 3"/>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263379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AA49D66-D560-7844-ABE1-16FBCD8E06F2}" type="datetimeFigureOut">
              <a:rPr lang="en-TW" smtClean="0"/>
              <a:t>2021/7/19</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370979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AA49D66-D560-7844-ABE1-16FBCD8E06F2}" type="datetimeFigureOut">
              <a:rPr lang="en-TW" smtClean="0"/>
              <a:t>2021/7/19</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337786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AA49D66-D560-7844-ABE1-16FBCD8E06F2}" type="datetimeFigureOut">
              <a:rPr lang="en-TW" smtClean="0"/>
              <a:t>2021/7/19</a:t>
            </a:fld>
            <a:endParaRPr lang="en-TW"/>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TW"/>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D77462D-1BBE-C444-A5BF-887376272126}" type="slidenum">
              <a:rPr lang="en-TW" smtClean="0"/>
              <a:t>‹#›</a:t>
            </a:fld>
            <a:endParaRPr lang="en-TW"/>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045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EA03-D417-8840-BA85-2A1A0726147F}"/>
              </a:ext>
            </a:extLst>
          </p:cNvPr>
          <p:cNvSpPr>
            <a:spLocks noGrp="1"/>
          </p:cNvSpPr>
          <p:nvPr>
            <p:ph type="ctrTitle"/>
          </p:nvPr>
        </p:nvSpPr>
        <p:spPr>
          <a:xfrm>
            <a:off x="2524721" y="141512"/>
            <a:ext cx="9580193" cy="2268559"/>
          </a:xfrm>
        </p:spPr>
        <p:txBody>
          <a:bodyPr>
            <a:normAutofit fontScale="90000"/>
          </a:bodyPr>
          <a:lstStyle/>
          <a:p>
            <a:r>
              <a:rPr lang="en-TW" b="1" dirty="0">
                <a:highlight>
                  <a:srgbClr val="C0C0C0"/>
                </a:highlight>
              </a:rPr>
              <a:t>Coursera Project:</a:t>
            </a:r>
            <a:br>
              <a:rPr lang="en-TW" b="1" dirty="0">
                <a:highlight>
                  <a:srgbClr val="C0C0C0"/>
                </a:highlight>
              </a:rPr>
            </a:br>
            <a:r>
              <a:rPr lang="en-TW" b="1" dirty="0">
                <a:highlight>
                  <a:srgbClr val="C0C0C0"/>
                </a:highlight>
              </a:rPr>
              <a:t>Explore Chinese Restaurant in London</a:t>
            </a:r>
          </a:p>
        </p:txBody>
      </p:sp>
      <p:sp>
        <p:nvSpPr>
          <p:cNvPr id="3" name="Subtitle 2">
            <a:extLst>
              <a:ext uri="{FF2B5EF4-FFF2-40B4-BE49-F238E27FC236}">
                <a16:creationId xmlns:a16="http://schemas.microsoft.com/office/drawing/2014/main" id="{9348BB70-AAB8-EC4A-BF05-FBDF3EB6C3CE}"/>
              </a:ext>
            </a:extLst>
          </p:cNvPr>
          <p:cNvSpPr>
            <a:spLocks noGrp="1"/>
          </p:cNvSpPr>
          <p:nvPr>
            <p:ph type="subTitle" idx="1"/>
          </p:nvPr>
        </p:nvSpPr>
        <p:spPr>
          <a:xfrm>
            <a:off x="-2177143" y="2936875"/>
            <a:ext cx="9144000" cy="1655762"/>
          </a:xfrm>
        </p:spPr>
        <p:txBody>
          <a:bodyPr>
            <a:normAutofit/>
          </a:bodyPr>
          <a:lstStyle/>
          <a:p>
            <a:r>
              <a:rPr lang="en-TW" sz="3200" b="1" dirty="0">
                <a:solidFill>
                  <a:schemeClr val="bg1"/>
                </a:solidFill>
                <a:highlight>
                  <a:srgbClr val="FFFF00"/>
                </a:highlight>
              </a:rPr>
              <a:t>Author: Tzu-Hsuan Chang</a:t>
            </a:r>
          </a:p>
          <a:p>
            <a:r>
              <a:rPr lang="en-TW" sz="3200" b="1" dirty="0">
                <a:solidFill>
                  <a:schemeClr val="bg1"/>
                </a:solidFill>
                <a:highlight>
                  <a:srgbClr val="FFFF00"/>
                </a:highlight>
              </a:rPr>
              <a:t>In July 2021</a:t>
            </a:r>
          </a:p>
        </p:txBody>
      </p:sp>
    </p:spTree>
    <p:extLst>
      <p:ext uri="{BB962C8B-B14F-4D97-AF65-F5344CB8AC3E}">
        <p14:creationId xmlns:p14="http://schemas.microsoft.com/office/powerpoint/2010/main" val="10240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9CA1-18C4-924D-80F4-47D07E8B95C7}"/>
              </a:ext>
            </a:extLst>
          </p:cNvPr>
          <p:cNvSpPr>
            <a:spLocks noGrp="1"/>
          </p:cNvSpPr>
          <p:nvPr>
            <p:ph type="title"/>
          </p:nvPr>
        </p:nvSpPr>
        <p:spPr/>
        <p:txBody>
          <a:bodyPr/>
          <a:lstStyle/>
          <a:p>
            <a:pPr algn="ctr"/>
            <a:r>
              <a:rPr lang="en-TW" b="1" dirty="0"/>
              <a:t>Business Problem</a:t>
            </a:r>
          </a:p>
        </p:txBody>
      </p:sp>
      <p:sp>
        <p:nvSpPr>
          <p:cNvPr id="3" name="Content Placeholder 2">
            <a:extLst>
              <a:ext uri="{FF2B5EF4-FFF2-40B4-BE49-F238E27FC236}">
                <a16:creationId xmlns:a16="http://schemas.microsoft.com/office/drawing/2014/main" id="{C7DA48E0-5AEA-BF4B-BA16-D219314A6307}"/>
              </a:ext>
            </a:extLst>
          </p:cNvPr>
          <p:cNvSpPr>
            <a:spLocks noGrp="1"/>
          </p:cNvSpPr>
          <p:nvPr>
            <p:ph idx="1"/>
          </p:nvPr>
        </p:nvSpPr>
        <p:spPr/>
        <p:txBody>
          <a:bodyPr/>
          <a:lstStyle/>
          <a:p>
            <a:r>
              <a:rPr lang="en-TW" dirty="0"/>
              <a:t>T</a:t>
            </a:r>
            <a:r>
              <a:rPr lang="en-GB" dirty="0"/>
              <a:t>he objective is to help </a:t>
            </a:r>
            <a:r>
              <a:rPr lang="en-GB" b="1" dirty="0"/>
              <a:t>every tourists , immigrants and long-living foreigners </a:t>
            </a:r>
            <a:r>
              <a:rPr lang="en-GB" dirty="0"/>
              <a:t>from East Asian country like China, Korea, Japan, and Taiwan, who seek for the missing flavour or to open up a new business.</a:t>
            </a:r>
          </a:p>
          <a:p>
            <a:r>
              <a:rPr lang="en-GB" dirty="0"/>
              <a:t>However, which neighbourhoods should be the best decision of opening an Asian restaurant in </a:t>
            </a:r>
            <a:r>
              <a:rPr lang="en-GB" b="1" dirty="0"/>
              <a:t>London, United Kingdom</a:t>
            </a:r>
            <a:r>
              <a:rPr lang="en-GB" dirty="0"/>
              <a:t>? </a:t>
            </a:r>
          </a:p>
          <a:p>
            <a:r>
              <a:rPr lang="en-GB" dirty="0"/>
              <a:t>How to choose the most suitable places? </a:t>
            </a:r>
          </a:p>
          <a:p>
            <a:r>
              <a:rPr lang="en-GB" dirty="0"/>
              <a:t>And for tourists, where would be the best neighbourhoods to choose to have cuisine?</a:t>
            </a:r>
            <a:endParaRPr lang="en-TW" dirty="0"/>
          </a:p>
        </p:txBody>
      </p:sp>
    </p:spTree>
    <p:extLst>
      <p:ext uri="{BB962C8B-B14F-4D97-AF65-F5344CB8AC3E}">
        <p14:creationId xmlns:p14="http://schemas.microsoft.com/office/powerpoint/2010/main" val="419373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5A56-0224-744F-942F-F59C10B75475}"/>
              </a:ext>
            </a:extLst>
          </p:cNvPr>
          <p:cNvSpPr>
            <a:spLocks noGrp="1"/>
          </p:cNvSpPr>
          <p:nvPr>
            <p:ph type="title"/>
          </p:nvPr>
        </p:nvSpPr>
        <p:spPr/>
        <p:txBody>
          <a:bodyPr/>
          <a:lstStyle/>
          <a:p>
            <a:pPr algn="ctr"/>
            <a:r>
              <a:rPr lang="en-TW" b="1" dirty="0"/>
              <a:t>DataSets and sources</a:t>
            </a:r>
          </a:p>
        </p:txBody>
      </p:sp>
      <p:sp>
        <p:nvSpPr>
          <p:cNvPr id="3" name="Content Placeholder 2">
            <a:extLst>
              <a:ext uri="{FF2B5EF4-FFF2-40B4-BE49-F238E27FC236}">
                <a16:creationId xmlns:a16="http://schemas.microsoft.com/office/drawing/2014/main" id="{EB26BFD4-A27C-F746-91D6-54F1F3D16420}"/>
              </a:ext>
            </a:extLst>
          </p:cNvPr>
          <p:cNvSpPr>
            <a:spLocks noGrp="1"/>
          </p:cNvSpPr>
          <p:nvPr>
            <p:ph idx="1"/>
          </p:nvPr>
        </p:nvSpPr>
        <p:spPr/>
        <p:txBody>
          <a:bodyPr>
            <a:normAutofit/>
          </a:bodyPr>
          <a:lstStyle/>
          <a:p>
            <a:r>
              <a:rPr lang="en-TW" b="1" dirty="0"/>
              <a:t>Main Datasets</a:t>
            </a:r>
            <a:r>
              <a:rPr lang="en-TW" dirty="0"/>
              <a:t>: Wikipedia link of </a:t>
            </a:r>
            <a:r>
              <a:rPr lang="en-TW" dirty="0">
                <a:hlinkClick r:id="rId2"/>
              </a:rPr>
              <a:t>List of Areas of London</a:t>
            </a:r>
            <a:endParaRPr lang="en-TW" dirty="0"/>
          </a:p>
          <a:p>
            <a:pPr marL="0" indent="0">
              <a:buNone/>
            </a:pPr>
            <a:r>
              <a:rPr lang="en-TW" dirty="0"/>
              <a:t>   Including: 1. Borough 2. Locations 3. Latitude 4. Longitude</a:t>
            </a:r>
          </a:p>
          <a:p>
            <a:pPr marL="0" indent="0">
              <a:buNone/>
            </a:pPr>
            <a:r>
              <a:rPr lang="en-TW" dirty="0"/>
              <a:t>  B</a:t>
            </a:r>
            <a:r>
              <a:rPr lang="en-GB" dirty="0"/>
              <a:t>UT coordinates for latitude and longitude would be</a:t>
            </a:r>
            <a:r>
              <a:rPr lang="en-TW" dirty="0"/>
              <a:t>  added on after adjustments with geocoder and create two columns on the dataframe with pandas.</a:t>
            </a:r>
          </a:p>
          <a:p>
            <a:r>
              <a:rPr lang="en-TW" b="1" dirty="0"/>
              <a:t>Venues Data</a:t>
            </a:r>
            <a:r>
              <a:rPr lang="en-TW" dirty="0"/>
              <a:t>: From Foursquare A</a:t>
            </a:r>
            <a:r>
              <a:rPr lang="en-GB" dirty="0"/>
              <a:t>p</a:t>
            </a:r>
            <a:r>
              <a:rPr lang="en-TW" dirty="0"/>
              <a:t>i, we could acquire the datas from London, United Kingdom for several information of restaurants like categories, different types and styles of cuisines.</a:t>
            </a:r>
          </a:p>
        </p:txBody>
      </p:sp>
    </p:spTree>
    <p:extLst>
      <p:ext uri="{BB962C8B-B14F-4D97-AF65-F5344CB8AC3E}">
        <p14:creationId xmlns:p14="http://schemas.microsoft.com/office/powerpoint/2010/main" val="34876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557-6379-CD44-8DAA-F964A92640CF}"/>
              </a:ext>
            </a:extLst>
          </p:cNvPr>
          <p:cNvSpPr>
            <a:spLocks noGrp="1"/>
          </p:cNvSpPr>
          <p:nvPr>
            <p:ph type="title"/>
          </p:nvPr>
        </p:nvSpPr>
        <p:spPr/>
        <p:txBody>
          <a:bodyPr/>
          <a:lstStyle/>
          <a:p>
            <a:pPr algn="ctr"/>
            <a:r>
              <a:rPr lang="en-TW" b="1" dirty="0"/>
              <a:t>Methodology</a:t>
            </a:r>
          </a:p>
        </p:txBody>
      </p:sp>
      <p:sp>
        <p:nvSpPr>
          <p:cNvPr id="3" name="Content Placeholder 2">
            <a:extLst>
              <a:ext uri="{FF2B5EF4-FFF2-40B4-BE49-F238E27FC236}">
                <a16:creationId xmlns:a16="http://schemas.microsoft.com/office/drawing/2014/main" id="{118FB3BE-85E9-9A43-B64F-59A8FD169D70}"/>
              </a:ext>
            </a:extLst>
          </p:cNvPr>
          <p:cNvSpPr>
            <a:spLocks noGrp="1"/>
          </p:cNvSpPr>
          <p:nvPr>
            <p:ph idx="1"/>
          </p:nvPr>
        </p:nvSpPr>
        <p:spPr/>
        <p:txBody>
          <a:bodyPr/>
          <a:lstStyle/>
          <a:p>
            <a:r>
              <a:rPr lang="en-TW" dirty="0"/>
              <a:t>Clean the datasets and create a new dataframe with coordinates</a:t>
            </a:r>
          </a:p>
          <a:p>
            <a:r>
              <a:rPr lang="en-TW" dirty="0"/>
              <a:t>Geocoder mapping to find the locations which would be easier to operate after clustering</a:t>
            </a:r>
          </a:p>
          <a:p>
            <a:r>
              <a:rPr lang="en-TW" dirty="0"/>
              <a:t>Foursquare API to locate and discover venues of different cuisines</a:t>
            </a:r>
          </a:p>
          <a:p>
            <a:r>
              <a:rPr lang="en-TW" dirty="0"/>
              <a:t>In each neighbourhoods, using getNearbyVenues() code to acquire the combination data of neighbourhoods, locations, venue, coordinates, and other venue-related data. </a:t>
            </a:r>
          </a:p>
        </p:txBody>
      </p:sp>
    </p:spTree>
    <p:extLst>
      <p:ext uri="{BB962C8B-B14F-4D97-AF65-F5344CB8AC3E}">
        <p14:creationId xmlns:p14="http://schemas.microsoft.com/office/powerpoint/2010/main" val="334656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C48A-520A-DF4D-8409-E009517CA205}"/>
              </a:ext>
            </a:extLst>
          </p:cNvPr>
          <p:cNvSpPr>
            <a:spLocks noGrp="1"/>
          </p:cNvSpPr>
          <p:nvPr>
            <p:ph type="title"/>
          </p:nvPr>
        </p:nvSpPr>
        <p:spPr/>
        <p:txBody>
          <a:bodyPr/>
          <a:lstStyle/>
          <a:p>
            <a:r>
              <a:rPr lang="en-TW" b="1" dirty="0"/>
              <a:t>Results</a:t>
            </a:r>
          </a:p>
        </p:txBody>
      </p:sp>
      <p:pic>
        <p:nvPicPr>
          <p:cNvPr id="5" name="Content Placeholder 4">
            <a:extLst>
              <a:ext uri="{FF2B5EF4-FFF2-40B4-BE49-F238E27FC236}">
                <a16:creationId xmlns:a16="http://schemas.microsoft.com/office/drawing/2014/main" id="{7F344BD1-5E00-214A-A023-6E917BB9721B}"/>
              </a:ext>
            </a:extLst>
          </p:cNvPr>
          <p:cNvPicPr>
            <a:picLocks noGrp="1" noChangeAspect="1"/>
          </p:cNvPicPr>
          <p:nvPr>
            <p:ph idx="1"/>
          </p:nvPr>
        </p:nvPicPr>
        <p:blipFill>
          <a:blip r:embed="rId2"/>
          <a:stretch>
            <a:fillRect/>
          </a:stretch>
        </p:blipFill>
        <p:spPr>
          <a:xfrm>
            <a:off x="656318" y="186219"/>
            <a:ext cx="7693025" cy="2320443"/>
          </a:xfrm>
        </p:spPr>
      </p:pic>
      <p:sp>
        <p:nvSpPr>
          <p:cNvPr id="7" name="Content Placeholder 2">
            <a:extLst>
              <a:ext uri="{FF2B5EF4-FFF2-40B4-BE49-F238E27FC236}">
                <a16:creationId xmlns:a16="http://schemas.microsoft.com/office/drawing/2014/main" id="{ED2F0DA8-B0C6-D741-902B-7CBB5F4B83E4}"/>
              </a:ext>
            </a:extLst>
          </p:cNvPr>
          <p:cNvSpPr txBox="1">
            <a:spLocks/>
          </p:cNvSpPr>
          <p:nvPr/>
        </p:nvSpPr>
        <p:spPr>
          <a:xfrm>
            <a:off x="827314" y="2753504"/>
            <a:ext cx="10537371" cy="4438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TW" sz="2400" dirty="0"/>
              <a:t>After define the K</a:t>
            </a:r>
            <a:r>
              <a:rPr lang="en-GB" sz="2400" dirty="0"/>
              <a:t>m</a:t>
            </a:r>
            <a:r>
              <a:rPr lang="en-TW" sz="2400" dirty="0"/>
              <a:t>eans and find the clustering model, we define to acquire five Clusters levels</a:t>
            </a:r>
          </a:p>
          <a:p>
            <a:r>
              <a:rPr lang="en-TW" sz="2400" dirty="0"/>
              <a:t>In the cluster model, we find out that in each neighbourhoods, there are several common restaurants according to the restaurants with Italian, Greek, Chinese, and also gluten-free. </a:t>
            </a:r>
          </a:p>
          <a:p>
            <a:r>
              <a:rPr lang="en-TW" sz="2400" dirty="0"/>
              <a:t>Sorted by the neighbourhoods and merge the original datasets from Wikipedia and Foursquare. We could find the frequency of restaurants in the new dataframe.</a:t>
            </a:r>
          </a:p>
          <a:p>
            <a:r>
              <a:rPr lang="en-TW" sz="2400" dirty="0"/>
              <a:t>The result is shown like the form above, with different clusters have each special common restaurants.</a:t>
            </a:r>
          </a:p>
          <a:p>
            <a:pPr marL="0" indent="0">
              <a:buNone/>
            </a:pPr>
            <a:endParaRPr lang="en-TW" dirty="0"/>
          </a:p>
        </p:txBody>
      </p:sp>
    </p:spTree>
    <p:extLst>
      <p:ext uri="{BB962C8B-B14F-4D97-AF65-F5344CB8AC3E}">
        <p14:creationId xmlns:p14="http://schemas.microsoft.com/office/powerpoint/2010/main" val="110870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F08A-2369-5F49-B8BF-91EDC8E1CA74}"/>
              </a:ext>
            </a:extLst>
          </p:cNvPr>
          <p:cNvSpPr>
            <a:spLocks noGrp="1"/>
          </p:cNvSpPr>
          <p:nvPr>
            <p:ph type="title"/>
          </p:nvPr>
        </p:nvSpPr>
        <p:spPr/>
        <p:txBody>
          <a:bodyPr/>
          <a:lstStyle/>
          <a:p>
            <a:pPr algn="ctr"/>
            <a:r>
              <a:rPr lang="en-TW" b="1" dirty="0"/>
              <a:t>Discussion</a:t>
            </a:r>
          </a:p>
        </p:txBody>
      </p:sp>
      <p:sp>
        <p:nvSpPr>
          <p:cNvPr id="3" name="Content Placeholder 2">
            <a:extLst>
              <a:ext uri="{FF2B5EF4-FFF2-40B4-BE49-F238E27FC236}">
                <a16:creationId xmlns:a16="http://schemas.microsoft.com/office/drawing/2014/main" id="{659F16E0-A1F0-D24C-8119-81138DBEFC88}"/>
              </a:ext>
            </a:extLst>
          </p:cNvPr>
          <p:cNvSpPr>
            <a:spLocks noGrp="1"/>
          </p:cNvSpPr>
          <p:nvPr>
            <p:ph idx="1"/>
          </p:nvPr>
        </p:nvSpPr>
        <p:spPr/>
        <p:txBody>
          <a:bodyPr/>
          <a:lstStyle/>
          <a:p>
            <a:r>
              <a:rPr lang="en-TW" dirty="0"/>
              <a:t>Understanding from the output, we could conclude that:</a:t>
            </a:r>
          </a:p>
          <a:p>
            <a:r>
              <a:rPr lang="en-TW" dirty="0"/>
              <a:t>1. </a:t>
            </a:r>
            <a:r>
              <a:rPr lang="en-GB" dirty="0"/>
              <a:t>For owner who would like to open up a new business, suggestion would be made for opening in least common restaurant since there would not be too much competitive. </a:t>
            </a:r>
          </a:p>
          <a:p>
            <a:r>
              <a:rPr lang="en-GB" dirty="0"/>
              <a:t>2. For tourists, since we have certain flavour-like restaurants or cuisine, the most common restaurant in each cluster is the main factor to choose as the distinct thought. </a:t>
            </a:r>
            <a:endParaRPr lang="en-TW" dirty="0"/>
          </a:p>
        </p:txBody>
      </p:sp>
    </p:spTree>
    <p:extLst>
      <p:ext uri="{BB962C8B-B14F-4D97-AF65-F5344CB8AC3E}">
        <p14:creationId xmlns:p14="http://schemas.microsoft.com/office/powerpoint/2010/main" val="79770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6B5F-C57C-E145-ACA7-FE3C5CF541DA}"/>
              </a:ext>
            </a:extLst>
          </p:cNvPr>
          <p:cNvSpPr>
            <a:spLocks noGrp="1"/>
          </p:cNvSpPr>
          <p:nvPr>
            <p:ph type="title"/>
          </p:nvPr>
        </p:nvSpPr>
        <p:spPr/>
        <p:txBody>
          <a:bodyPr/>
          <a:lstStyle/>
          <a:p>
            <a:pPr algn="ctr"/>
            <a:r>
              <a:rPr lang="en-TW" b="1" dirty="0"/>
              <a:t>Conclusion</a:t>
            </a:r>
          </a:p>
        </p:txBody>
      </p:sp>
      <p:sp>
        <p:nvSpPr>
          <p:cNvPr id="3" name="Content Placeholder 2">
            <a:extLst>
              <a:ext uri="{FF2B5EF4-FFF2-40B4-BE49-F238E27FC236}">
                <a16:creationId xmlns:a16="http://schemas.microsoft.com/office/drawing/2014/main" id="{4CDEC27E-91D3-ED41-B4A5-425FE71D3073}"/>
              </a:ext>
            </a:extLst>
          </p:cNvPr>
          <p:cNvSpPr>
            <a:spLocks noGrp="1"/>
          </p:cNvSpPr>
          <p:nvPr>
            <p:ph idx="1"/>
          </p:nvPr>
        </p:nvSpPr>
        <p:spPr/>
        <p:txBody>
          <a:bodyPr>
            <a:normAutofit/>
          </a:bodyPr>
          <a:lstStyle/>
          <a:p>
            <a:pPr marL="0" indent="0">
              <a:buNone/>
            </a:pPr>
            <a:r>
              <a:rPr lang="en-GB" dirty="0"/>
              <a:t>  In conclusion, this project should have better results since we don not have enough information and data collections to decide several factors like price, races to decide if the populations of each ethnicity are having a decision. But for a general understanding, I think this would be enough, for example, if I would like to open up an Asian-flavoured restaurant, Cluster1 is definitely the best to choose, with the most common restaurants are European restaurants, which means there would not be too competitive.</a:t>
            </a:r>
          </a:p>
          <a:p>
            <a:pPr marL="0" indent="0">
              <a:buNone/>
            </a:pPr>
            <a:br>
              <a:rPr lang="en-GB" dirty="0"/>
            </a:br>
            <a:endParaRPr lang="en-TW" dirty="0"/>
          </a:p>
        </p:txBody>
      </p:sp>
    </p:spTree>
    <p:extLst>
      <p:ext uri="{BB962C8B-B14F-4D97-AF65-F5344CB8AC3E}">
        <p14:creationId xmlns:p14="http://schemas.microsoft.com/office/powerpoint/2010/main" val="131433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EA5F-D629-1245-8576-D659DC91AE75}"/>
              </a:ext>
            </a:extLst>
          </p:cNvPr>
          <p:cNvSpPr>
            <a:spLocks noGrp="1"/>
          </p:cNvSpPr>
          <p:nvPr>
            <p:ph type="title"/>
          </p:nvPr>
        </p:nvSpPr>
        <p:spPr>
          <a:xfrm>
            <a:off x="2116834" y="821816"/>
            <a:ext cx="7958331" cy="1077229"/>
          </a:xfrm>
        </p:spPr>
        <p:txBody>
          <a:bodyPr/>
          <a:lstStyle/>
          <a:p>
            <a:pPr algn="ctr"/>
            <a:r>
              <a:rPr lang="en-TW" b="1" dirty="0"/>
              <a:t>Thanks for your notice!!!</a:t>
            </a:r>
          </a:p>
        </p:txBody>
      </p:sp>
      <p:pic>
        <p:nvPicPr>
          <p:cNvPr id="9" name="Content Placeholder 8">
            <a:extLst>
              <a:ext uri="{FF2B5EF4-FFF2-40B4-BE49-F238E27FC236}">
                <a16:creationId xmlns:a16="http://schemas.microsoft.com/office/drawing/2014/main" id="{EBB015D4-F0DD-BF48-BF5D-316DA9156A6C}"/>
              </a:ext>
            </a:extLst>
          </p:cNvPr>
          <p:cNvPicPr>
            <a:picLocks noGrp="1" noChangeAspect="1"/>
          </p:cNvPicPr>
          <p:nvPr>
            <p:ph idx="1"/>
          </p:nvPr>
        </p:nvPicPr>
        <p:blipFill>
          <a:blip r:embed="rId2"/>
          <a:stretch>
            <a:fillRect/>
          </a:stretch>
        </p:blipFill>
        <p:spPr>
          <a:xfrm>
            <a:off x="3218358" y="1690688"/>
            <a:ext cx="5755284" cy="3806881"/>
          </a:xfrm>
        </p:spPr>
      </p:pic>
    </p:spTree>
    <p:extLst>
      <p:ext uri="{BB962C8B-B14F-4D97-AF65-F5344CB8AC3E}">
        <p14:creationId xmlns:p14="http://schemas.microsoft.com/office/powerpoint/2010/main" val="343176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{05CCBE25-F6B0-7D44-B1FB-345FCE6B7DEF}tf16401378</Template>
  <TotalTime>31</TotalTime>
  <Words>528</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MS Shell Dlg 2</vt:lpstr>
      <vt:lpstr>Arial</vt:lpstr>
      <vt:lpstr>Wingdings</vt:lpstr>
      <vt:lpstr>Wingdings 3</vt:lpstr>
      <vt:lpstr>Madison</vt:lpstr>
      <vt:lpstr>Coursera Project: Explore Chinese Restaurant in London</vt:lpstr>
      <vt:lpstr>Business Problem</vt:lpstr>
      <vt:lpstr>DataSets and sources</vt:lpstr>
      <vt:lpstr>Methodology</vt:lpstr>
      <vt:lpstr>Results</vt:lpstr>
      <vt:lpstr>Discussion</vt:lpstr>
      <vt:lpstr>Conclusion</vt:lpstr>
      <vt:lpstr>Thanks for your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Project: Explore Chinese Restaurant in London</dc:title>
  <dc:creator>子軒 張</dc:creator>
  <cp:lastModifiedBy>子軒 張</cp:lastModifiedBy>
  <cp:revision>8</cp:revision>
  <dcterms:created xsi:type="dcterms:W3CDTF">2021-07-19T11:10:34Z</dcterms:created>
  <dcterms:modified xsi:type="dcterms:W3CDTF">2021-07-19T11:46:34Z</dcterms:modified>
</cp:coreProperties>
</file>