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41"/>
  </p:notesMasterIdLst>
  <p:handoutMasterIdLst>
    <p:handoutMasterId r:id="rId42"/>
  </p:handoutMasterIdLst>
  <p:sldIdLst>
    <p:sldId id="256" r:id="rId5"/>
    <p:sldId id="273" r:id="rId6"/>
    <p:sldId id="275" r:id="rId7"/>
    <p:sldId id="277" r:id="rId8"/>
    <p:sldId id="306" r:id="rId9"/>
    <p:sldId id="283" r:id="rId10"/>
    <p:sldId id="307" r:id="rId11"/>
    <p:sldId id="308" r:id="rId12"/>
    <p:sldId id="309" r:id="rId13"/>
    <p:sldId id="310" r:id="rId14"/>
    <p:sldId id="276" r:id="rId15"/>
    <p:sldId id="278" r:id="rId16"/>
    <p:sldId id="279" r:id="rId17"/>
    <p:sldId id="28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2/27/2018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4327-F9B4-45A7-AD91-E1A9C99222D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DD14-6DFE-4129-B1C0-2F50BA8F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6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1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7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2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2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8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0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9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5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913" y="2389104"/>
            <a:ext cx="9988578" cy="186985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στο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</a:p>
        </p:txBody>
      </p:sp>
      <p:pic>
        <p:nvPicPr>
          <p:cNvPr id="3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92000"/>
          </a:xfrm>
        </p:spPr>
        <p:txBody>
          <a:bodyPr/>
          <a:lstStyle/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μηχανισμός παραγωγής των μπλοκ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1119" y="1901952"/>
                <a:ext cx="9582253" cy="4127627"/>
              </a:xfrm>
            </p:spPr>
            <p:txBody>
              <a:bodyPr>
                <a:normAutofit fontScale="85000" lnSpcReduction="10000"/>
              </a:bodyPr>
              <a:lstStyle/>
              <a:p>
                <a:pPr marL="45720" indent="0">
                  <a:buNone/>
                </a:pP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Το χρονικό διάστημα που μεσολαβεί μεταξύ δύο διαδοχικών μπλοκ δεν είναι σταθερό και εξαρτάται από το επίπεδο της δυσκολίας του δικτύου.</a:t>
                </a:r>
              </a:p>
              <a:p>
                <a:pPr marL="45720" indent="0">
                  <a:buNone/>
                </a:pP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Ισχύουν οι εξής σχέσεις:</a:t>
                </a:r>
              </a:p>
              <a:p>
                <a:pPr marL="45720" indent="0">
                  <a:buNone/>
                </a:pPr>
                <a:endParaRPr lang="el-GR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𝑡𝑖𝑚𝑒𝑠𝑡𝑎𝑚𝑝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—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𝑝𝑎𝑟𝑒𝑛𝑡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𝑡𝑖𝑚𝑒𝑠𝑡𝑎𝑚𝑝</m:t>
                      </m:r>
                    </m:oMath>
                  </m:oMathPara>
                </a14:m>
                <a:endParaRPr lang="el-GR" dirty="0"/>
              </a:p>
              <a:p>
                <a:pPr marL="45720" indent="0">
                  <a:buNone/>
                </a:pPr>
                <a:endParaRPr lang="el-GR" i="1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𝑐𝑢𝑟𝑟𝑒𝑛𝑡𝐵𝑙𝑜𝑐𝑘𝐷𝑖𝑓𝑓𝑖𝑐𝑢𝑙𝑡𝑦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𝑝𝑎𝑟𝑒𝑛𝑡𝐵𝑙𝑜𝑐𝑘𝐷𝑖𝑓𝑓𝑖𝑐𝑢𝑙𝑡𝑦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𝑝𝑎𝑟𝑒𝑛𝑡𝐵𝑙𝑜𝑐𝑘𝐷𝑖𝑓𝑓𝑖𝑐𝑢𝑙𝑡𝑦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2048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𝑏𝑙𝑜𝑐𝑘𝑇𝑖𝑚𝑒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,−99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floor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𝑐𝑢𝑟𝑟𝑒𝑛𝑡𝐵𝑙𝑜𝑐𝑘𝑁𝑢𝑚𝑏𝑒𝑟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100000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19" y="1901952"/>
                <a:ext cx="9582253" cy="4127627"/>
              </a:xfrm>
              <a:blipFill rotWithShape="0">
                <a:blip r:embed="rId2"/>
                <a:stretch>
                  <a:fillRect l="-445" t="-2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2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920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Virtual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 EVM λογίζεται ως ένας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 complete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υπολογιστής.</a:t>
            </a:r>
          </a:p>
          <a:p>
            <a:pPr marL="4572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Συνεπώς μπορεί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να εκτελεί κώδικα αυθαίρετης αλγοριθμικής πολυπλοκότητας</a:t>
            </a:r>
            <a:endParaRPr lang="el-G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Κάθε κόμβος στο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δίκτυο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«τρέχει» το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EVM.</a:t>
            </a:r>
          </a:p>
          <a:p>
            <a:pPr marL="4572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 πρωτόκολλο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δικτύου ομότιμων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κόμβων του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συντονίζει τους συνδεδεμένους κόμβους που τρέχουν το EVM.</a:t>
            </a:r>
          </a:p>
          <a:p>
            <a:pPr marL="45720" indent="0">
              <a:buNone/>
            </a:pPr>
            <a:r>
              <a:rPr lang="el-G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Κάθε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κόμβος εκτελεί τις ίδιες </a:t>
            </a:r>
            <a:r>
              <a:rPr lang="el-G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εντολές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Λόγω αυτού, το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αναφέρεται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συχνά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και ως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«παγκόσμιος υπολογιστής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</p:txBody>
      </p:sp>
      <p:pic>
        <p:nvPicPr>
          <p:cNvPr id="4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26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920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μεγάλη αυτή </a:t>
            </a:r>
            <a:r>
              <a:rPr lang="el-G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παραλληλοποίηση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των υπολογισμών δεν έχει σκοπό την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απόδοση.</a:t>
            </a:r>
          </a:p>
          <a:p>
            <a:pPr marL="45720" indent="0" algn="just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Με τον τρόπο αυτόν οι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υπολογισμοί είναι πολύ πιο αργοί και ακριβοί απ’ ότι θα γινόταν σε έναν απλό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υπολογιστή.</a:t>
            </a:r>
          </a:p>
          <a:p>
            <a:pPr marL="45720" indent="0" algn="just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Σκοπό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έχει την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επίτευξη ομοφωνίας/συναίνεσης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στο δίκτυο.</a:t>
            </a:r>
          </a:p>
          <a:p>
            <a:pPr marL="45720" indent="0" algn="just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Αυτό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χαρακτηριστικό δίνει στο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πολύ μεγάλη αντοχή σε σφάλματα, αδιάλειπτη λειτουργία και εγγυάται ότι τα δεδομένα μέσα στο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θα μείνουν για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πάντα (σχεδόν)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αμετάβλητα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61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92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η γλώσσα με την οποία δημιουργούμε έξυπνα συμβόλαια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ψηλού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επιπέδου γλώσσα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προγραμματισμού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Εκτελείται στο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Virtual Machine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EVM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Στατικού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τύπου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γλώσσα.</a:t>
            </a:r>
          </a:p>
          <a:p>
            <a:pPr marL="45720" indent="0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Υποστηρίζει την κληρονομικότητα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Έχει παρόμοιο συντακτικό με αυτό της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78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92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ontracts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Τα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στην ουσία ο τρόπος με τον οποίο οι χρήστες μπορούν «να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ορίσουν δικές τους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λειτουργίες»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Μέσω αυτών μπορούμε να δημιουργήσουμε αποκεντρωμένες εφαρμογές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DApps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run exactly as programmed without any possibility of downtime, censorship, fraud or third-party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4572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Τα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γράφονται στην γλώσσα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Solidity.</a:t>
            </a:r>
            <a:endParaRPr lang="el-G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9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 εφαρμογή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 Weather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52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92000"/>
          </a:xfrm>
        </p:spPr>
        <p:txBody>
          <a:bodyPr/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 εφαρμογή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 Weather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εφαρμογή που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δημιούργησα,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συνδυάζει την τεχνολογία του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 το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l-GR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 καινοτομία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Είναι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μία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αποκεντρωμένη εφαρμογή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Application)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που λειτουργεί μέσω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έξυπνων συμβολαίων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που «τρέχουν» στο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blockchain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Αποτελεί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μία πλατφόρμα αγοραπωλησιών μετρήσεων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αισθητήρων καιρού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Χρήστες μπορούν να αγοράζουν δεδομένα μετρήσεων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αισθητήρων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καιρού έναντι του κρυπτονoμίσματος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NTUA Token.</a:t>
            </a:r>
          </a:p>
          <a:p>
            <a:pPr marL="4572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Για την ανάπτυξη της απαιτήθηκαν δύο διακριτές εργασίες:</a:t>
            </a:r>
          </a:p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Ανάπτυξη δύο έξυπνων συμβολαίων</a:t>
            </a:r>
          </a:p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Ανάπτυξη του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5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92000"/>
          </a:xfrm>
        </p:spPr>
        <p:txBody>
          <a:bodyPr/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Τα έξυπνα συμβόλαια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 algn="just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Τα έξυπνα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συμβόλαια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γράφτηκαν στην γλώσσα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δόθηκε ιδιαίτερη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προσοχή στην ανάπτυξή τους  για τους εξής λόγους:</a:t>
            </a:r>
          </a:p>
          <a:p>
            <a:pPr algn="just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Αποτελούν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την ραχοκοκαλιά της εφαρμογής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Άπαξ και γίνουν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ο κώδικάς τους δεν αλλάζει, διορθώσεις ή προσθήκες δεν είναι πλέον δυνατές.</a:t>
            </a:r>
          </a:p>
          <a:p>
            <a:pPr algn="just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δύσκολο να επιτευχθεί ασφάλεια στην γλώσσα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Solidity.</a:t>
            </a:r>
          </a:p>
          <a:p>
            <a:pPr algn="just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σημαντικό να βελτιστοποιηθεί ο κώδικας των συναρτήσεων, ώστε αυτές να απαιτούν το ελάχιστο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gas,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ώστε τα τέλη των συναλλαγών να είναι τα ελάχιστα και αυτές να περατώνονται στον ελάχιστο δυνατό χρόνο.</a:t>
            </a:r>
          </a:p>
        </p:txBody>
      </p:sp>
      <p:pic>
        <p:nvPicPr>
          <p:cNvPr id="4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8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92000"/>
          </a:xfrm>
        </p:spPr>
        <p:txBody>
          <a:bodyPr/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 έξυπνο συμβόλαιο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NtuaToken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351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έξυπνο συμβόλαιο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NtuaToken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υλοποιεί το κρυπτονόμισμα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NTUA Token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Παρέχει τις εξής δυνατότητες:</a:t>
            </a:r>
          </a:p>
        </p:txBody>
      </p:sp>
      <p:pic>
        <p:nvPicPr>
          <p:cNvPr id="4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41044" y="2939143"/>
          <a:ext cx="10309912" cy="32235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515100"/>
                <a:gridCol w="3794812"/>
              </a:tblGrid>
              <a:tr h="4325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Λειτουργία: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Συνάρτηση: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46627"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Καθορισμό της τιμής σε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</a:t>
                      </a:r>
                      <a:r>
                        <a:rPr lang="el-G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του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NTUA Token</a:t>
                      </a:r>
                      <a:r>
                        <a:rPr lang="el-G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από τον δημιουργό του συμβολαίου.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changePrice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_price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46627"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Διαχείριση των πόρων του συμβολαίου από τον δημιουργό του.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() payable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και </a:t>
                      </a:r>
                      <a:b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changePrice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_price)</a:t>
                      </a:r>
                      <a:endParaRPr lang="el-G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2570"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Αγορά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NTUA Tokens </a:t>
                      </a:r>
                      <a:r>
                        <a:rPr lang="el-G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έναντι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</a:t>
                      </a:r>
                      <a:r>
                        <a:rPr lang="el-G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από τους χρήστες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l-G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() payable</a:t>
                      </a:r>
                      <a:endParaRPr lang="en-US" dirty="0" smtClean="0"/>
                    </a:p>
                  </a:txBody>
                  <a:tcPr/>
                </a:tc>
              </a:tr>
              <a:tr h="432570"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Πώληση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NTUA Tokens </a:t>
                      </a:r>
                      <a:r>
                        <a:rPr lang="el-G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έναντι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</a:t>
                      </a:r>
                      <a:r>
                        <a:rPr lang="el-G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από τους χρήστες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sellBack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(uint256 amount,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_price)</a:t>
                      </a:r>
                      <a:endParaRPr lang="el-G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25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Μεταφορά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NTUA Tokens </a:t>
                      </a:r>
                      <a:r>
                        <a:rPr lang="el-G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από μία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 </a:t>
                      </a:r>
                      <a:r>
                        <a:rPr lang="el-G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διεύθυνση σε μία άλλη.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transfer(address _to, uint256 _value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36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92000"/>
          </a:xfrm>
        </p:spPr>
        <p:txBody>
          <a:bodyPr/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 έξυπνο συμβόλαιο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025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έξυπνο συμβόλαιο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Broker 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υλοποιεί την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λειτουργικότητα που αφορά την διαχείριση των 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αισθητήρων.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Παρέχει τις εξής δυνατότητες:</a:t>
            </a:r>
          </a:p>
          <a:p>
            <a:pPr marL="45720" indent="0">
              <a:buNone/>
            </a:pPr>
            <a:endParaRPr lang="el-GR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38200" y="2725706"/>
          <a:ext cx="10515600" cy="3876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896100"/>
                <a:gridCol w="36195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Λειτουργία: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Συνάρτηση: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Καταχώριση ενός νέου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αισθητήρα στο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 blockchain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με τα εξής χαρακτηριστικά: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createSensor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Τον πωλητή/ιδιοκτήτη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seller1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Τον τύπο του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uint8 type1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Την τιμή της κάθε μέτρησης του σε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NTUA 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price1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Την χρονική στιγμή έναρξης των μετρήσεων του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uint32 startTime1,</a:t>
                      </a:r>
                      <a:endParaRPr lang="el-G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Την συχνότητα των μετρήσεων του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uint16 frequency1,</a:t>
                      </a:r>
                      <a:endParaRPr lang="el-G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Την θέση του (γεωγραφικό πλάτος και γεωγραφικό μήκος)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int32 latitude1,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int32 longitude1,</a:t>
                      </a:r>
                      <a:endParaRPr lang="el-G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Η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 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διεύθυνση στην οποία είναι διαθέσιμα τα δεδομένα του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url1)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1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92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Ερμηνεία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Το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ένα ψηφιακό, κατανεμημένο, δημόσιο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καθολικό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ledger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μέσω του οποίου καταγράφονται με ασφάλεια συναλλαγές, συμφωνίες,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συμβόλαια.</a:t>
            </a:r>
          </a:p>
          <a:p>
            <a:pPr marL="45720" indent="0" algn="just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 τεχνολογία του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δημιουργήθηκε για την λειτουργία του κρυπτονoμίσματος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το 2009.</a:t>
            </a:r>
          </a:p>
          <a:p>
            <a:pPr marL="45720" indent="0" algn="just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Σύντομα όμως καταλάβαμε πως το πεδίο εφαρμογής του είναι πολύ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πιο ευρύ από την υποστήριξη οικονομικών συναλλαγών κρυπτονομισμάτων.</a:t>
            </a:r>
          </a:p>
        </p:txBody>
      </p:sp>
      <p:pic>
        <p:nvPicPr>
          <p:cNvPr id="4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5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92000"/>
          </a:xfrm>
        </p:spPr>
        <p:txBody>
          <a:bodyPr/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 έξυπνο συμβόλαιο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41044" y="2020078"/>
          <a:ext cx="10309912" cy="2931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761211"/>
                <a:gridCol w="3548701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Λειτουργία: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Συνάρτηση: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Μεταβίβαση του αισθητήρα από τον ιδιοκτήτη του σε άλλη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 </a:t>
                      </a:r>
                      <a:r>
                        <a:rPr lang="el-G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διεύθυνση.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changeSensorSeller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(uint32 sensorID1, address seller1) external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Αλλαγή της τιμής της κάθε μέτρησης του (μόνο από τον ιδιοκτήτη του)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changeSensorPrice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(uint32 sensorID1,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price1) external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Αλλαγή της </a:t>
                      </a:r>
                      <a:r>
                        <a:rPr lang="en-US" dirty="0" smtClean="0"/>
                        <a:t>URL </a:t>
                      </a:r>
                      <a:r>
                        <a:rPr lang="el-GR" dirty="0" smtClean="0"/>
                        <a:t>διεύθυνσης στην οποία είναι διαθέσιμα τα δεδομένα του (μόνο </a:t>
                      </a:r>
                      <a:r>
                        <a:rPr lang="el-G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από τον ιδιοκτήτη του)</a:t>
                      </a:r>
                      <a:r>
                        <a:rPr lang="el-GR" dirty="0" smtClean="0"/>
                        <a:t>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changeSensorUrl(uint32 sensorID1, string url1) external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Αγορά μετρήσεων συγκεκριμένου χρονικού διαστήματος κάποιου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</a:t>
                      </a:r>
                      <a:r>
                        <a:rPr lang="el-G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αισθητήρα.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buyData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(uint32 sensorID, uint32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fromTime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uint32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toTime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external</a:t>
                      </a:r>
                      <a:endParaRPr lang="el-G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37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739" y="477853"/>
            <a:ext cx="8098155" cy="792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έξυπνων συμβολαίων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84" y="1577488"/>
            <a:ext cx="8800666" cy="2742585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Τα δύο προαναφερθέντα έξυπνα συμβόλαια έγιναν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στο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Ropsten Test Network 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με την χρήση του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Remix.</a:t>
            </a:r>
          </a:p>
          <a:p>
            <a:pPr marL="4572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NtuaToken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xd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50972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1747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6277134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dacf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12844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Broker 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0xb1719bf761175017eeb6bb72423ece49914fef9b</a:t>
            </a:r>
          </a:p>
        </p:txBody>
      </p:sp>
      <p:pic>
        <p:nvPicPr>
          <p:cNvPr id="4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1729" b="13210"/>
          <a:stretch/>
        </p:blipFill>
        <p:spPr>
          <a:xfrm>
            <a:off x="138092" y="5088406"/>
            <a:ext cx="8930810" cy="902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719" y="159724"/>
            <a:ext cx="2802056" cy="65004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06401" y="4089240"/>
            <a:ext cx="371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από το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Remix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7094" y="5990447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therscan.io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65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92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 algn="just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Δημιουργήθηκε στο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Node-RED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ένα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που παρέχει στους χρήστες ένα φιλικό περιβάλλον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για την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χρήση της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εφαρμογής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 algn="just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 εφαρμογή θα μπορούσε θεωρητικά να λειτουργήσει και χωρίς αυτό, αλλά δεν θα ήταν καθόλου εύκολο για τους χρήστες, ειδικά σε αυτό το (πρώιμο) στάδιο της τεχνολογίας.</a:t>
            </a:r>
          </a:p>
          <a:p>
            <a:pPr marL="45720" indent="0" algn="just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Αποτελεί στην ουσία μία γραφική διεπαφή μέσω της οποίας οι χρήστες:</a:t>
            </a:r>
          </a:p>
          <a:p>
            <a:pPr algn="just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Έχουν πρόσβαση στην πληροφορία που βρίσκεται στο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blockchain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και αφορά την εφαρμογή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Μπορούν να αλληλοεπιδρούν με τα έξυπνα συμβόλαια της εφαρμογής, καλώντας συναρτήσεις τους κτλ.</a:t>
            </a:r>
          </a:p>
        </p:txBody>
      </p:sp>
      <p:pic>
        <p:nvPicPr>
          <p:cNvPr id="4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26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92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43914" y="1811096"/>
          <a:ext cx="9655570" cy="46563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655570"/>
              </a:tblGrid>
              <a:tr h="4574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/>
                        <a:t>Μέσα από το </a:t>
                      </a:r>
                      <a:r>
                        <a:rPr lang="en-US" sz="2000" dirty="0" smtClean="0"/>
                        <a:t>website </a:t>
                      </a:r>
                      <a:r>
                        <a:rPr lang="el-GR" sz="2000" dirty="0" smtClean="0"/>
                        <a:t>οι χρήστες μπορούν να:</a:t>
                      </a:r>
                      <a:endParaRPr lang="el-GR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491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l-GR" sz="2000" dirty="0" smtClean="0"/>
                        <a:t>Αγοράζουν και να πουλάνε </a:t>
                      </a:r>
                      <a:r>
                        <a:rPr lang="en-US" sz="2000" dirty="0" smtClean="0"/>
                        <a:t>NTUA Tokens </a:t>
                      </a:r>
                      <a:r>
                        <a:rPr lang="el-GR" sz="2000" dirty="0" smtClean="0"/>
                        <a:t>έναντι </a:t>
                      </a:r>
                      <a:r>
                        <a:rPr lang="en-US" sz="2000" dirty="0" smtClean="0"/>
                        <a:t>ether.</a:t>
                      </a:r>
                      <a:endParaRPr lang="el-GR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491"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Καταχωρίζουν νέους </a:t>
                      </a:r>
                      <a:r>
                        <a:rPr lang="en-US" sz="2000" dirty="0" smtClean="0"/>
                        <a:t>IoT</a:t>
                      </a:r>
                      <a:r>
                        <a:rPr lang="el-GR" sz="2000" dirty="0" smtClean="0"/>
                        <a:t> αισθητήρες στο </a:t>
                      </a:r>
                      <a:r>
                        <a:rPr lang="en-US" sz="2000" dirty="0" smtClean="0"/>
                        <a:t>Ethereum blockchain</a:t>
                      </a:r>
                      <a:r>
                        <a:rPr lang="el-GR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  <a:tr h="457491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l-GR" sz="2000" dirty="0" smtClean="0"/>
                        <a:t>Μεταβιβάζουν κάποιον αισθητήρα τους σε άλλη </a:t>
                      </a:r>
                      <a:r>
                        <a:rPr lang="en-US" sz="2000" dirty="0" smtClean="0"/>
                        <a:t>Ethereum </a:t>
                      </a:r>
                      <a:r>
                        <a:rPr lang="el-GR" sz="2000" dirty="0" smtClean="0"/>
                        <a:t>διεύθυνση.</a:t>
                      </a:r>
                      <a:endParaRPr lang="el-G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74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/>
                        <a:t>Αλλάζουν την τιμή της κάθε μέτρησης κάποιου αισθητήρα τους</a:t>
                      </a:r>
                      <a:r>
                        <a:rPr lang="en-US" sz="2000" dirty="0" smtClean="0"/>
                        <a:t>.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89641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l-GR" sz="2000" dirty="0" smtClean="0"/>
                        <a:t>Αλλάζουν την </a:t>
                      </a:r>
                      <a:r>
                        <a:rPr lang="en-US" sz="2000" dirty="0" smtClean="0"/>
                        <a:t>URL </a:t>
                      </a:r>
                      <a:r>
                        <a:rPr lang="el-GR" sz="2000" dirty="0" smtClean="0"/>
                        <a:t>διεύθυνση στην οποία είναι διαθέσιμα τα δεδομένα κάποιου αισθητήρα τους.</a:t>
                      </a:r>
                      <a:endParaRPr lang="el-G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896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/>
                        <a:t>Αγοράζουν μετρήσεις συγκεκριμένου χρονικού διαστήματος κάποιου </a:t>
                      </a:r>
                      <a:r>
                        <a:rPr lang="en-US" sz="2000" dirty="0" smtClean="0"/>
                        <a:t>IoT </a:t>
                      </a:r>
                      <a:r>
                        <a:rPr lang="el-GR" sz="2000" dirty="0" smtClean="0"/>
                        <a:t>αισθητήρα</a:t>
                      </a:r>
                      <a:r>
                        <a:rPr lang="en-US" sz="2000" dirty="0" smtClean="0"/>
                        <a:t> </a:t>
                      </a:r>
                      <a:r>
                        <a:rPr lang="el-GR" sz="2000" dirty="0" smtClean="0"/>
                        <a:t>οι</a:t>
                      </a:r>
                      <a:r>
                        <a:rPr lang="el-GR" sz="2000" baseline="0" dirty="0" smtClean="0"/>
                        <a:t> οποίες είναι</a:t>
                      </a:r>
                      <a:r>
                        <a:rPr lang="el-GR" sz="2000" dirty="0" smtClean="0"/>
                        <a:t> έπειτα διαθέσιμες</a:t>
                      </a:r>
                      <a:r>
                        <a:rPr lang="el-GR" sz="2000" baseline="0" dirty="0" smtClean="0"/>
                        <a:t> σε αυτούς</a:t>
                      </a:r>
                      <a:r>
                        <a:rPr lang="el-GR" sz="2000" dirty="0" smtClean="0"/>
                        <a:t>.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896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/>
                        <a:t>Βλέπουν όλες τις συναλλαγές και λοιπές πληροφορίες που αφορούν τα δύο έξυπνα συμβόλαια στο </a:t>
                      </a:r>
                      <a:r>
                        <a:rPr lang="en-US" sz="2000" dirty="0" smtClean="0"/>
                        <a:t>blockchain.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20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92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319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Επίσης μέσα από το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 δημιουργός των έξυπνων συμβολαίων μπορεί επιπλέον να αλλάζει την τιμή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του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NTUA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και να διαχειρίζεται τους πόρους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του 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συμβολαίου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Ntua Token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:\Documents\diplwmatiki\othones\10. Owne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7"/>
          <a:stretch/>
        </p:blipFill>
        <p:spPr bwMode="auto">
          <a:xfrm>
            <a:off x="2307431" y="3057526"/>
            <a:ext cx="7577138" cy="35134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84569" y="4583439"/>
            <a:ext cx="212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69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92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319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Ακολουθούν οι ιστοσελίδες που δημιουργήθηκαν για την εφαρμογή, συνοδευόμενες από μία σύντομη περιγραφή.</a:t>
            </a:r>
            <a:endParaRPr lang="el-G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62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:\Documents\diplwmatiki\othones\1. Home-searching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24"/>
          <a:stretch/>
        </p:blipFill>
        <p:spPr bwMode="auto">
          <a:xfrm>
            <a:off x="1574678" y="714788"/>
            <a:ext cx="9020175" cy="48865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2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0499" y="5955640"/>
            <a:ext cx="10708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από εδώ ο χρήστης μπορεί να αναζητήσει τις αγορές του και να δει τα δεδομένα που αντιστοιχούν σε αυτές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3922" y="5592136"/>
            <a:ext cx="10600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αφού ο χρήστης πραγματοποιήσει την αναζήτηση, του παρουσιάζονται οι λεπτομέρειες κάθε συναλλαγής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D:\Documents\diplwmatiki\othones\2. Home-searched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51"/>
          <a:stretch/>
        </p:blipFill>
        <p:spPr bwMode="auto">
          <a:xfrm>
            <a:off x="876299" y="1412279"/>
            <a:ext cx="10515600" cy="38530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565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59126" y="5545481"/>
            <a:ext cx="9131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 χρήστης έχοντας πατήσει το κουμπί 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Data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στην προηγούμενη σελίδα, βλέπει τα δεδομένα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του επιλεγμένου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αισθητήρα που έχει αγοράσει.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D:\Documents\diplwmatiki\othones\3. See Data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60"/>
          <a:stretch/>
        </p:blipFill>
        <p:spPr bwMode="auto">
          <a:xfrm>
            <a:off x="2567390" y="1269853"/>
            <a:ext cx="7315200" cy="34673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9378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042988" y="2672689"/>
            <a:ext cx="36016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Σε αυτήν την σελίδα γίνεται η αναζήτηση των καταχωρημένων στο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blockchain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αισθητήρων από τους χρήστες.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D:\Documents\diplwmatiki\othones\4. Sensors-searching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37" y="398042"/>
            <a:ext cx="6043013" cy="6180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14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920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45720" indent="0" algn="just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καινοτομία του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 σχέση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με άλλα κρυπτονομίσματα (πχ. το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πως το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αποτελεί μία πιο ευέλικτη και προσαρμόσιμη πλατφόρμα, πάνω στην οποία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μπορούν να δημιουργηθούν και να λειτουργήσουν με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ασφάλεια αποκεντρωμένες εφαρμογές, ενώ το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παρέχει μόνο την δυνατότητα (οικονομικών) συναλλαγών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κρυπτονομισμάτων.</a:t>
            </a:r>
          </a:p>
          <a:p>
            <a:pPr marL="45720" indent="0" algn="just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είναι μία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κατανεμημένη υπολογιστική αρχιτεκτονική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στην οποία κάθε κόμβος του δικτύου εκτελεί και καταγράφει τις ίδιες συναλλαγές, οι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οποίες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οργανώνονται σε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μπλοκ και προστίθενται στο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52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45738" y="5498828"/>
            <a:ext cx="8758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Αφού πραγματοποιηθεί η αναζήτηση, εμφανίζονται στον χρήστη οι αισθητήρες μαζί με τα χαρακτηριστικά τους.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D:\Documents\diplwmatiki\othones\4. Sensors-searched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6" b="26675"/>
          <a:stretch/>
        </p:blipFill>
        <p:spPr bwMode="auto">
          <a:xfrm>
            <a:off x="2302554" y="714788"/>
            <a:ext cx="7844871" cy="4351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513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76570" y="5508159"/>
            <a:ext cx="9896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 Data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Μέσω αυτής της σελίδας ο χρήστης μπορεί να στείλει στο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μία συναλλαγή (συνάρτηση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buyData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του συμβολαίου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Broker)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ώστε να αγοράσει δεδομένα για τον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πιλεγμένο αισθητήρα.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D:\Documents\diplwmatiki\othones\5. Buy Data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31"/>
          <a:stretch/>
        </p:blipFill>
        <p:spPr bwMode="auto">
          <a:xfrm>
            <a:off x="2433242" y="704182"/>
            <a:ext cx="7583495" cy="48039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114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59013" y="2310832"/>
            <a:ext cx="37695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sensor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Μέσω αυτής της σελίδας ο χρήστης μπορεί να στείλει στο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μία συναλλαγή (συνάρτηση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createSensor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του συμβολαίου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Broker)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ώστε να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καταχωρίσει σε αυτό έναν νέο αισθητήρα.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D:\Documents\diplwmatiki\othones\6. Create Sensor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5"/>
          <a:stretch/>
        </p:blipFill>
        <p:spPr bwMode="auto">
          <a:xfrm>
            <a:off x="1410605" y="430311"/>
            <a:ext cx="6007232" cy="60078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530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67314" y="5723752"/>
            <a:ext cx="9896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Sensor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Μέσω αυτής της σελίδας ο ιδιοκτήτης κάποιου αισθητήρα μπορεί να στείλει στο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μία συναλλαγή (συναρτήσεις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changeSensor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του συμβολαίου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Broker)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ώστε να μεταβάλλει του αισθητήρα του.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D:\Documents\diplwmatiki\othones\7. Change Sensor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99"/>
          <a:stretch/>
        </p:blipFill>
        <p:spPr bwMode="auto">
          <a:xfrm>
            <a:off x="1489090" y="630812"/>
            <a:ext cx="8653283" cy="49975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6595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5544" y="5723752"/>
            <a:ext cx="9340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NTUA Tokens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Μέσω αυτής της σελίδας ο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χρήστης μπορεί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να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στείλει στο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μία συναλλαγή ώστε να αγοράσει και να πουλήσει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NTUA Tokens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έναντι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(συναρτήσεις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payable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sellBack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του συμβολαίου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NtuaToken).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D:\Documents\diplwmatiki\othones\8. NTUA Tokens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79"/>
          <a:stretch/>
        </p:blipFill>
        <p:spPr bwMode="auto">
          <a:xfrm>
            <a:off x="2101882" y="714788"/>
            <a:ext cx="7427700" cy="50089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161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05848" y="5657348"/>
            <a:ext cx="10525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Μέσω αυτής της σελίδας ο χρήστης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μπορεί να αναζητήσει όλες τις συναλλαγές στο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που αφορούν τα δύο έξυπνα συμβόλαια της εφαρμογής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NtuaToken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D:\Documents\diplwmatiki\othones\9. Transactions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50"/>
          <a:stretch/>
        </p:blipFill>
        <p:spPr bwMode="auto">
          <a:xfrm>
            <a:off x="264413" y="1459309"/>
            <a:ext cx="11607997" cy="40749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751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920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Προσομοίωση αισθητήρων και  των ιδιοκτητών τους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59196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Τέλος, προσομοιώθηκαν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αισθητήρες καιρού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και η υπηρεσία μέσω της οποίας οι ιδιοκτήτες τους παρέχουν τα δεδομένα των μετρήσεών τους.</a:t>
            </a:r>
          </a:p>
          <a:p>
            <a:pPr marL="45720" indent="0" algn="just">
              <a:buNone/>
            </a:pP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Για την προσομοίωση των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αισθητήρων, δημιουργήθηκαν ροές στο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Node-RED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οι οποίες λαμβάνουν δεδομένα καιρού από τους μετεωρολογικούς οργανισμούς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Weather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Map,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Underground και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Dark Sky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και στην συνέχεια τα αποθηκεύουν σε μία βάση δεδομένων.</a:t>
            </a:r>
          </a:p>
        </p:txBody>
      </p:sp>
      <p:pic>
        <p:nvPicPr>
          <p:cNvPr id="4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01" r="15836" b="58827"/>
          <a:stretch/>
        </p:blipFill>
        <p:spPr bwMode="auto">
          <a:xfrm>
            <a:off x="842368" y="4341341"/>
            <a:ext cx="10511432" cy="14169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81130" y="5914769"/>
            <a:ext cx="302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Στιγμιότυπο από το </a:t>
            </a:r>
            <a:r>
              <a:rPr lang="en-US" dirty="0" smtClean="0"/>
              <a:t>Node-RED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920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blockchain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" indent="0" algn="just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Δεν παρέχει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στους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χρήστες απλά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ένα προκαθορισμένο σύνολο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λειτουργιών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Παρέχει στους χρήστες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την δυνατότητα </a:t>
            </a:r>
            <a:r>
              <a:rPr lang="el-G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να ορίσουν δικές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τους </a:t>
            </a:r>
            <a:r>
              <a:rPr lang="el-G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λειτουργίες,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μέσω της δημιουργίας </a:t>
            </a:r>
            <a:r>
              <a:rPr lang="el-G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έξυπνων συμβολαίων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έτσι να δημιουργήσουν </a:t>
            </a:r>
            <a:r>
              <a:rPr lang="el-G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αποκεντρωμένες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εφαρμογές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pps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" indent="0" algn="just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ίναι δηλαδή ένα προγραμματιζόμενο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Ethereum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κατά μία έννοια μία σουίτα πρωτοκόλλων που καθορίζουν μία πλατφόρμα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ανάπτυξης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λειτουργίας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αποκεντρωμένων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εφαρμογών.</a:t>
            </a:r>
          </a:p>
          <a:p>
            <a:pPr marL="45720" indent="0" algn="just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Στο επίκεντρο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της πλατφόρμας βρίσκεται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l-G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(“EVM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</a:p>
        </p:txBody>
      </p:sp>
      <p:pic>
        <p:nvPicPr>
          <p:cNvPr id="4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92000"/>
          </a:xfrm>
        </p:spPr>
        <p:txBody>
          <a:bodyPr/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Λογαριασμοί στο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631092"/>
            <a:ext cx="9509760" cy="4563762"/>
          </a:xfrm>
        </p:spPr>
        <p:txBody>
          <a:bodyPr numCol="1">
            <a:noAutofit/>
          </a:bodyPr>
          <a:lstStyle/>
          <a:p>
            <a:pPr marL="45720" indent="0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Βασική μονάδα στο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είναι ο λογαριασμός 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Παρακολουθείται η κατάσταση κάθε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λογαριασμού. Όλες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οι μεταβάσεις κατάστασης είναι μεταβιβάσεις αξίας και πληροφορίας μεταξύ λογαριασμών.</a:t>
            </a:r>
          </a:p>
          <a:p>
            <a:pPr marL="45720" indent="0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Δύο είδη λογαριασμών:</a:t>
            </a:r>
          </a:p>
          <a:p>
            <a:pPr marL="502920" lvl="0" indent="-457200">
              <a:buFont typeface="+mj-lt"/>
              <a:buAutoNum type="arabicPeriod"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Οι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Externally Owned Accounts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EOAs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οι οποίοι ελέγχονται από ιδιωτικά κλειδιά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Οι λογαριασμοί συμβολαίων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accounts)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οι οποίοι ελέγχονται από τον κώδικα του συμβολαίου και μπορούν να ενεργοποιηθούν μόνο από έναν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EOA</a:t>
            </a: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Δηλαδή, οι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EOA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ελέγχονται από τους ανθρώπους που κατέχουν και ελέγχουν τα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ιδιωτικά τους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κλειδιά, ενώ οι λογαριασμοί συμβολαίων ελέγχονται από τον κώδικά τους.</a:t>
            </a:r>
          </a:p>
          <a:p>
            <a:pPr marL="45720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Οι χρήστες που κατέχουν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EOA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μπορούν να δημιουργήσουν νέα συμβόλαια, δημοσιεύοντάς τα στο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67962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95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92000"/>
          </a:xfrm>
        </p:spPr>
        <p:txBody>
          <a:bodyPr/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Ασφάλεια στο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 algn="just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Οι χρήστες των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EOAs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στέλνουν συναλλαγές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στο δίκτυο του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υπογράφοντας τα δεδομένα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της συναλλαγής με το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ιδιωτικό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τους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κλειδί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χρησιμοποιώντας την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κρυπτογραφία ελλειπτικών καμπυλών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ECDSA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Elliptic Curve Digital Signature Algorithm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" indent="0" algn="just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Με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αυτόν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τον τρόπο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διασφαλίζεται η ταυτότητα του αποστολέα της συναλλαγής.</a:t>
            </a:r>
          </a:p>
          <a:p>
            <a:pPr marL="45720" indent="0" algn="just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ένας από τους τρόπους με τους οποίους το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εγγυάται την προστασία της αποθηκευμένης σε αυτό πληροφορίας από κακόβουλους χρήστες.</a:t>
            </a:r>
          </a:p>
          <a:p>
            <a:pPr marL="45720" indent="0" algn="just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 πληροφορία αυτή όπως είδαμε μπορεί να αφορά υπόλοιπο κρυπτονομισμάτων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(ether)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λογαριασμών, δεδομένα έξυπνων συμβολαίων κτλ.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10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92000"/>
          </a:xfrm>
        </p:spPr>
        <p:txBody>
          <a:bodyPr/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Συναλλαγές στο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Για κάθε συναλλαγή θα πρέπει να πληρωθεί ένα μικρό τέλος στο δίκτυο.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spcBef>
                <a:spcPts val="600"/>
              </a:spcBef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Οι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πληρωμή γίνεται για τον υπολογισμό και την μνήμη που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απαιτεί η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πραγματοποίηση της συναλλαγής. Το τέλος αυτό πληρώνεται στο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κρυπτονόμισμα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του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το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 algn="just">
              <a:spcBef>
                <a:spcPts val="600"/>
              </a:spcBef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Έτσι προστατεύεται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δίκτυο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από κακόβουλες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DDoS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επιθέσεις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αφού αυτές καθίστανται ασύμφορες.</a:t>
            </a:r>
          </a:p>
          <a:p>
            <a:pPr marL="45720" indent="0" algn="just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Τα τέλη εισπράττονται από τους κόμβους που επικυρώνουν το δίκτυο, τους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miners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40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92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Miners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στο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miners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λαμβάνουν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διαδίδουν, επικυρώνουν και εκτελούν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συναλλαγές.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Συγκεντρώνουν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ορισμένες συναλλαγές κάθε φορά σε μπλοκ και στη συνέχεια το εισάγουν στο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 algn="just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Κάθε φορά που ένας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miner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εισάγει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ένα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νέο μπλοκ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λαμβάνει τα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που αντιστοιχούν στις συναλλαγές που περιέχει το μπλοκ.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Μόνο ένα μπλοκ μπορεί να προστεθεί κάθε φορά και κάθε μπλοκ περιέχει την απόδειξη εργασίας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Work).</a:t>
            </a:r>
          </a:p>
          <a:p>
            <a:pPr marL="4572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13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92000"/>
          </a:xfrm>
        </p:spPr>
        <p:txBody>
          <a:bodyPr/>
          <a:lstStyle/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μηχανισμός παραγωγής των μπλοκ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19" y="1901952"/>
            <a:ext cx="9582253" cy="4127627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μπλοκ δεν έχουν σταθερό μέγεθος ούτε δημιουργούνται ανά τακτά χρονικά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διαστήματα.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Αυτό που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έχουν είναι ένα όριο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του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κάθε μπλοκ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μονάδα που χρησιμοποιεί το Ethereum για την μέτρηση της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υπολογιστικής προσπάθειας.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limit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περιορίζει και το μέγεθος του μπλοκ αλλά και την υπολογιστική ισχύ που απαιτείται για την δημιουργία του κάθε μπλοκ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Αλλάζει με την πάροδο του χρόνου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αφού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προκύπτει μετά από ψηφοφορία μεταξύ των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miners.</a:t>
            </a:r>
          </a:p>
          <a:p>
            <a:pPr marL="4572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Για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παράδειγμα η πρόσθεση δύο αριθμών κοστίζει 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ενώ ο υπολογισμός της τιμής κατακερματισμού κοστίζει 30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gas.</a:t>
            </a:r>
          </a:p>
        </p:txBody>
      </p:sp>
      <p:pic>
        <p:nvPicPr>
          <p:cNvPr id="4" name="Picture 2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" y="159724"/>
            <a:ext cx="1110129" cy="111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95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schemas.microsoft.com/office/infopath/2007/PartnerControls"/>
    <ds:schemaRef ds:uri="40262f94-9f35-4ac3-9a90-690165a166b7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a4f35948-e619-41b3-aa29-22878b09cfd2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</TotalTime>
  <Words>2116</Words>
  <Application>Microsoft Office PowerPoint</Application>
  <PresentationFormat>Widescreen</PresentationFormat>
  <Paragraphs>172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Times New Roman</vt:lpstr>
      <vt:lpstr>Office Theme</vt:lpstr>
      <vt:lpstr>Smart Contracts στο Ethereum Blockchain</vt:lpstr>
      <vt:lpstr>Blockchain</vt:lpstr>
      <vt:lpstr>Ethereum blockchain</vt:lpstr>
      <vt:lpstr>Ethereum blockchain</vt:lpstr>
      <vt:lpstr>Λογαριασμοί στο Ethereum</vt:lpstr>
      <vt:lpstr>Ασφάλεια στο Ethereum</vt:lpstr>
      <vt:lpstr>Συναλλαγές στοEthereum</vt:lpstr>
      <vt:lpstr>Miners στο Ethereum</vt:lpstr>
      <vt:lpstr>Ο μηχανισμός παραγωγής των μπλοκ</vt:lpstr>
      <vt:lpstr>Ο μηχανισμός παραγωγής των μπλοκ</vt:lpstr>
      <vt:lpstr>Ethereum Virtual Machine</vt:lpstr>
      <vt:lpstr>Ethereum Virtual Machine</vt:lpstr>
      <vt:lpstr>Solidity</vt:lpstr>
      <vt:lpstr>Smart contracts</vt:lpstr>
      <vt:lpstr>Η εφαρμογή Crypto Weather</vt:lpstr>
      <vt:lpstr>Η εφαρμογή Crypto Weather</vt:lpstr>
      <vt:lpstr>Τα έξυπνα συμβόλαια</vt:lpstr>
      <vt:lpstr>Το έξυπνο συμβόλαιο NtuaToken</vt:lpstr>
      <vt:lpstr>Το έξυπνο συμβόλαιο Broker</vt:lpstr>
      <vt:lpstr>Το έξυπνο συμβόλαιο Broker</vt:lpstr>
      <vt:lpstr>Deployment έξυπνων συμβολαίων</vt:lpstr>
      <vt:lpstr>Website</vt:lpstr>
      <vt:lpstr>Website</vt:lpstr>
      <vt:lpstr>Website</vt:lpstr>
      <vt:lpstr>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Προσομοίωση αισθητήρων και  των ιδιοκτητών τους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Giorgos Papadodimas</dc:creator>
  <cp:lastModifiedBy>George Papdodimas</cp:lastModifiedBy>
  <cp:revision>49</cp:revision>
  <dcterms:created xsi:type="dcterms:W3CDTF">2018-01-25T12:07:10Z</dcterms:created>
  <dcterms:modified xsi:type="dcterms:W3CDTF">2018-02-27T07:53:24Z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