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7150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699B96-C1F2-469C-B261-70CEF3ECF186}">
  <a:tblStyle styleId="{AD699B96-C1F2-469C-B261-70CEF3ECF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fd7937d5_0_2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fd7937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fd79295f_1_47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8fd79295f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8fd79295f_1_48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8fd79295f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8fd79295f_1_49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8fd79295f_1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fd79295f_1_49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fd79295f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Zhang, Jing.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Lossless Compression of SoC Trace Data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Dec. 2015, www.eit.lth.se/sprapport.php?uid=900.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8fd79295f_0_35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8fd79295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fd79295f_0_36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fd79295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MLA8 format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fd79295f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fd792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fd79295f_1_42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fd79295f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fd79295f_1_43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8fd79295f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fd79295f_1_45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fd79295f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">
                <a:solidFill>
                  <a:schemeClr val="dk1"/>
                </a:solidFill>
              </a:rPr>
              <a:t>Hardware Implementation of LZMA Data Compression Algorithm(E. Jebamalar Leavline &amp; D.Asir, 2013)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fd79295f_1_46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fd79295f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Lossless Compression of SoC Trace Data(Jing Zhang, 2015)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fd79295f_1_51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8fd79295f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Handbook of Data Compression(5th edition), p414~415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8fd79295f_1_46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8fd79295f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fd79295f_1_47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8fd79295f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469389"/>
            <a:ext cx="76881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525444"/>
            <a:ext cx="76881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815500"/>
            <a:ext cx="76884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525431"/>
            <a:ext cx="76884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309861"/>
            <a:ext cx="76887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465167"/>
            <a:ext cx="76884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309861"/>
            <a:ext cx="37743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309861"/>
            <a:ext cx="37743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465167"/>
            <a:ext cx="76884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465167"/>
            <a:ext cx="33009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090806"/>
            <a:ext cx="33009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960333"/>
            <a:ext cx="7021200" cy="33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465167"/>
            <a:ext cx="33009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512806"/>
            <a:ext cx="33009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502917"/>
            <a:ext cx="33744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858390"/>
            <a:ext cx="76974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-ZUVjAsfw3VlglrwZGxRTl-49LaAYGcb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23875" y="1476975"/>
            <a:ext cx="76539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and Re-implement 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LZMA Algorithm</a:t>
            </a:r>
            <a:endParaRPr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525375"/>
            <a:ext cx="74499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Shaoqin Lin,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Tianhao Zhao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2.3 Ranged Coding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7650" y="2264500"/>
            <a:ext cx="76887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7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11"/>
              <a:buFont typeface="Times New Roman"/>
              <a:buChar char="●"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Range Encoder: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7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11"/>
              <a:buFont typeface="Times New Roman"/>
              <a:buChar char="○"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(xz) variables: low, range, cache, cache-size, nice_len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7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11"/>
              <a:buFont typeface="Times New Roman"/>
              <a:buChar char="●"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nge Decoder: 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7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11"/>
              <a:buFont typeface="Times New Roman"/>
              <a:buChar char="○"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range, code, prob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7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11"/>
              <a:buFont typeface="Times New Roman"/>
              <a:buChar char="●"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Context-based with </a:t>
            </a: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probability variable prob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7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11"/>
              <a:buFont typeface="Times New Roman"/>
              <a:buChar char="○"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set bound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3. 		Project Demo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7650" y="1342392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4. 		</a:t>
            </a: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727650" y="2026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{AD699B96-C1F2-469C-B261-70CEF3ECF186}</a:tableStyleId>
              </a:tblPr>
              <a:tblGrid>
                <a:gridCol w="1558325"/>
                <a:gridCol w="4013975"/>
                <a:gridCol w="2116400"/>
              </a:tblGrid>
              <a:tr h="83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121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to LZMA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Byte-based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cascade of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 to represent dependencies on previous bits from a byte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LZMA has much larger dictionary sizes than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classic dictionary compression (one used in zip/gzip formats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34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LZMA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Context-based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Represent literal or phrase instead of byte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Avoid mixing unrelated bits together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0" y="553625"/>
            <a:ext cx="39814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125" y="2984075"/>
            <a:ext cx="4328832" cy="24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437" y="553613"/>
            <a:ext cx="4296206" cy="24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25" y="3157668"/>
            <a:ext cx="4427001" cy="208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7650" y="2560192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7650" y="62801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7650" y="1501350"/>
            <a:ext cx="76887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Alakuijala, Jyrki, and Evgenii Kliuchnikov.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Brotli, Deflate, Zopfli, LZMA, LZHAM and ...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Google, Inc., cran.r-project.org/web/packages/brotli/vignettes/brotli-2015-09-22.pdf.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 Tariq, Zaid, et al. “Enhanced LZMA and BZIP2 for Improved Energy Data Compression.”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4th International Conference on Smart Cities and Green ICT Systems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2015, doi:10.5220/0005454202560263.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Handbook of Data Compression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by David Salomon and Giovanni Motta, Springer London, 2010, pp. 414–423.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Horita, Augusto Y., et al. “Lempel-Ziv-Markov Chain Algorithm Modeling Using Models of Computation and ForSyDe.”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10th Aerospace Technology Congress, October 8-9, 2019, Stockholm, Sweden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2019, doi:10.3384/ecp19162017.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Lan, Cuiling, et al. “Compound Image Compression Using Lossless and Lossy LZMA in HEVC.”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 IEEE International Conference on Multimedia and Expo (ICME)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2015, doi:10.1109/icme.2015.7177430.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Leavline, E.Jebamalar, and D.Asir Antony Gnana Singh.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Implementation of LZMA Data Compression Algorithm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4 Nov. 2013, research.ijais.org/volume5/number4/ijais12-450900.pdf.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Zhang, Jing.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Lossless Compression of SoC Trace Data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Dec. 2015, www.eit.lth.se/sprapport.php?uid=900.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2801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Routine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06150"/>
            <a:ext cx="76887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7522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AutoNum type="arabicPeriod"/>
            </a:pPr>
            <a:r>
              <a:rPr lang="en" sz="2030">
                <a:latin typeface="Times New Roman"/>
                <a:ea typeface="Times New Roman"/>
                <a:cs typeface="Times New Roman"/>
                <a:sym typeface="Times New Roman"/>
              </a:rPr>
              <a:t>Introduction of LZMA</a:t>
            </a:r>
            <a:endParaRPr sz="20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2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AutoNum type="arabicPeriod"/>
            </a:pPr>
            <a:r>
              <a:rPr lang="en" sz="2030">
                <a:latin typeface="Times New Roman"/>
                <a:ea typeface="Times New Roman"/>
                <a:cs typeface="Times New Roman"/>
                <a:sym typeface="Times New Roman"/>
              </a:rPr>
              <a:t>Steps of LZMA Algorithm</a:t>
            </a:r>
            <a:endParaRPr sz="20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2" lvl="1" marL="1280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AutoNum type="arabicPeriod"/>
            </a:pPr>
            <a:r>
              <a:rPr lang="en" sz="2030">
                <a:latin typeface="Times New Roman"/>
                <a:ea typeface="Times New Roman"/>
                <a:cs typeface="Times New Roman"/>
                <a:sym typeface="Times New Roman"/>
              </a:rPr>
              <a:t>Delta coding</a:t>
            </a:r>
            <a:endParaRPr sz="20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2" lvl="1" marL="1280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AutoNum type="arabicPeriod"/>
            </a:pPr>
            <a:r>
              <a:rPr lang="en" sz="2030">
                <a:latin typeface="Times New Roman"/>
                <a:ea typeface="Times New Roman"/>
                <a:cs typeface="Times New Roman"/>
                <a:sym typeface="Times New Roman"/>
              </a:rPr>
              <a:t>Sliding dictionary window</a:t>
            </a:r>
            <a:endParaRPr sz="20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2" lvl="1" marL="1280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AutoNum type="arabicPeriod"/>
            </a:pPr>
            <a:r>
              <a:rPr lang="en" sz="2030">
                <a:latin typeface="Times New Roman"/>
                <a:ea typeface="Times New Roman"/>
                <a:cs typeface="Times New Roman"/>
                <a:sym typeface="Times New Roman"/>
              </a:rPr>
              <a:t>Ranged coding</a:t>
            </a:r>
            <a:endParaRPr sz="20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2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AutoNum type="arabicPeriod"/>
            </a:pPr>
            <a:r>
              <a:rPr lang="en" sz="2030">
                <a:latin typeface="Times New Roman"/>
                <a:ea typeface="Times New Roman"/>
                <a:cs typeface="Times New Roman"/>
                <a:sym typeface="Times New Roman"/>
              </a:rPr>
              <a:t>Project demo</a:t>
            </a:r>
            <a:endParaRPr sz="20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2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Times New Roman"/>
              <a:buAutoNum type="arabicPeriod"/>
            </a:pPr>
            <a:r>
              <a:rPr lang="en" sz="203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" sz="2030">
                <a:latin typeface="Times New Roman"/>
                <a:ea typeface="Times New Roman"/>
                <a:cs typeface="Times New Roman"/>
                <a:sym typeface="Times New Roman"/>
              </a:rPr>
              <a:t> with other algorithms</a:t>
            </a:r>
            <a:endParaRPr sz="20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75405" lvl="0" marL="914400" rtl="0" algn="l">
              <a:spcBef>
                <a:spcPts val="0"/>
              </a:spcBef>
              <a:spcAft>
                <a:spcPts val="0"/>
              </a:spcAft>
              <a:buSzPts val="3211"/>
              <a:buFont typeface="Times New Roman"/>
              <a:buAutoNum type="arabicPeriod"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309861"/>
            <a:ext cx="76887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LZMA: Lemple-Ziv-Markov Chain Algorithm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	Lemple-Ziv(LZ77) + Markov Chain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75405" lvl="0" marL="914400" rtl="0" algn="l">
              <a:spcBef>
                <a:spcPts val="0"/>
              </a:spcBef>
              <a:spcAft>
                <a:spcPts val="0"/>
              </a:spcAft>
              <a:buSzPts val="3211"/>
              <a:buFont typeface="Times New Roman"/>
              <a:buAutoNum type="arabicPeriod"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200" y="2105775"/>
            <a:ext cx="5327638" cy="2934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987350" y="5198825"/>
            <a:ext cx="51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LZMA compression and decompression block diagram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(Augusto Y.Horita &amp; Ricardo B., 2019)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2.1	Delta coding 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309858"/>
            <a:ext cx="76887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Purpose: effective compression by next step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729450" y="325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{AD699B96-C1F2-469C-B261-70CEF3ECF186}</a:tableStyleId>
              </a:tblPr>
              <a:tblGrid>
                <a:gridCol w="37933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grid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 (Adapted from E.Jebamalar)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sequence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Encoded output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Symbols in input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(from 2 ~ 9)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Symbols in output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(-2,-1,1,2)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09126"/>
            <a:ext cx="4571999" cy="480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465175"/>
            <a:ext cx="42600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2.2	Sliding dictionary window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670675" y="5276550"/>
            <a:ext cx="286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Example of sliding dictionary compression (LZ77)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(Jing Zhang, 2015)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2.2	Sliding dictionary window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143558"/>
            <a:ext cx="76887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11">
                <a:latin typeface="Times New Roman"/>
                <a:ea typeface="Times New Roman"/>
                <a:cs typeface="Times New Roman"/>
                <a:sym typeface="Times New Roman"/>
              </a:rPr>
              <a:t>Optimized </a:t>
            </a:r>
            <a:r>
              <a:rPr lang="en" sz="1811">
                <a:latin typeface="Times New Roman"/>
                <a:ea typeface="Times New Roman"/>
                <a:cs typeface="Times New Roman"/>
                <a:sym typeface="Times New Roman"/>
              </a:rPr>
              <a:t>search algorithms: in order to perform faster searches in dictionary, such as hashed chain, binary tree</a:t>
            </a:r>
            <a:endParaRPr sz="3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2662750" y="290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{AD699B96-C1F2-469C-B261-70CEF3ECF186}</a:tableStyleId>
              </a:tblPr>
              <a:tblGrid>
                <a:gridCol w="1911050"/>
                <a:gridCol w="19110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</a:t>
                      </a: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</a:t>
                      </a:r>
                      <a:r>
                        <a:rPr lang="en"/>
                        <a:t>cd2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</a:t>
                      </a:r>
                      <a:r>
                        <a:rPr lang="en"/>
                        <a:t>cx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</a:t>
                      </a:r>
                      <a:r>
                        <a:rPr lang="en"/>
                        <a:t>cd1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</a:t>
                      </a: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19"/>
          <p:cNvSpPr txBox="1"/>
          <p:nvPr/>
        </p:nvSpPr>
        <p:spPr>
          <a:xfrm>
            <a:off x="4921250" y="2887750"/>
            <a:ext cx="435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2.2	Sliding dictionary window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2167"/>
            <a:ext cx="8839202" cy="28634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751675" y="5200950"/>
            <a:ext cx="3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Binary Search Trees in LZMA (David, 2010)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4358100" y="5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{AD699B96-C1F2-469C-B261-70CEF3ECF186}</a:tableStyleId>
              </a:tblPr>
              <a:tblGrid>
                <a:gridCol w="797650"/>
                <a:gridCol w="797650"/>
                <a:gridCol w="797650"/>
                <a:gridCol w="797650"/>
                <a:gridCol w="797650"/>
                <a:gridCol w="797650"/>
              </a:tblGrid>
              <a:tr h="29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abcd2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abcx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abcd1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Times New Roman"/>
                <a:ea typeface="Times New Roman"/>
                <a:cs typeface="Times New Roman"/>
                <a:sym typeface="Times New Roman"/>
              </a:rPr>
              <a:t>2.3 Ranged Coding</a:t>
            </a:r>
            <a:endParaRPr sz="32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7650" y="2264500"/>
            <a:ext cx="76887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Mathematic</a:t>
            </a:r>
            <a:r>
              <a:rPr lang="en" sz="2411">
                <a:latin typeface="Times New Roman"/>
                <a:ea typeface="Times New Roman"/>
                <a:cs typeface="Times New Roman"/>
                <a:sym typeface="Times New Roman"/>
              </a:rPr>
              <a:t> support: Markov chain (Focus on probability)</a:t>
            </a:r>
            <a:endParaRPr sz="24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9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3"/>
              <a:buFont typeface="Times New Roman"/>
              <a:buAutoNum type="arabicPeriod"/>
            </a:pPr>
            <a:r>
              <a:rPr lang="en" sz="1803">
                <a:latin typeface="Times New Roman"/>
                <a:ea typeface="Times New Roman"/>
                <a:cs typeface="Times New Roman"/>
                <a:sym typeface="Times New Roman"/>
              </a:rPr>
              <a:t>Given a wide range of integers, and probability estimation for the symbols.</a:t>
            </a:r>
            <a:endParaRPr sz="18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3"/>
              <a:buFont typeface="Times New Roman"/>
              <a:buAutoNum type="arabicPeriod"/>
            </a:pPr>
            <a:r>
              <a:rPr lang="en" sz="1803">
                <a:latin typeface="Times New Roman"/>
                <a:ea typeface="Times New Roman"/>
                <a:cs typeface="Times New Roman"/>
                <a:sym typeface="Times New Roman"/>
              </a:rPr>
              <a:t>Divide the range into proper sub-ranges</a:t>
            </a:r>
            <a:endParaRPr sz="18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3"/>
              <a:buFont typeface="Times New Roman"/>
              <a:buAutoNum type="arabicPeriod"/>
            </a:pPr>
            <a:r>
              <a:rPr lang="en" sz="1803">
                <a:latin typeface="Times New Roman"/>
                <a:ea typeface="Times New Roman"/>
                <a:cs typeface="Times New Roman"/>
                <a:sym typeface="Times New Roman"/>
              </a:rPr>
              <a:t>Encode by reducing the current range down that sub-range which corresponds to the next symbol to the encoded</a:t>
            </a:r>
            <a:endParaRPr sz="180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