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95" r:id="rId5"/>
    <p:sldId id="286" r:id="rId6"/>
    <p:sldId id="285" r:id="rId7"/>
    <p:sldId id="651" r:id="rId8"/>
    <p:sldId id="1929" r:id="rId9"/>
    <p:sldId id="1931" r:id="rId10"/>
    <p:sldId id="652" r:id="rId11"/>
    <p:sldId id="1933" r:id="rId12"/>
    <p:sldId id="656" r:id="rId13"/>
    <p:sldId id="578" r:id="rId14"/>
    <p:sldId id="412" r:id="rId15"/>
    <p:sldId id="580" r:id="rId16"/>
    <p:sldId id="653" r:id="rId17"/>
    <p:sldId id="264" r:id="rId18"/>
    <p:sldId id="654" r:id="rId19"/>
    <p:sldId id="324" r:id="rId20"/>
    <p:sldId id="655" r:id="rId21"/>
    <p:sldId id="1935" r:id="rId22"/>
    <p:sldId id="657" r:id="rId23"/>
    <p:sldId id="1934" r:id="rId24"/>
    <p:sldId id="37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267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4" autoAdjust="0"/>
    <p:restoredTop sz="94660"/>
  </p:normalViewPr>
  <p:slideViewPr>
    <p:cSldViewPr snapToGrid="0">
      <p:cViewPr varScale="1">
        <p:scale>
          <a:sx n="111" d="100"/>
          <a:sy n="111" d="100"/>
        </p:scale>
        <p:origin x="138"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1BB18-229A-494D-9BAF-BBAFA145B22E}"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US"/>
        </a:p>
      </dgm:t>
    </dgm:pt>
    <dgm:pt modelId="{CF28DB55-6624-6948-9DF9-F5A92F09DBF0}">
      <dgm:prSet phldrT="[Text]" custT="1"/>
      <dgm:spPr/>
      <dgm:t>
        <a:bodyPr/>
        <a:lstStyle/>
        <a:p>
          <a:r>
            <a:rPr lang="en-US" sz="1400" b="1" dirty="0"/>
            <a:t>Ready, Set, GO! </a:t>
          </a:r>
        </a:p>
      </dgm:t>
    </dgm:pt>
    <dgm:pt modelId="{F51373B9-6BF4-7B43-B986-BF1D9F5CC1A5}" type="parTrans" cxnId="{7DA231F0-39E1-284E-A427-4F9696EC86FA}">
      <dgm:prSet/>
      <dgm:spPr/>
      <dgm:t>
        <a:bodyPr/>
        <a:lstStyle/>
        <a:p>
          <a:endParaRPr lang="en-US" sz="2400"/>
        </a:p>
      </dgm:t>
    </dgm:pt>
    <dgm:pt modelId="{C3B1B784-385E-4145-A5C7-5E80B8654E71}" type="sibTrans" cxnId="{7DA231F0-39E1-284E-A427-4F9696EC86FA}">
      <dgm:prSet/>
      <dgm:spPr/>
      <dgm:t>
        <a:bodyPr/>
        <a:lstStyle/>
        <a:p>
          <a:endParaRPr lang="en-US" sz="2400"/>
        </a:p>
      </dgm:t>
    </dgm:pt>
    <dgm:pt modelId="{4CDBBC08-7F9C-3146-94F1-DBA386FA7C21}">
      <dgm:prSet phldrT="[Text]" custT="1"/>
      <dgm:spPr/>
      <dgm: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Always need App Insights </a:t>
          </a:r>
        </a:p>
      </dgm:t>
    </dgm:pt>
    <dgm:pt modelId="{830823ED-041F-3545-AD08-9BFE03B949AB}" type="parTrans" cxnId="{8BCD718B-B1F2-6647-ADC7-03BFF985FE66}">
      <dgm:prSet/>
      <dgm:spPr/>
      <dgm:t>
        <a:bodyPr/>
        <a:lstStyle/>
        <a:p>
          <a:endParaRPr lang="en-US" sz="2400"/>
        </a:p>
      </dgm:t>
    </dgm:pt>
    <dgm:pt modelId="{DFB90D4C-1764-E34B-B827-98ABBB831B1E}" type="sibTrans" cxnId="{8BCD718B-B1F2-6647-ADC7-03BFF985FE66}">
      <dgm:prSet/>
      <dgm:spPr/>
      <dgm:t>
        <a:bodyPr/>
        <a:lstStyle/>
        <a:p>
          <a:endParaRPr lang="en-US" sz="2400"/>
        </a:p>
      </dgm:t>
    </dgm:pt>
    <dgm:pt modelId="{8C141C72-AD93-1545-857B-4D2FE4959C40}">
      <dgm:prSet phldrT="[Text]" custT="1"/>
      <dgm:spPr/>
      <dgm: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Get some Data! </a:t>
          </a:r>
        </a:p>
      </dgm:t>
    </dgm:pt>
    <dgm:pt modelId="{D703A137-F46C-654A-851E-009D7141D0A8}" type="parTrans" cxnId="{271C1D13-6766-664B-B19B-8CF07019A934}">
      <dgm:prSet/>
      <dgm:spPr/>
      <dgm:t>
        <a:bodyPr/>
        <a:lstStyle/>
        <a:p>
          <a:endParaRPr lang="en-US" sz="2400"/>
        </a:p>
      </dgm:t>
    </dgm:pt>
    <dgm:pt modelId="{044DBB9C-B362-A44C-9F4D-42AD513BFF0E}" type="sibTrans" cxnId="{271C1D13-6766-664B-B19B-8CF07019A934}">
      <dgm:prSet/>
      <dgm:spPr/>
      <dgm:t>
        <a:bodyPr/>
        <a:lstStyle/>
        <a:p>
          <a:endParaRPr lang="en-US" sz="2400"/>
        </a:p>
      </dgm:t>
    </dgm:pt>
    <dgm:pt modelId="{7FF5E108-8DF3-404D-8D5F-2E181E2179D3}">
      <dgm:prSet phldrT="[Text]" custT="1"/>
      <dgm:spPr/>
      <dgm:t>
        <a:bodyPr/>
        <a:lstStyle/>
        <a:p>
          <a:r>
            <a:rPr lang="en-US" sz="1400" b="1" dirty="0"/>
            <a:t>Create the first thing! </a:t>
          </a:r>
        </a:p>
      </dgm:t>
    </dgm:pt>
    <dgm:pt modelId="{C3F7CC50-BF90-0743-964B-086D1BD8509D}" type="parTrans" cxnId="{C53E7889-0B88-9349-8921-BA1487AB48AC}">
      <dgm:prSet/>
      <dgm:spPr/>
      <dgm:t>
        <a:bodyPr/>
        <a:lstStyle/>
        <a:p>
          <a:endParaRPr lang="en-US" sz="1600"/>
        </a:p>
      </dgm:t>
    </dgm:pt>
    <dgm:pt modelId="{5B87446B-02B9-8649-AB91-CE41F15EFD43}" type="sibTrans" cxnId="{C53E7889-0B88-9349-8921-BA1487AB48AC}">
      <dgm:prSet/>
      <dgm:spPr/>
      <dgm:t>
        <a:bodyPr/>
        <a:lstStyle/>
        <a:p>
          <a:endParaRPr lang="en-US" sz="1600"/>
        </a:p>
      </dgm:t>
    </dgm:pt>
    <dgm:pt modelId="{4A411F5B-7E36-42D3-BDC3-EF5B790BB226}">
      <dgm:prSet phldrT="[Text]" custT="1"/>
      <dgm:spPr/>
      <dgm: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Deploy some containers!</a:t>
          </a:r>
        </a:p>
      </dgm:t>
    </dgm:pt>
    <dgm:pt modelId="{9398F0AA-DC83-4D34-930C-D9B131334A03}" type="parTrans" cxnId="{8DDCC9EB-EF59-4B7E-AF40-821FA5F9EA63}">
      <dgm:prSet/>
      <dgm:spPr/>
      <dgm:t>
        <a:bodyPr/>
        <a:lstStyle/>
        <a:p>
          <a:endParaRPr lang="en-US"/>
        </a:p>
      </dgm:t>
    </dgm:pt>
    <dgm:pt modelId="{9C6CA8F2-E703-4A41-98FE-9D619AE5BBD5}" type="sibTrans" cxnId="{8DDCC9EB-EF59-4B7E-AF40-821FA5F9EA63}">
      <dgm:prSet/>
      <dgm:spPr/>
      <dgm:t>
        <a:bodyPr/>
        <a:lstStyle/>
        <a:p>
          <a:endParaRPr lang="en-US"/>
        </a:p>
      </dgm:t>
    </dgm:pt>
    <dgm:pt modelId="{ABF54CCA-9C33-48B5-B228-BBC14499824A}">
      <dgm:prSet phldrT="[Text]" custT="1"/>
      <dgm:spPr/>
      <dgm:t>
        <a:bodyPr/>
        <a:lstStyle/>
        <a:p>
          <a:r>
            <a:rPr lang="en-US" sz="1400" b="1" kern="1200" dirty="0">
              <a:solidFill>
                <a:prstClr val="white"/>
              </a:solidFill>
              <a:latin typeface="Calibri" panose="020F0502020204030204"/>
              <a:ea typeface="+mn-ea"/>
              <a:cs typeface="+mn-cs"/>
            </a:rPr>
            <a:t>Deploy the Web Site </a:t>
          </a:r>
        </a:p>
      </dgm:t>
    </dgm:pt>
    <dgm:pt modelId="{F56C84E3-5E4B-44A5-B825-7810D9E72836}" type="parTrans" cxnId="{9D9587A5-C835-4965-9227-A0B5B0740CF6}">
      <dgm:prSet/>
      <dgm:spPr/>
      <dgm:t>
        <a:bodyPr/>
        <a:lstStyle/>
        <a:p>
          <a:endParaRPr lang="en-US"/>
        </a:p>
      </dgm:t>
    </dgm:pt>
    <dgm:pt modelId="{091C9D7F-FFB7-45D2-9AAF-FC54AE229E09}" type="sibTrans" cxnId="{9D9587A5-C835-4965-9227-A0B5B0740CF6}">
      <dgm:prSet/>
      <dgm:spPr/>
      <dgm:t>
        <a:bodyPr/>
        <a:lstStyle/>
        <a:p>
          <a:endParaRPr lang="en-US"/>
        </a:p>
      </dgm:t>
    </dgm:pt>
    <dgm:pt modelId="{8DFD67B8-D561-994D-A0E2-7E62AB4D7403}" type="pres">
      <dgm:prSet presAssocID="{6461BB18-229A-494D-9BAF-BBAFA145B22E}" presName="rootnode" presStyleCnt="0">
        <dgm:presLayoutVars>
          <dgm:chMax/>
          <dgm:chPref/>
          <dgm:dir/>
          <dgm:animLvl val="lvl"/>
        </dgm:presLayoutVars>
      </dgm:prSet>
      <dgm:spPr/>
    </dgm:pt>
    <dgm:pt modelId="{3A7A16FB-483D-6741-BE94-46CD165AB7AD}" type="pres">
      <dgm:prSet presAssocID="{CF28DB55-6624-6948-9DF9-F5A92F09DBF0}" presName="composite" presStyleCnt="0"/>
      <dgm:spPr/>
    </dgm:pt>
    <dgm:pt modelId="{6A5AE2B9-42AA-C34B-80EA-BE4B1010BB85}" type="pres">
      <dgm:prSet presAssocID="{CF28DB55-6624-6948-9DF9-F5A92F09DBF0}" presName="bentUpArrow1" presStyleLbl="alignImgPlace1" presStyleIdx="0" presStyleCnt="5"/>
      <dgm:spPr/>
    </dgm:pt>
    <dgm:pt modelId="{0F91F0DD-3B46-A645-9482-2FFA0A97B4A6}" type="pres">
      <dgm:prSet presAssocID="{CF28DB55-6624-6948-9DF9-F5A92F09DBF0}" presName="ParentText" presStyleLbl="node1" presStyleIdx="0" presStyleCnt="6">
        <dgm:presLayoutVars>
          <dgm:chMax val="1"/>
          <dgm:chPref val="1"/>
          <dgm:bulletEnabled val="1"/>
        </dgm:presLayoutVars>
      </dgm:prSet>
      <dgm:spPr/>
    </dgm:pt>
    <dgm:pt modelId="{10399004-045B-844A-972C-54C830C3E972}" type="pres">
      <dgm:prSet presAssocID="{CF28DB55-6624-6948-9DF9-F5A92F09DBF0}" presName="ChildText" presStyleLbl="revTx" presStyleIdx="0" presStyleCnt="5">
        <dgm:presLayoutVars>
          <dgm:chMax val="0"/>
          <dgm:chPref val="0"/>
          <dgm:bulletEnabled val="1"/>
        </dgm:presLayoutVars>
      </dgm:prSet>
      <dgm:spPr/>
    </dgm:pt>
    <dgm:pt modelId="{F758AE3B-70F4-774E-B5DA-6318B2145BD4}" type="pres">
      <dgm:prSet presAssocID="{C3B1B784-385E-4145-A5C7-5E80B8654E71}" presName="sibTrans" presStyleCnt="0"/>
      <dgm:spPr/>
    </dgm:pt>
    <dgm:pt modelId="{31B2EFCE-8A35-1641-828F-30383BBEE7C8}" type="pres">
      <dgm:prSet presAssocID="{7FF5E108-8DF3-404D-8D5F-2E181E2179D3}" presName="composite" presStyleCnt="0"/>
      <dgm:spPr/>
    </dgm:pt>
    <dgm:pt modelId="{3CE3060E-4821-E94D-8944-352F9036708C}" type="pres">
      <dgm:prSet presAssocID="{7FF5E108-8DF3-404D-8D5F-2E181E2179D3}" presName="bentUpArrow1" presStyleLbl="alignImgPlace1" presStyleIdx="1" presStyleCnt="5"/>
      <dgm:spPr/>
    </dgm:pt>
    <dgm:pt modelId="{A9B570B6-9AB9-B441-8A49-78263FB132A5}" type="pres">
      <dgm:prSet presAssocID="{7FF5E108-8DF3-404D-8D5F-2E181E2179D3}" presName="ParentText" presStyleLbl="node1" presStyleIdx="1" presStyleCnt="6">
        <dgm:presLayoutVars>
          <dgm:chMax val="1"/>
          <dgm:chPref val="1"/>
          <dgm:bulletEnabled val="1"/>
        </dgm:presLayoutVars>
      </dgm:prSet>
      <dgm:spPr/>
    </dgm:pt>
    <dgm:pt modelId="{848ECA70-E4B7-5340-A00C-61754BF21E81}" type="pres">
      <dgm:prSet presAssocID="{7FF5E108-8DF3-404D-8D5F-2E181E2179D3}" presName="ChildText" presStyleLbl="revTx" presStyleIdx="1" presStyleCnt="5">
        <dgm:presLayoutVars>
          <dgm:chMax val="0"/>
          <dgm:chPref val="0"/>
          <dgm:bulletEnabled val="1"/>
        </dgm:presLayoutVars>
      </dgm:prSet>
      <dgm:spPr/>
    </dgm:pt>
    <dgm:pt modelId="{41AF3B10-E199-B747-BF2C-C6DC7FC6729C}" type="pres">
      <dgm:prSet presAssocID="{5B87446B-02B9-8649-AB91-CE41F15EFD43}" presName="sibTrans" presStyleCnt="0"/>
      <dgm:spPr/>
    </dgm:pt>
    <dgm:pt modelId="{79ACF0D2-BEAF-8245-8BFF-372E2110652C}" type="pres">
      <dgm:prSet presAssocID="{4CDBBC08-7F9C-3146-94F1-DBA386FA7C21}" presName="composite" presStyleCnt="0"/>
      <dgm:spPr/>
    </dgm:pt>
    <dgm:pt modelId="{02904B05-2915-054C-A1B7-AF27F24EEACF}" type="pres">
      <dgm:prSet presAssocID="{4CDBBC08-7F9C-3146-94F1-DBA386FA7C21}" presName="bentUpArrow1" presStyleLbl="alignImgPlace1" presStyleIdx="2" presStyleCnt="5"/>
      <dgm:spPr/>
    </dgm:pt>
    <dgm:pt modelId="{EACC0B4E-1894-3843-9C7E-43D97429168C}" type="pres">
      <dgm:prSet presAssocID="{4CDBBC08-7F9C-3146-94F1-DBA386FA7C21}" presName="ParentText" presStyleLbl="node1" presStyleIdx="2" presStyleCnt="6">
        <dgm:presLayoutVars>
          <dgm:chMax val="1"/>
          <dgm:chPref val="1"/>
          <dgm:bulletEnabled val="1"/>
        </dgm:presLayoutVars>
      </dgm:prSet>
      <dgm:spPr/>
    </dgm:pt>
    <dgm:pt modelId="{131CAF40-97AE-EE40-8409-30AE5BADE101}" type="pres">
      <dgm:prSet presAssocID="{4CDBBC08-7F9C-3146-94F1-DBA386FA7C21}" presName="ChildText" presStyleLbl="revTx" presStyleIdx="2" presStyleCnt="5">
        <dgm:presLayoutVars>
          <dgm:chMax val="0"/>
          <dgm:chPref val="0"/>
          <dgm:bulletEnabled val="1"/>
        </dgm:presLayoutVars>
      </dgm:prSet>
      <dgm:spPr/>
    </dgm:pt>
    <dgm:pt modelId="{7A7CDA76-108F-BD41-BA2C-DF400CC5E256}" type="pres">
      <dgm:prSet presAssocID="{DFB90D4C-1764-E34B-B827-98ABBB831B1E}" presName="sibTrans" presStyleCnt="0"/>
      <dgm:spPr/>
    </dgm:pt>
    <dgm:pt modelId="{4D393B1B-90E1-AE43-8B4C-59887812E09F}" type="pres">
      <dgm:prSet presAssocID="{8C141C72-AD93-1545-857B-4D2FE4959C40}" presName="composite" presStyleCnt="0"/>
      <dgm:spPr/>
    </dgm:pt>
    <dgm:pt modelId="{4745992A-D095-4E1C-B4E7-05F9AB1E2521}" type="pres">
      <dgm:prSet presAssocID="{8C141C72-AD93-1545-857B-4D2FE4959C40}" presName="bentUpArrow1" presStyleLbl="alignImgPlace1" presStyleIdx="3" presStyleCnt="5"/>
      <dgm:spPr/>
    </dgm:pt>
    <dgm:pt modelId="{D8DC1696-C14F-2B47-86A2-E755768F4FD7}" type="pres">
      <dgm:prSet presAssocID="{8C141C72-AD93-1545-857B-4D2FE4959C40}" presName="ParentText" presStyleLbl="node1" presStyleIdx="3" presStyleCnt="6">
        <dgm:presLayoutVars>
          <dgm:chMax val="1"/>
          <dgm:chPref val="1"/>
          <dgm:bulletEnabled val="1"/>
        </dgm:presLayoutVars>
      </dgm:prSet>
      <dgm:spPr/>
    </dgm:pt>
    <dgm:pt modelId="{18E73D69-1321-49F7-8817-3BC106407A60}" type="pres">
      <dgm:prSet presAssocID="{8C141C72-AD93-1545-857B-4D2FE4959C40}" presName="ChildText" presStyleLbl="revTx" presStyleIdx="3" presStyleCnt="5">
        <dgm:presLayoutVars>
          <dgm:chMax val="0"/>
          <dgm:chPref val="0"/>
          <dgm:bulletEnabled val="1"/>
        </dgm:presLayoutVars>
      </dgm:prSet>
      <dgm:spPr/>
    </dgm:pt>
    <dgm:pt modelId="{B2F18E58-FC6C-43DD-82C1-ABE01E25B789}" type="pres">
      <dgm:prSet presAssocID="{044DBB9C-B362-A44C-9F4D-42AD513BFF0E}" presName="sibTrans" presStyleCnt="0"/>
      <dgm:spPr/>
    </dgm:pt>
    <dgm:pt modelId="{3D982ABF-6D81-4132-8B24-6645DA527E3D}" type="pres">
      <dgm:prSet presAssocID="{4A411F5B-7E36-42D3-BDC3-EF5B790BB226}" presName="composite" presStyleCnt="0"/>
      <dgm:spPr/>
    </dgm:pt>
    <dgm:pt modelId="{160C9069-5029-44D1-91E3-D312C2686620}" type="pres">
      <dgm:prSet presAssocID="{4A411F5B-7E36-42D3-BDC3-EF5B790BB226}" presName="bentUpArrow1" presStyleLbl="alignImgPlace1" presStyleIdx="4" presStyleCnt="5"/>
      <dgm:spPr/>
    </dgm:pt>
    <dgm:pt modelId="{7DA79B3A-638F-4DE0-9523-03131A1D9E7A}" type="pres">
      <dgm:prSet presAssocID="{4A411F5B-7E36-42D3-BDC3-EF5B790BB226}" presName="ParentText" presStyleLbl="node1" presStyleIdx="4" presStyleCnt="6">
        <dgm:presLayoutVars>
          <dgm:chMax val="1"/>
          <dgm:chPref val="1"/>
          <dgm:bulletEnabled val="1"/>
        </dgm:presLayoutVars>
      </dgm:prSet>
      <dgm:spPr/>
    </dgm:pt>
    <dgm:pt modelId="{00905A43-92D0-4828-9B98-20459E3E466A}" type="pres">
      <dgm:prSet presAssocID="{4A411F5B-7E36-42D3-BDC3-EF5B790BB226}" presName="ChildText" presStyleLbl="revTx" presStyleIdx="4" presStyleCnt="5">
        <dgm:presLayoutVars>
          <dgm:chMax val="0"/>
          <dgm:chPref val="0"/>
          <dgm:bulletEnabled val="1"/>
        </dgm:presLayoutVars>
      </dgm:prSet>
      <dgm:spPr/>
    </dgm:pt>
    <dgm:pt modelId="{04DDD4A7-FE23-436D-87EA-F8D6C05C861B}" type="pres">
      <dgm:prSet presAssocID="{9C6CA8F2-E703-4A41-98FE-9D619AE5BBD5}" presName="sibTrans" presStyleCnt="0"/>
      <dgm:spPr/>
    </dgm:pt>
    <dgm:pt modelId="{8B5DB1A4-54DC-449D-8622-AA646B153A6F}" type="pres">
      <dgm:prSet presAssocID="{ABF54CCA-9C33-48B5-B228-BBC14499824A}" presName="composite" presStyleCnt="0"/>
      <dgm:spPr/>
    </dgm:pt>
    <dgm:pt modelId="{7B61EA62-68FE-42A9-B0D4-E5D9534277DB}" type="pres">
      <dgm:prSet presAssocID="{ABF54CCA-9C33-48B5-B228-BBC14499824A}" presName="ParentText" presStyleLbl="node1" presStyleIdx="5" presStyleCnt="6">
        <dgm:presLayoutVars>
          <dgm:chMax val="1"/>
          <dgm:chPref val="1"/>
          <dgm:bulletEnabled val="1"/>
        </dgm:presLayoutVars>
      </dgm:prSet>
      <dgm:spPr/>
    </dgm:pt>
  </dgm:ptLst>
  <dgm:cxnLst>
    <dgm:cxn modelId="{271C1D13-6766-664B-B19B-8CF07019A934}" srcId="{6461BB18-229A-494D-9BAF-BBAFA145B22E}" destId="{8C141C72-AD93-1545-857B-4D2FE4959C40}" srcOrd="3" destOrd="0" parTransId="{D703A137-F46C-654A-851E-009D7141D0A8}" sibTransId="{044DBB9C-B362-A44C-9F4D-42AD513BFF0E}"/>
    <dgm:cxn modelId="{6C527E16-F75B-C940-9476-1726A4098A67}" type="presOf" srcId="{4CDBBC08-7F9C-3146-94F1-DBA386FA7C21}" destId="{EACC0B4E-1894-3843-9C7E-43D97429168C}" srcOrd="0" destOrd="0" presId="urn:microsoft.com/office/officeart/2005/8/layout/StepDownProcess"/>
    <dgm:cxn modelId="{5340AD1E-7166-4C54-8344-01171B3D5246}" type="presOf" srcId="{ABF54CCA-9C33-48B5-B228-BBC14499824A}" destId="{7B61EA62-68FE-42A9-B0D4-E5D9534277DB}" srcOrd="0" destOrd="0" presId="urn:microsoft.com/office/officeart/2005/8/layout/StepDownProcess"/>
    <dgm:cxn modelId="{16A7F841-4B7C-8B43-9F4F-FF9047C0963A}" type="presOf" srcId="{6461BB18-229A-494D-9BAF-BBAFA145B22E}" destId="{8DFD67B8-D561-994D-A0E2-7E62AB4D7403}" srcOrd="0" destOrd="0" presId="urn:microsoft.com/office/officeart/2005/8/layout/StepDownProcess"/>
    <dgm:cxn modelId="{C53E7889-0B88-9349-8921-BA1487AB48AC}" srcId="{6461BB18-229A-494D-9BAF-BBAFA145B22E}" destId="{7FF5E108-8DF3-404D-8D5F-2E181E2179D3}" srcOrd="1" destOrd="0" parTransId="{C3F7CC50-BF90-0743-964B-086D1BD8509D}" sibTransId="{5B87446B-02B9-8649-AB91-CE41F15EFD43}"/>
    <dgm:cxn modelId="{8BCD718B-B1F2-6647-ADC7-03BFF985FE66}" srcId="{6461BB18-229A-494D-9BAF-BBAFA145B22E}" destId="{4CDBBC08-7F9C-3146-94F1-DBA386FA7C21}" srcOrd="2" destOrd="0" parTransId="{830823ED-041F-3545-AD08-9BFE03B949AB}" sibTransId="{DFB90D4C-1764-E34B-B827-98ABBB831B1E}"/>
    <dgm:cxn modelId="{EB374DA1-C5BD-C942-B010-35AF61A99471}" type="presOf" srcId="{CF28DB55-6624-6948-9DF9-F5A92F09DBF0}" destId="{0F91F0DD-3B46-A645-9482-2FFA0A97B4A6}" srcOrd="0" destOrd="0" presId="urn:microsoft.com/office/officeart/2005/8/layout/StepDownProcess"/>
    <dgm:cxn modelId="{9D9587A5-C835-4965-9227-A0B5B0740CF6}" srcId="{6461BB18-229A-494D-9BAF-BBAFA145B22E}" destId="{ABF54CCA-9C33-48B5-B228-BBC14499824A}" srcOrd="5" destOrd="0" parTransId="{F56C84E3-5E4B-44A5-B825-7810D9E72836}" sibTransId="{091C9D7F-FFB7-45D2-9AAF-FC54AE229E09}"/>
    <dgm:cxn modelId="{161567B7-93C2-8444-9B69-93ADD3F9F58E}" type="presOf" srcId="{7FF5E108-8DF3-404D-8D5F-2E181E2179D3}" destId="{A9B570B6-9AB9-B441-8A49-78263FB132A5}" srcOrd="0" destOrd="0" presId="urn:microsoft.com/office/officeart/2005/8/layout/StepDownProcess"/>
    <dgm:cxn modelId="{AC0278C7-FF9A-476B-B60A-95FAD4D8B402}" type="presOf" srcId="{4A411F5B-7E36-42D3-BDC3-EF5B790BB226}" destId="{7DA79B3A-638F-4DE0-9523-03131A1D9E7A}" srcOrd="0" destOrd="0" presId="urn:microsoft.com/office/officeart/2005/8/layout/StepDownProcess"/>
    <dgm:cxn modelId="{8DDCC9EB-EF59-4B7E-AF40-821FA5F9EA63}" srcId="{6461BB18-229A-494D-9BAF-BBAFA145B22E}" destId="{4A411F5B-7E36-42D3-BDC3-EF5B790BB226}" srcOrd="4" destOrd="0" parTransId="{9398F0AA-DC83-4D34-930C-D9B131334A03}" sibTransId="{9C6CA8F2-E703-4A41-98FE-9D619AE5BBD5}"/>
    <dgm:cxn modelId="{7DA231F0-39E1-284E-A427-4F9696EC86FA}" srcId="{6461BB18-229A-494D-9BAF-BBAFA145B22E}" destId="{CF28DB55-6624-6948-9DF9-F5A92F09DBF0}" srcOrd="0" destOrd="0" parTransId="{F51373B9-6BF4-7B43-B986-BF1D9F5CC1A5}" sibTransId="{C3B1B784-385E-4145-A5C7-5E80B8654E71}"/>
    <dgm:cxn modelId="{99AA0CF5-FC58-C94E-89F2-9761C3A09DDE}" type="presOf" srcId="{8C141C72-AD93-1545-857B-4D2FE4959C40}" destId="{D8DC1696-C14F-2B47-86A2-E755768F4FD7}" srcOrd="0" destOrd="0" presId="urn:microsoft.com/office/officeart/2005/8/layout/StepDownProcess"/>
    <dgm:cxn modelId="{7CF14865-6225-A643-926F-EF599FA0701B}" type="presParOf" srcId="{8DFD67B8-D561-994D-A0E2-7E62AB4D7403}" destId="{3A7A16FB-483D-6741-BE94-46CD165AB7AD}" srcOrd="0" destOrd="0" presId="urn:microsoft.com/office/officeart/2005/8/layout/StepDownProcess"/>
    <dgm:cxn modelId="{521E85B6-CBA9-E14F-829E-1D823D725187}" type="presParOf" srcId="{3A7A16FB-483D-6741-BE94-46CD165AB7AD}" destId="{6A5AE2B9-42AA-C34B-80EA-BE4B1010BB85}" srcOrd="0" destOrd="0" presId="urn:microsoft.com/office/officeart/2005/8/layout/StepDownProcess"/>
    <dgm:cxn modelId="{B7E2977B-A544-A64B-84B1-6C43F9D24968}" type="presParOf" srcId="{3A7A16FB-483D-6741-BE94-46CD165AB7AD}" destId="{0F91F0DD-3B46-A645-9482-2FFA0A97B4A6}" srcOrd="1" destOrd="0" presId="urn:microsoft.com/office/officeart/2005/8/layout/StepDownProcess"/>
    <dgm:cxn modelId="{2C9A0705-8137-BB49-8E80-9C6F5F8450E7}" type="presParOf" srcId="{3A7A16FB-483D-6741-BE94-46CD165AB7AD}" destId="{10399004-045B-844A-972C-54C830C3E972}" srcOrd="2" destOrd="0" presId="urn:microsoft.com/office/officeart/2005/8/layout/StepDownProcess"/>
    <dgm:cxn modelId="{810C7767-146E-C24F-B209-1BE35278E07F}" type="presParOf" srcId="{8DFD67B8-D561-994D-A0E2-7E62AB4D7403}" destId="{F758AE3B-70F4-774E-B5DA-6318B2145BD4}" srcOrd="1" destOrd="0" presId="urn:microsoft.com/office/officeart/2005/8/layout/StepDownProcess"/>
    <dgm:cxn modelId="{8501B44F-1495-094D-A968-C7F7639D664F}" type="presParOf" srcId="{8DFD67B8-D561-994D-A0E2-7E62AB4D7403}" destId="{31B2EFCE-8A35-1641-828F-30383BBEE7C8}" srcOrd="2" destOrd="0" presId="urn:microsoft.com/office/officeart/2005/8/layout/StepDownProcess"/>
    <dgm:cxn modelId="{D927C71C-D44E-0245-92EB-C6B504253DF7}" type="presParOf" srcId="{31B2EFCE-8A35-1641-828F-30383BBEE7C8}" destId="{3CE3060E-4821-E94D-8944-352F9036708C}" srcOrd="0" destOrd="0" presId="urn:microsoft.com/office/officeart/2005/8/layout/StepDownProcess"/>
    <dgm:cxn modelId="{00DC44F3-07FC-0546-9D5D-5E6FCAF93954}" type="presParOf" srcId="{31B2EFCE-8A35-1641-828F-30383BBEE7C8}" destId="{A9B570B6-9AB9-B441-8A49-78263FB132A5}" srcOrd="1" destOrd="0" presId="urn:microsoft.com/office/officeart/2005/8/layout/StepDownProcess"/>
    <dgm:cxn modelId="{CD9CE2ED-3229-494B-BC76-457D51E8D8C5}" type="presParOf" srcId="{31B2EFCE-8A35-1641-828F-30383BBEE7C8}" destId="{848ECA70-E4B7-5340-A00C-61754BF21E81}" srcOrd="2" destOrd="0" presId="urn:microsoft.com/office/officeart/2005/8/layout/StepDownProcess"/>
    <dgm:cxn modelId="{1D25EFC8-46ED-704A-A3FB-2CCBB0EA4BCA}" type="presParOf" srcId="{8DFD67B8-D561-994D-A0E2-7E62AB4D7403}" destId="{41AF3B10-E199-B747-BF2C-C6DC7FC6729C}" srcOrd="3" destOrd="0" presId="urn:microsoft.com/office/officeart/2005/8/layout/StepDownProcess"/>
    <dgm:cxn modelId="{80714EAD-4473-A047-A185-BA04912FCA91}" type="presParOf" srcId="{8DFD67B8-D561-994D-A0E2-7E62AB4D7403}" destId="{79ACF0D2-BEAF-8245-8BFF-372E2110652C}" srcOrd="4" destOrd="0" presId="urn:microsoft.com/office/officeart/2005/8/layout/StepDownProcess"/>
    <dgm:cxn modelId="{D9F36C77-92F4-2A48-BAB2-EE9BB8BBA1F5}" type="presParOf" srcId="{79ACF0D2-BEAF-8245-8BFF-372E2110652C}" destId="{02904B05-2915-054C-A1B7-AF27F24EEACF}" srcOrd="0" destOrd="0" presId="urn:microsoft.com/office/officeart/2005/8/layout/StepDownProcess"/>
    <dgm:cxn modelId="{5501E8E0-3A8B-E94A-BA78-1D6BA5D705BB}" type="presParOf" srcId="{79ACF0D2-BEAF-8245-8BFF-372E2110652C}" destId="{EACC0B4E-1894-3843-9C7E-43D97429168C}" srcOrd="1" destOrd="0" presId="urn:microsoft.com/office/officeart/2005/8/layout/StepDownProcess"/>
    <dgm:cxn modelId="{6AD4D96E-962C-B940-AE99-5E17051583E1}" type="presParOf" srcId="{79ACF0D2-BEAF-8245-8BFF-372E2110652C}" destId="{131CAF40-97AE-EE40-8409-30AE5BADE101}" srcOrd="2" destOrd="0" presId="urn:microsoft.com/office/officeart/2005/8/layout/StepDownProcess"/>
    <dgm:cxn modelId="{1CA4D914-A5DC-F843-BAAF-739C1C714229}" type="presParOf" srcId="{8DFD67B8-D561-994D-A0E2-7E62AB4D7403}" destId="{7A7CDA76-108F-BD41-BA2C-DF400CC5E256}" srcOrd="5" destOrd="0" presId="urn:microsoft.com/office/officeart/2005/8/layout/StepDownProcess"/>
    <dgm:cxn modelId="{662819AB-7CD8-334C-A8A3-E1B1F5D55F33}" type="presParOf" srcId="{8DFD67B8-D561-994D-A0E2-7E62AB4D7403}" destId="{4D393B1B-90E1-AE43-8B4C-59887812E09F}" srcOrd="6" destOrd="0" presId="urn:microsoft.com/office/officeart/2005/8/layout/StepDownProcess"/>
    <dgm:cxn modelId="{C427A837-13D7-4868-95D5-912094E9F042}" type="presParOf" srcId="{4D393B1B-90E1-AE43-8B4C-59887812E09F}" destId="{4745992A-D095-4E1C-B4E7-05F9AB1E2521}" srcOrd="0" destOrd="0" presId="urn:microsoft.com/office/officeart/2005/8/layout/StepDownProcess"/>
    <dgm:cxn modelId="{DF04018C-D263-464C-8427-32217647BCF3}" type="presParOf" srcId="{4D393B1B-90E1-AE43-8B4C-59887812E09F}" destId="{D8DC1696-C14F-2B47-86A2-E755768F4FD7}" srcOrd="1" destOrd="0" presId="urn:microsoft.com/office/officeart/2005/8/layout/StepDownProcess"/>
    <dgm:cxn modelId="{F73405BF-BEC4-4FCE-83DE-A47650355B02}" type="presParOf" srcId="{4D393B1B-90E1-AE43-8B4C-59887812E09F}" destId="{18E73D69-1321-49F7-8817-3BC106407A60}" srcOrd="2" destOrd="0" presId="urn:microsoft.com/office/officeart/2005/8/layout/StepDownProcess"/>
    <dgm:cxn modelId="{ED11D5EC-BE89-4DF3-8145-8846026351CA}" type="presParOf" srcId="{8DFD67B8-D561-994D-A0E2-7E62AB4D7403}" destId="{B2F18E58-FC6C-43DD-82C1-ABE01E25B789}" srcOrd="7" destOrd="0" presId="urn:microsoft.com/office/officeart/2005/8/layout/StepDownProcess"/>
    <dgm:cxn modelId="{138DDA7B-F981-4568-B5C3-41BC305DC1D7}" type="presParOf" srcId="{8DFD67B8-D561-994D-A0E2-7E62AB4D7403}" destId="{3D982ABF-6D81-4132-8B24-6645DA527E3D}" srcOrd="8" destOrd="0" presId="urn:microsoft.com/office/officeart/2005/8/layout/StepDownProcess"/>
    <dgm:cxn modelId="{2B143977-9A88-4A30-A6B7-46F2612DFF34}" type="presParOf" srcId="{3D982ABF-6D81-4132-8B24-6645DA527E3D}" destId="{160C9069-5029-44D1-91E3-D312C2686620}" srcOrd="0" destOrd="0" presId="urn:microsoft.com/office/officeart/2005/8/layout/StepDownProcess"/>
    <dgm:cxn modelId="{5048EEEA-2DC6-41F3-A713-4125C80CB342}" type="presParOf" srcId="{3D982ABF-6D81-4132-8B24-6645DA527E3D}" destId="{7DA79B3A-638F-4DE0-9523-03131A1D9E7A}" srcOrd="1" destOrd="0" presId="urn:microsoft.com/office/officeart/2005/8/layout/StepDownProcess"/>
    <dgm:cxn modelId="{E7A7FC3A-F10A-49A8-909B-DBDA7F97898B}" type="presParOf" srcId="{3D982ABF-6D81-4132-8B24-6645DA527E3D}" destId="{00905A43-92D0-4828-9B98-20459E3E466A}" srcOrd="2" destOrd="0" presId="urn:microsoft.com/office/officeart/2005/8/layout/StepDownProcess"/>
    <dgm:cxn modelId="{ED074B15-73BE-47AC-9927-E4F9C8C6C4C2}" type="presParOf" srcId="{8DFD67B8-D561-994D-A0E2-7E62AB4D7403}" destId="{04DDD4A7-FE23-436D-87EA-F8D6C05C861B}" srcOrd="9" destOrd="0" presId="urn:microsoft.com/office/officeart/2005/8/layout/StepDownProcess"/>
    <dgm:cxn modelId="{704EB0D0-2288-4562-BD2A-4FF7F7439372}" type="presParOf" srcId="{8DFD67B8-D561-994D-A0E2-7E62AB4D7403}" destId="{8B5DB1A4-54DC-449D-8622-AA646B153A6F}" srcOrd="10" destOrd="0" presId="urn:microsoft.com/office/officeart/2005/8/layout/StepDownProcess"/>
    <dgm:cxn modelId="{14C356CF-3796-40DC-BAD7-0B9149B08451}" type="presParOf" srcId="{8B5DB1A4-54DC-449D-8622-AA646B153A6F}" destId="{7B61EA62-68FE-42A9-B0D4-E5D9534277D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E2B9-42AA-C34B-80EA-BE4B1010BB85}">
      <dsp:nvSpPr>
        <dsp:cNvPr id="0" name=""/>
        <dsp:cNvSpPr/>
      </dsp:nvSpPr>
      <dsp:spPr>
        <a:xfrm rot="5400000">
          <a:off x="3002442" y="702503"/>
          <a:ext cx="604698" cy="68842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91F0DD-3B46-A645-9482-2FFA0A97B4A6}">
      <dsp:nvSpPr>
        <dsp:cNvPr id="0" name=""/>
        <dsp:cNvSpPr/>
      </dsp:nvSpPr>
      <dsp:spPr>
        <a:xfrm>
          <a:off x="2842234" y="32183"/>
          <a:ext cx="1017955" cy="712535"/>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Ready, Set, GO! </a:t>
          </a:r>
        </a:p>
      </dsp:txBody>
      <dsp:txXfrm>
        <a:off x="2877023" y="66972"/>
        <a:ext cx="948377" cy="642957"/>
      </dsp:txXfrm>
    </dsp:sp>
    <dsp:sp modelId="{10399004-045B-844A-972C-54C830C3E972}">
      <dsp:nvSpPr>
        <dsp:cNvPr id="0" name=""/>
        <dsp:cNvSpPr/>
      </dsp:nvSpPr>
      <dsp:spPr>
        <a:xfrm>
          <a:off x="3860189" y="100140"/>
          <a:ext cx="740363" cy="575902"/>
        </a:xfrm>
        <a:prstGeom prst="rect">
          <a:avLst/>
        </a:prstGeom>
        <a:noFill/>
        <a:ln>
          <a:noFill/>
        </a:ln>
        <a:effectLst/>
      </dsp:spPr>
      <dsp:style>
        <a:lnRef idx="0">
          <a:scrgbClr r="0" g="0" b="0"/>
        </a:lnRef>
        <a:fillRef idx="0">
          <a:scrgbClr r="0" g="0" b="0"/>
        </a:fillRef>
        <a:effectRef idx="0">
          <a:scrgbClr r="0" g="0" b="0"/>
        </a:effectRef>
        <a:fontRef idx="minor"/>
      </dsp:style>
    </dsp:sp>
    <dsp:sp modelId="{3CE3060E-4821-E94D-8944-352F9036708C}">
      <dsp:nvSpPr>
        <dsp:cNvPr id="0" name=""/>
        <dsp:cNvSpPr/>
      </dsp:nvSpPr>
      <dsp:spPr>
        <a:xfrm rot="5400000">
          <a:off x="3846435" y="1502916"/>
          <a:ext cx="604698" cy="688427"/>
        </a:xfrm>
        <a:prstGeom prst="bentUpArrow">
          <a:avLst>
            <a:gd name="adj1" fmla="val 32840"/>
            <a:gd name="adj2" fmla="val 25000"/>
            <a:gd name="adj3" fmla="val 35780"/>
          </a:avLst>
        </a:prstGeom>
        <a:solidFill>
          <a:schemeClr val="accent1">
            <a:tint val="50000"/>
            <a:hueOff val="-3179766"/>
            <a:satOff val="8519"/>
            <a:lumOff val="30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B570B6-9AB9-B441-8A49-78263FB132A5}">
      <dsp:nvSpPr>
        <dsp:cNvPr id="0" name=""/>
        <dsp:cNvSpPr/>
      </dsp:nvSpPr>
      <dsp:spPr>
        <a:xfrm>
          <a:off x="3686227" y="832596"/>
          <a:ext cx="1017955" cy="712535"/>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Create the first thing! </a:t>
          </a:r>
        </a:p>
      </dsp:txBody>
      <dsp:txXfrm>
        <a:off x="3721016" y="867385"/>
        <a:ext cx="948377" cy="642957"/>
      </dsp:txXfrm>
    </dsp:sp>
    <dsp:sp modelId="{848ECA70-E4B7-5340-A00C-61754BF21E81}">
      <dsp:nvSpPr>
        <dsp:cNvPr id="0" name=""/>
        <dsp:cNvSpPr/>
      </dsp:nvSpPr>
      <dsp:spPr>
        <a:xfrm>
          <a:off x="4704183" y="900553"/>
          <a:ext cx="740363" cy="575902"/>
        </a:xfrm>
        <a:prstGeom prst="rect">
          <a:avLst/>
        </a:prstGeom>
        <a:noFill/>
        <a:ln>
          <a:noFill/>
        </a:ln>
        <a:effectLst/>
      </dsp:spPr>
      <dsp:style>
        <a:lnRef idx="0">
          <a:scrgbClr r="0" g="0" b="0"/>
        </a:lnRef>
        <a:fillRef idx="0">
          <a:scrgbClr r="0" g="0" b="0"/>
        </a:fillRef>
        <a:effectRef idx="0">
          <a:scrgbClr r="0" g="0" b="0"/>
        </a:effectRef>
        <a:fontRef idx="minor"/>
      </dsp:style>
    </dsp:sp>
    <dsp:sp modelId="{02904B05-2915-054C-A1B7-AF27F24EEACF}">
      <dsp:nvSpPr>
        <dsp:cNvPr id="0" name=""/>
        <dsp:cNvSpPr/>
      </dsp:nvSpPr>
      <dsp:spPr>
        <a:xfrm rot="5400000">
          <a:off x="4690429" y="2303329"/>
          <a:ext cx="604698" cy="688427"/>
        </a:xfrm>
        <a:prstGeom prst="bentUpArrow">
          <a:avLst>
            <a:gd name="adj1" fmla="val 32840"/>
            <a:gd name="adj2" fmla="val 25000"/>
            <a:gd name="adj3" fmla="val 35780"/>
          </a:avLst>
        </a:prstGeom>
        <a:solidFill>
          <a:schemeClr val="accent1">
            <a:tint val="50000"/>
            <a:hueOff val="-6359532"/>
            <a:satOff val="17037"/>
            <a:lumOff val="61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C0B4E-1894-3843-9C7E-43D97429168C}">
      <dsp:nvSpPr>
        <dsp:cNvPr id="0" name=""/>
        <dsp:cNvSpPr/>
      </dsp:nvSpPr>
      <dsp:spPr>
        <a:xfrm>
          <a:off x="4530220" y="1633009"/>
          <a:ext cx="1017955" cy="712535"/>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Always need App Insights </a:t>
          </a:r>
        </a:p>
      </dsp:txBody>
      <dsp:txXfrm>
        <a:off x="4565009" y="1667798"/>
        <a:ext cx="948377" cy="642957"/>
      </dsp:txXfrm>
    </dsp:sp>
    <dsp:sp modelId="{131CAF40-97AE-EE40-8409-30AE5BADE101}">
      <dsp:nvSpPr>
        <dsp:cNvPr id="0" name=""/>
        <dsp:cNvSpPr/>
      </dsp:nvSpPr>
      <dsp:spPr>
        <a:xfrm>
          <a:off x="5548176" y="1700966"/>
          <a:ext cx="740363" cy="575902"/>
        </a:xfrm>
        <a:prstGeom prst="rect">
          <a:avLst/>
        </a:prstGeom>
        <a:noFill/>
        <a:ln>
          <a:noFill/>
        </a:ln>
        <a:effectLst/>
      </dsp:spPr>
      <dsp:style>
        <a:lnRef idx="0">
          <a:scrgbClr r="0" g="0" b="0"/>
        </a:lnRef>
        <a:fillRef idx="0">
          <a:scrgbClr r="0" g="0" b="0"/>
        </a:fillRef>
        <a:effectRef idx="0">
          <a:scrgbClr r="0" g="0" b="0"/>
        </a:effectRef>
        <a:fontRef idx="minor"/>
      </dsp:style>
    </dsp:sp>
    <dsp:sp modelId="{4745992A-D095-4E1C-B4E7-05F9AB1E2521}">
      <dsp:nvSpPr>
        <dsp:cNvPr id="0" name=""/>
        <dsp:cNvSpPr/>
      </dsp:nvSpPr>
      <dsp:spPr>
        <a:xfrm rot="5400000">
          <a:off x="5534422" y="3103742"/>
          <a:ext cx="604698" cy="688427"/>
        </a:xfrm>
        <a:prstGeom prst="bentUpArrow">
          <a:avLst>
            <a:gd name="adj1" fmla="val 32840"/>
            <a:gd name="adj2" fmla="val 25000"/>
            <a:gd name="adj3" fmla="val 35780"/>
          </a:avLst>
        </a:prstGeom>
        <a:solidFill>
          <a:schemeClr val="accent1">
            <a:tint val="50000"/>
            <a:hueOff val="-9539299"/>
            <a:satOff val="25556"/>
            <a:lumOff val="92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DC1696-C14F-2B47-86A2-E755768F4FD7}">
      <dsp:nvSpPr>
        <dsp:cNvPr id="0" name=""/>
        <dsp:cNvSpPr/>
      </dsp:nvSpPr>
      <dsp:spPr>
        <a:xfrm>
          <a:off x="5374214" y="2433422"/>
          <a:ext cx="1017955" cy="712535"/>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Get some Data! </a:t>
          </a:r>
        </a:p>
      </dsp:txBody>
      <dsp:txXfrm>
        <a:off x="5409003" y="2468211"/>
        <a:ext cx="948377" cy="642957"/>
      </dsp:txXfrm>
    </dsp:sp>
    <dsp:sp modelId="{18E73D69-1321-49F7-8817-3BC106407A60}">
      <dsp:nvSpPr>
        <dsp:cNvPr id="0" name=""/>
        <dsp:cNvSpPr/>
      </dsp:nvSpPr>
      <dsp:spPr>
        <a:xfrm>
          <a:off x="6392170" y="2501379"/>
          <a:ext cx="740363" cy="575902"/>
        </a:xfrm>
        <a:prstGeom prst="rect">
          <a:avLst/>
        </a:prstGeom>
        <a:noFill/>
        <a:ln>
          <a:noFill/>
        </a:ln>
        <a:effectLst/>
      </dsp:spPr>
      <dsp:style>
        <a:lnRef idx="0">
          <a:scrgbClr r="0" g="0" b="0"/>
        </a:lnRef>
        <a:fillRef idx="0">
          <a:scrgbClr r="0" g="0" b="0"/>
        </a:fillRef>
        <a:effectRef idx="0">
          <a:scrgbClr r="0" g="0" b="0"/>
        </a:effectRef>
        <a:fontRef idx="minor"/>
      </dsp:style>
    </dsp:sp>
    <dsp:sp modelId="{160C9069-5029-44D1-91E3-D312C2686620}">
      <dsp:nvSpPr>
        <dsp:cNvPr id="0" name=""/>
        <dsp:cNvSpPr/>
      </dsp:nvSpPr>
      <dsp:spPr>
        <a:xfrm rot="5400000">
          <a:off x="6378416" y="3904155"/>
          <a:ext cx="604698" cy="688427"/>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A79B3A-638F-4DE0-9523-03131A1D9E7A}">
      <dsp:nvSpPr>
        <dsp:cNvPr id="0" name=""/>
        <dsp:cNvSpPr/>
      </dsp:nvSpPr>
      <dsp:spPr>
        <a:xfrm>
          <a:off x="6218207" y="3233835"/>
          <a:ext cx="1017955" cy="712535"/>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Deploy some containers!</a:t>
          </a:r>
        </a:p>
      </dsp:txBody>
      <dsp:txXfrm>
        <a:off x="6252996" y="3268624"/>
        <a:ext cx="948377" cy="642957"/>
      </dsp:txXfrm>
    </dsp:sp>
    <dsp:sp modelId="{00905A43-92D0-4828-9B98-20459E3E466A}">
      <dsp:nvSpPr>
        <dsp:cNvPr id="0" name=""/>
        <dsp:cNvSpPr/>
      </dsp:nvSpPr>
      <dsp:spPr>
        <a:xfrm>
          <a:off x="7236163" y="3301792"/>
          <a:ext cx="740363" cy="575902"/>
        </a:xfrm>
        <a:prstGeom prst="rect">
          <a:avLst/>
        </a:prstGeom>
        <a:noFill/>
        <a:ln>
          <a:noFill/>
        </a:ln>
        <a:effectLst/>
      </dsp:spPr>
      <dsp:style>
        <a:lnRef idx="0">
          <a:scrgbClr r="0" g="0" b="0"/>
        </a:lnRef>
        <a:fillRef idx="0">
          <a:scrgbClr r="0" g="0" b="0"/>
        </a:fillRef>
        <a:effectRef idx="0">
          <a:scrgbClr r="0" g="0" b="0"/>
        </a:effectRef>
        <a:fontRef idx="minor"/>
      </dsp:style>
    </dsp:sp>
    <dsp:sp modelId="{7B61EA62-68FE-42A9-B0D4-E5D9534277DB}">
      <dsp:nvSpPr>
        <dsp:cNvPr id="0" name=""/>
        <dsp:cNvSpPr/>
      </dsp:nvSpPr>
      <dsp:spPr>
        <a:xfrm>
          <a:off x="7062201" y="4034248"/>
          <a:ext cx="1017955" cy="712535"/>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Deploy the Web Site </a:t>
          </a:r>
        </a:p>
      </dsp:txBody>
      <dsp:txXfrm>
        <a:off x="7096990" y="4069037"/>
        <a:ext cx="948377" cy="64295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CDC6-C9CC-4F19-A304-2F95E321901D}"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32E67-58B7-48E6-A35C-FAFBD4282C30}" type="slidenum">
              <a:rPr lang="en-US" smtClean="0"/>
              <a:t>‹#›</a:t>
            </a:fld>
            <a:endParaRPr lang="en-US"/>
          </a:p>
        </p:txBody>
      </p:sp>
    </p:spTree>
    <p:extLst>
      <p:ext uri="{BB962C8B-B14F-4D97-AF65-F5344CB8AC3E}">
        <p14:creationId xmlns:p14="http://schemas.microsoft.com/office/powerpoint/2010/main" val="20026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32E67-58B7-48E6-A35C-FAFBD4282C30}" type="slidenum">
              <a:rPr lang="en-US" smtClean="0"/>
              <a:t>1</a:t>
            </a:fld>
            <a:endParaRPr lang="en-US"/>
          </a:p>
        </p:txBody>
      </p:sp>
    </p:spTree>
    <p:extLst>
      <p:ext uri="{BB962C8B-B14F-4D97-AF65-F5344CB8AC3E}">
        <p14:creationId xmlns:p14="http://schemas.microsoft.com/office/powerpoint/2010/main" val="250249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32E67-58B7-48E6-A35C-FAFBD4282C30}" type="slidenum">
              <a:rPr lang="en-US" smtClean="0"/>
              <a:t>2</a:t>
            </a:fld>
            <a:endParaRPr lang="en-US"/>
          </a:p>
        </p:txBody>
      </p:sp>
    </p:spTree>
    <p:extLst>
      <p:ext uri="{BB962C8B-B14F-4D97-AF65-F5344CB8AC3E}">
        <p14:creationId xmlns:p14="http://schemas.microsoft.com/office/powerpoint/2010/main" val="34591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32E67-58B7-48E6-A35C-FAFBD4282C30}" type="slidenum">
              <a:rPr lang="en-US" smtClean="0"/>
              <a:t>3</a:t>
            </a:fld>
            <a:endParaRPr lang="en-US"/>
          </a:p>
        </p:txBody>
      </p:sp>
    </p:spTree>
    <p:extLst>
      <p:ext uri="{BB962C8B-B14F-4D97-AF65-F5344CB8AC3E}">
        <p14:creationId xmlns:p14="http://schemas.microsoft.com/office/powerpoint/2010/main" val="349490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48C19A4-9AFD-4789-B3E0-6619AEB6660B}"/>
              </a:ext>
            </a:extLst>
          </p:cNvPr>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dirty="0"/>
              <a:t>Make sure to mention </a:t>
            </a:r>
            <a:r>
              <a:rPr lang="en-US" dirty="0" err="1"/>
              <a:t>mulit</a:t>
            </a:r>
            <a:r>
              <a:rPr lang="en-US" dirty="0"/>
              <a:t>-master with </a:t>
            </a:r>
            <a:r>
              <a:rPr lang="en-US" sz="1400" b="0" dirty="0">
                <a:solidFill>
                  <a:schemeClr val="tx1"/>
                </a:solidFill>
                <a:latin typeface="Segoe UI Semilight" charset="0"/>
                <a:ea typeface="Segoe UI Semilight" charset="0"/>
                <a:cs typeface="Segoe UI Semilight" charset="0"/>
              </a:rPr>
              <a:t>Serve &lt;10 </a:t>
            </a:r>
            <a:r>
              <a:rPr lang="en-US" sz="1400" b="0" dirty="0" err="1">
                <a:solidFill>
                  <a:schemeClr val="tx1"/>
                </a:solidFill>
                <a:latin typeface="Segoe UI Semilight" charset="0"/>
                <a:ea typeface="Segoe UI Semilight" charset="0"/>
                <a:cs typeface="Segoe UI Semilight" charset="0"/>
              </a:rPr>
              <a:t>ms</a:t>
            </a:r>
            <a:r>
              <a:rPr lang="en-US" sz="1400" b="0" dirty="0">
                <a:solidFill>
                  <a:schemeClr val="tx1"/>
                </a:solidFill>
                <a:latin typeface="Segoe UI Semilight" charset="0"/>
                <a:ea typeface="Segoe UI Semilight" charset="0"/>
                <a:cs typeface="Segoe UI Semilight" charset="0"/>
              </a:rPr>
              <a:t> read and &lt;15 </a:t>
            </a:r>
            <a:r>
              <a:rPr lang="en-US" sz="1400" b="0" dirty="0" err="1">
                <a:solidFill>
                  <a:schemeClr val="tx1"/>
                </a:solidFill>
                <a:latin typeface="Segoe UI Semilight" charset="0"/>
                <a:ea typeface="Segoe UI Semilight" charset="0"/>
                <a:cs typeface="Segoe UI Semilight" charset="0"/>
              </a:rPr>
              <a:t>ms</a:t>
            </a:r>
            <a:r>
              <a:rPr lang="en-US" sz="1400" b="0" dirty="0">
                <a:solidFill>
                  <a:schemeClr val="tx1"/>
                </a:solidFill>
                <a:latin typeface="Segoe UI Semilight" charset="0"/>
                <a:ea typeface="Segoe UI Semilight" charset="0"/>
                <a:cs typeface="Segoe UI Semilight" charset="0"/>
              </a:rPr>
              <a:t> write requests at the 99th percentile from the region nearest to users, while delivering data globally. </a:t>
            </a:r>
          </a:p>
          <a:p>
            <a:endParaRPr lang="en-US" dirty="0"/>
          </a:p>
        </p:txBody>
      </p:sp>
    </p:spTree>
    <p:extLst>
      <p:ext uri="{BB962C8B-B14F-4D97-AF65-F5344CB8AC3E}">
        <p14:creationId xmlns:p14="http://schemas.microsoft.com/office/powerpoint/2010/main" val="423322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293274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69431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1/10/2019 10:28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917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4" indent="0" algn="l" defTabSz="914400" rtl="0" eaLnBrk="1" fontAlgn="auto" latinLnBrk="0" hangingPunct="1">
              <a:lnSpc>
                <a:spcPct val="95000"/>
              </a:lnSpc>
              <a:spcBef>
                <a:spcPts val="0"/>
              </a:spcBef>
              <a:spcAft>
                <a:spcPts val="300"/>
              </a:spcAft>
              <a:buClrTx/>
              <a:buSzTx/>
              <a:buFont typeface="Arial" panose="020B0604020202020204" pitchFamily="34" charset="0"/>
              <a:buNone/>
              <a:tabLst/>
              <a:defRPr/>
            </a:pPr>
            <a:r>
              <a:rPr lang="en-US"/>
              <a:t>App Service is a managed PaaS service that lets </a:t>
            </a:r>
            <a:r>
              <a:rPr lang="en-US" b="0"/>
              <a:t>developers focus on the unique aspects of their app, instead of spending cycles on patching and boilerplate functionality. </a:t>
            </a:r>
          </a:p>
          <a:p>
            <a:pPr marL="0" lvl="4" indent="0">
              <a:lnSpc>
                <a:spcPct val="95000"/>
              </a:lnSpc>
              <a:spcBef>
                <a:spcPts val="0"/>
              </a:spcBef>
              <a:spcAft>
                <a:spcPts val="300"/>
              </a:spcAft>
              <a:buFont typeface="Arial" panose="020B0604020202020204" pitchFamily="34" charset="0"/>
              <a:buNone/>
            </a:pPr>
            <a:endParaRPr lang="en-US" sz="1200">
              <a:latin typeface="+mn-lt"/>
              <a:cs typeface="+mn-cs"/>
            </a:endParaRPr>
          </a:p>
          <a:p>
            <a:pPr marL="285750" lvl="4" indent="-285750">
              <a:lnSpc>
                <a:spcPct val="95000"/>
              </a:lnSpc>
              <a:spcBef>
                <a:spcPts val="0"/>
              </a:spcBef>
              <a:spcAft>
                <a:spcPts val="300"/>
              </a:spcAft>
              <a:buFont typeface="Arial" panose="020B0604020202020204" pitchFamily="34" charset="0"/>
              <a:buChar char="•"/>
            </a:pPr>
            <a:r>
              <a:rPr lang="en-US" sz="1200">
                <a:latin typeface="+mn-lt"/>
                <a:cs typeface="+mn-cs"/>
              </a:rPr>
              <a:t>Rapidly create and deploy web, mobile and API apps that scale with your business, on any platform</a:t>
            </a:r>
          </a:p>
          <a:p>
            <a:pPr marL="285750" lvl="4" indent="-285750">
              <a:lnSpc>
                <a:spcPct val="95000"/>
              </a:lnSpc>
              <a:spcBef>
                <a:spcPts val="0"/>
              </a:spcBef>
              <a:spcAft>
                <a:spcPts val="300"/>
              </a:spcAft>
              <a:buFont typeface="Arial" panose="020B0604020202020204" pitchFamily="34" charset="0"/>
              <a:buChar char="•"/>
            </a:pPr>
            <a:r>
              <a:rPr lang="en-US" sz="1200">
                <a:latin typeface="+mn-lt"/>
                <a:cs typeface="+mn-cs"/>
              </a:rPr>
              <a:t>Free your developers from management of infrastructure </a:t>
            </a:r>
          </a:p>
          <a:p>
            <a:pPr marL="285750" lvl="4" indent="-285750">
              <a:lnSpc>
                <a:spcPct val="95000"/>
              </a:lnSpc>
              <a:spcBef>
                <a:spcPts val="0"/>
              </a:spcBef>
              <a:spcAft>
                <a:spcPts val="300"/>
              </a:spcAft>
              <a:buFont typeface="Arial" panose="020B0604020202020204" pitchFamily="34" charset="0"/>
              <a:buChar char="•"/>
            </a:pPr>
            <a:r>
              <a:rPr lang="en-US">
                <a:latin typeface="+mn-lt"/>
                <a:cs typeface="+mn-cs"/>
              </a:rPr>
              <a:t>Automate and simplify your Azure deployments via integrated CI/CD capabilities with GitHub, VSTS and more</a:t>
            </a:r>
            <a:endParaRPr lang="en-US">
              <a:latin typeface="+mn-lt"/>
              <a:cs typeface="Calibri"/>
            </a:endParaRPr>
          </a:p>
          <a:p>
            <a:pPr marL="285750" lvl="4" indent="-285750">
              <a:lnSpc>
                <a:spcPct val="95000"/>
              </a:lnSpc>
              <a:spcBef>
                <a:spcPts val="0"/>
              </a:spcBef>
              <a:spcAft>
                <a:spcPts val="300"/>
              </a:spcAft>
              <a:buFont typeface="Arial" panose="020B0604020202020204" pitchFamily="34" charset="0"/>
              <a:buChar char="•"/>
            </a:pPr>
            <a:r>
              <a:rPr lang="en-US" sz="1200" kern="1200">
                <a:solidFill>
                  <a:schemeClr val="tx1"/>
                </a:solidFill>
                <a:effectLst/>
                <a:latin typeface="+mn-lt"/>
                <a:ea typeface="+mn-ea"/>
                <a:cs typeface="+mn-cs"/>
              </a:rPr>
              <a:t>Multiple deployment slots for easy blue-green testing, A/B testing and simple rollbacks. Ultimately, you have much more control over how you do your staging.</a:t>
            </a:r>
            <a:endParaRPr lang="en-US" sz="1200">
              <a:latin typeface="+mn-lt"/>
              <a:cs typeface="+mn-cs"/>
            </a:endParaRPr>
          </a:p>
          <a:p>
            <a:pPr marL="285750" lvl="4" indent="-285750">
              <a:lnSpc>
                <a:spcPct val="95000"/>
              </a:lnSpc>
              <a:spcBef>
                <a:spcPts val="0"/>
              </a:spcBef>
              <a:spcAft>
                <a:spcPts val="300"/>
              </a:spcAft>
              <a:buFont typeface="Arial" panose="020B0604020202020204" pitchFamily="34" charset="0"/>
              <a:buChar char="•"/>
            </a:pPr>
            <a:r>
              <a:rPr lang="en-US" sz="1200">
                <a:latin typeface="+mn-lt"/>
                <a:cs typeface="+mn-cs"/>
              </a:rPr>
              <a:t>Scale vertically and horizontally without downtime with integrated load balancer and in-memory caching – these things are baked into the platform</a:t>
            </a:r>
          </a:p>
          <a:p>
            <a:pPr marL="285750" lvl="4" indent="-285750">
              <a:lnSpc>
                <a:spcPct val="95000"/>
              </a:lnSpc>
              <a:spcBef>
                <a:spcPts val="0"/>
              </a:spcBef>
              <a:spcAft>
                <a:spcPts val="300"/>
              </a:spcAft>
              <a:buFont typeface="Arial" panose="020B0604020202020204" pitchFamily="34" charset="0"/>
              <a:buChar char="•"/>
            </a:pPr>
            <a:r>
              <a:rPr lang="en-US" sz="1200">
                <a:latin typeface="+mn-lt"/>
                <a:cs typeface="+mn-cs"/>
              </a:rPr>
              <a:t>Meet rigorous performance, scalability, security, and compliance requirements using a single back end</a:t>
            </a:r>
          </a:p>
          <a:p>
            <a:pPr marL="285750" lvl="4" indent="-285750">
              <a:lnSpc>
                <a:spcPct val="95000"/>
              </a:lnSpc>
              <a:spcBef>
                <a:spcPts val="0"/>
              </a:spcBef>
              <a:spcAft>
                <a:spcPts val="300"/>
              </a:spcAft>
              <a:buFont typeface="Arial" panose="020B0604020202020204" pitchFamily="34" charset="0"/>
              <a:buChar char="•"/>
            </a:pPr>
            <a:endParaRPr lang="en-US" sz="1200">
              <a:latin typeface="+mn-lt"/>
              <a:cs typeface="+mn-cs"/>
            </a:endParaRPr>
          </a:p>
          <a:p>
            <a:pPr marL="0" lvl="4" indent="0">
              <a:lnSpc>
                <a:spcPct val="95000"/>
              </a:lnSpc>
              <a:spcBef>
                <a:spcPts val="0"/>
              </a:spcBef>
              <a:spcAft>
                <a:spcPts val="300"/>
              </a:spcAft>
              <a:buFont typeface="Arial" panose="020B0604020202020204" pitchFamily="34" charset="0"/>
              <a:buNone/>
            </a:pPr>
            <a:r>
              <a:rPr lang="en-US" sz="1200" b="1">
                <a:latin typeface="+mn-lt"/>
                <a:cs typeface="+mn-cs"/>
              </a:rPr>
              <a:t>There are lots of advantages here – which of these is most helpful to your business?</a:t>
            </a:r>
            <a:endParaRPr lang="en-US" b="1"/>
          </a:p>
        </p:txBody>
      </p:sp>
      <p:sp>
        <p:nvSpPr>
          <p:cNvPr id="4" name="Slide Number Placeholder 3"/>
          <p:cNvSpPr>
            <a:spLocks noGrp="1"/>
          </p:cNvSpPr>
          <p:nvPr>
            <p:ph type="sldNum" sz="quarter" idx="10"/>
          </p:nvPr>
        </p:nvSpPr>
        <p:spPr/>
        <p:txBody>
          <a:bodyPr/>
          <a:lstStyle/>
          <a:p>
            <a:fld id="{4C63C1C0-2EDE-4529-A2ED-7C8A47A76DF8}" type="slidenum">
              <a:rPr lang="en-US" smtClean="0"/>
              <a:t>16</a:t>
            </a:fld>
            <a:endParaRPr lang="en-US"/>
          </a:p>
        </p:txBody>
      </p:sp>
    </p:spTree>
    <p:extLst>
      <p:ext uri="{BB962C8B-B14F-4D97-AF65-F5344CB8AC3E}">
        <p14:creationId xmlns:p14="http://schemas.microsoft.com/office/powerpoint/2010/main" val="1911239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32E67-58B7-48E6-A35C-FAFBD4282C30}" type="slidenum">
              <a:rPr lang="en-US" smtClean="0"/>
              <a:t>19</a:t>
            </a:fld>
            <a:endParaRPr lang="en-US"/>
          </a:p>
        </p:txBody>
      </p:sp>
    </p:spTree>
    <p:extLst>
      <p:ext uri="{BB962C8B-B14F-4D97-AF65-F5344CB8AC3E}">
        <p14:creationId xmlns:p14="http://schemas.microsoft.com/office/powerpoint/2010/main" val="333261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F81AB-0984-4A53-A1A0-D4D18D764F0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2886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92203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55870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19164798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7819700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63077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03B5A989-B33D-A043-A074-7F6AD654A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1" y="3200691"/>
            <a:ext cx="3146711" cy="448276"/>
          </a:xfrm>
          <a:prstGeom prst="rect">
            <a:avLst/>
          </a:prstGeom>
        </p:spPr>
      </p:pic>
    </p:spTree>
    <p:extLst>
      <p:ext uri="{BB962C8B-B14F-4D97-AF65-F5344CB8AC3E}">
        <p14:creationId xmlns:p14="http://schemas.microsoft.com/office/powerpoint/2010/main" val="15139530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F81AB-0984-4A53-A1A0-D4D18D764F0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86053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F81AB-0984-4A53-A1A0-D4D18D764F0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3801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F81AB-0984-4A53-A1A0-D4D18D764F0C}"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37045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F81AB-0984-4A53-A1A0-D4D18D764F0C}"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43088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F81AB-0984-4A53-A1A0-D4D18D764F0C}"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36276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81AB-0984-4A53-A1A0-D4D18D764F0C}"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21882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208342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F81AB-0984-4A53-A1A0-D4D18D764F0C}"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BCBD-CF5F-4C1C-AE4D-FCAF53E265F7}" type="slidenum">
              <a:rPr lang="en-US" smtClean="0"/>
              <a:t>‹#›</a:t>
            </a:fld>
            <a:endParaRPr lang="en-US"/>
          </a:p>
        </p:txBody>
      </p:sp>
    </p:spTree>
    <p:extLst>
      <p:ext uri="{BB962C8B-B14F-4D97-AF65-F5344CB8AC3E}">
        <p14:creationId xmlns:p14="http://schemas.microsoft.com/office/powerpoint/2010/main" val="14518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F81AB-0984-4A53-A1A0-D4D18D764F0C}" type="datetimeFigureOut">
              <a:rPr lang="en-US" smtClean="0"/>
              <a:t>1/10/2019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5BCBD-CF5F-4C1C-AE4D-FCAF53E265F7}" type="slidenum">
              <a:rPr lang="en-US" smtClean="0"/>
              <a:t>‹#›</a:t>
            </a:fld>
            <a:endParaRPr lang="en-US"/>
          </a:p>
        </p:txBody>
      </p:sp>
    </p:spTree>
    <p:extLst>
      <p:ext uri="{BB962C8B-B14F-4D97-AF65-F5344CB8AC3E}">
        <p14:creationId xmlns:p14="http://schemas.microsoft.com/office/powerpoint/2010/main" val="261549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microsoft.com/en-us/azure/cosmos-db/" TargetMode="External"/><Relationship Id="rId3" Type="http://schemas.openxmlformats.org/officeDocument/2006/relationships/hyperlink" Target="https://docs.microsoft.com/en-us/cli/azure/install-azure-cli?view=azure-cli-latest" TargetMode="External"/><Relationship Id="rId7" Type="http://schemas.openxmlformats.org/officeDocument/2006/relationships/hyperlink" Target="https://docs.microsoft.com/en-us/azure/azure-resource-manager/resource-group-authoring-templates" TargetMode="External"/><Relationship Id="rId2" Type="http://schemas.openxmlformats.org/officeDocument/2006/relationships/hyperlink" Target="https://docs.microsoft.com/en-us/azure/cloud-shell/overview"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monitor/app/app-insights-overview" TargetMode="External"/><Relationship Id="rId11" Type="http://schemas.openxmlformats.org/officeDocument/2006/relationships/hyperlink" Target="https://docs.microsoft.com/en-us/azure/app-service/" TargetMode="External"/><Relationship Id="rId5" Type="http://schemas.openxmlformats.org/officeDocument/2006/relationships/hyperlink" Target="https://docs.microsoft.com/en-us/azure/architecture/best-practices/naming-conventions" TargetMode="External"/><Relationship Id="rId10" Type="http://schemas.openxmlformats.org/officeDocument/2006/relationships/hyperlink" Target="https://docs.microsoft.com/en-us/azure/app-service/overview-hosting-plans" TargetMode="External"/><Relationship Id="rId4" Type="http://schemas.openxmlformats.org/officeDocument/2006/relationships/hyperlink" Target="https://docs.microsoft.com/en-us/cli/azure/reference-index?view=azure-cli-latest" TargetMode="External"/><Relationship Id="rId9" Type="http://schemas.openxmlformats.org/officeDocument/2006/relationships/hyperlink" Target="https://docs.microsoft.com/en-us/azure/container-instan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AE76-1481-4C72-90CD-20387B6B35F1}"/>
              </a:ext>
            </a:extLst>
          </p:cNvPr>
          <p:cNvPicPr>
            <a:picLocks noChangeAspect="1"/>
          </p:cNvPicPr>
          <p:nvPr/>
        </p:nvPicPr>
        <p:blipFill>
          <a:blip r:embed="rId3"/>
          <a:stretch>
            <a:fillRect/>
          </a:stretch>
        </p:blipFill>
        <p:spPr>
          <a:xfrm>
            <a:off x="0" y="0"/>
            <a:ext cx="12234203" cy="6858000"/>
          </a:xfrm>
          <a:prstGeom prst="rect">
            <a:avLst/>
          </a:prstGeom>
          <a:solidFill>
            <a:srgbClr val="00B0F0"/>
          </a:solidFill>
        </p:spPr>
      </p:pic>
      <p:sp>
        <p:nvSpPr>
          <p:cNvPr id="5" name="TextBox 4">
            <a:extLst>
              <a:ext uri="{FF2B5EF4-FFF2-40B4-BE49-F238E27FC236}">
                <a16:creationId xmlns:a16="http://schemas.microsoft.com/office/drawing/2014/main" id="{D41D8EB6-A7CA-4D53-AFD2-2FB925CFEF86}"/>
              </a:ext>
            </a:extLst>
          </p:cNvPr>
          <p:cNvSpPr txBox="1"/>
          <p:nvPr/>
        </p:nvSpPr>
        <p:spPr>
          <a:xfrm>
            <a:off x="123684" y="5262720"/>
            <a:ext cx="12110519" cy="769441"/>
          </a:xfrm>
          <a:prstGeom prst="rect">
            <a:avLst/>
          </a:prstGeom>
          <a:noFill/>
        </p:spPr>
        <p:txBody>
          <a:bodyPr wrap="square" rtlCol="0">
            <a:spAutoFit/>
          </a:bodyPr>
          <a:lstStyle/>
          <a:p>
            <a:r>
              <a:rPr lang="en-US" sz="4400" dirty="0">
                <a:solidFill>
                  <a:schemeClr val="bg1"/>
                </a:solidFill>
                <a:latin typeface="Segoe UI Light" panose="020B0502040204020203" pitchFamily="34" charset="0"/>
                <a:cs typeface="Segoe UI Light" panose="020B0502040204020203" pitchFamily="34" charset="0"/>
              </a:rPr>
              <a:t>Microservices:  Deploy and Operate</a:t>
            </a:r>
          </a:p>
        </p:txBody>
      </p:sp>
    </p:spTree>
    <p:extLst>
      <p:ext uri="{BB962C8B-B14F-4D97-AF65-F5344CB8AC3E}">
        <p14:creationId xmlns:p14="http://schemas.microsoft.com/office/powerpoint/2010/main" val="114794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911" y="1883822"/>
            <a:ext cx="803055" cy="380499"/>
          </a:xfrm>
          <a:prstGeom prst="rect">
            <a:avLst/>
          </a:prstGeom>
          <a:noFill/>
        </p:spPr>
        <p:txBody>
          <a:bodyPr wrap="square" rtlCol="0" anchor="ctr">
            <a:spAutoFit/>
          </a:bodyPr>
          <a:lstStyle/>
          <a:p>
            <a:pPr algn="ctr"/>
            <a:r>
              <a:rPr lang="en-US" sz="1836"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521" y="2183800"/>
            <a:ext cx="1141204" cy="312029"/>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6574" y="2510894"/>
            <a:ext cx="1293844" cy="440568"/>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8114"/>
              <a:ext cx="803169" cy="275238"/>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4130" y="5547682"/>
            <a:ext cx="9923740" cy="1309832"/>
          </a:xfrm>
          <a:prstGeom prst="rect">
            <a:avLst/>
          </a:prstGeom>
        </p:spPr>
      </p:pic>
      <p:sp>
        <p:nvSpPr>
          <p:cNvPr id="100" name="Freeform: Shape 99"/>
          <p:cNvSpPr/>
          <p:nvPr/>
        </p:nvSpPr>
        <p:spPr>
          <a:xfrm>
            <a:off x="2214" y="5112187"/>
            <a:ext cx="12187573" cy="1745327"/>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765">
              <a:solidFill>
                <a:srgbClr val="FFFFFF"/>
              </a:solidFill>
              <a:latin typeface="Segoe UI"/>
            </a:endParaRPr>
          </a:p>
        </p:txBody>
      </p:sp>
      <p:sp>
        <p:nvSpPr>
          <p:cNvPr id="183" name="Freeform: Shape 99"/>
          <p:cNvSpPr/>
          <p:nvPr/>
        </p:nvSpPr>
        <p:spPr>
          <a:xfrm>
            <a:off x="866" y="2593371"/>
            <a:ext cx="12187573"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765">
              <a:solidFill>
                <a:srgbClr val="FFFFFF"/>
              </a:solidFill>
              <a:latin typeface="Segoe UI"/>
            </a:endParaRPr>
          </a:p>
        </p:txBody>
      </p:sp>
      <p:sp>
        <p:nvSpPr>
          <p:cNvPr id="182" name="Freeform: Shape 99"/>
          <p:cNvSpPr/>
          <p:nvPr/>
        </p:nvSpPr>
        <p:spPr>
          <a:xfrm>
            <a:off x="865" y="3990063"/>
            <a:ext cx="1219027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765">
              <a:solidFill>
                <a:srgbClr val="FFFFFF"/>
              </a:solidFill>
              <a:latin typeface="Segoe UI"/>
            </a:endParaRPr>
          </a:p>
        </p:txBody>
      </p:sp>
      <p:grpSp>
        <p:nvGrpSpPr>
          <p:cNvPr id="9" name="Group 8"/>
          <p:cNvGrpSpPr/>
          <p:nvPr/>
        </p:nvGrpSpPr>
        <p:grpSpPr>
          <a:xfrm>
            <a:off x="522644" y="4315065"/>
            <a:ext cx="11099525" cy="1531162"/>
            <a:chOff x="704018" y="4237919"/>
            <a:chExt cx="11101100" cy="1531379"/>
          </a:xfrm>
        </p:grpSpPr>
        <p:sp>
          <p:nvSpPr>
            <p:cNvPr id="893" name="TextBox 892"/>
            <p:cNvSpPr txBox="1"/>
            <p:nvPr/>
          </p:nvSpPr>
          <p:spPr>
            <a:xfrm>
              <a:off x="704018" y="5255413"/>
              <a:ext cx="1135247" cy="437684"/>
            </a:xfrm>
            <a:prstGeom prst="rect">
              <a:avLst/>
            </a:prstGeom>
            <a:noFill/>
          </p:spPr>
          <p:txBody>
            <a:bodyPr wrap="none" rtlCol="0">
              <a:spAutoFit/>
            </a:bodyPr>
            <a:lstStyle/>
            <a:p>
              <a:pPr algn="ctr" defTabSz="856960">
                <a:defRPr/>
              </a:pPr>
              <a:r>
                <a:rPr lang="en-US" sz="1100" kern="0">
                  <a:solidFill>
                    <a:schemeClr val="tx2"/>
                  </a:solidFill>
                  <a:latin typeface="Segoe UI Semilight" panose="020B0402040204020203" pitchFamily="34" charset="0"/>
                  <a:cs typeface="Segoe UI Semilight" panose="020B0402040204020203" pitchFamily="34" charset="0"/>
                </a:rPr>
                <a:t>Turnkey global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47830" y="4596855"/>
              <a:ext cx="1694695" cy="437684"/>
            </a:xfrm>
            <a:prstGeom prst="rect">
              <a:avLst/>
            </a:prstGeom>
            <a:noFill/>
          </p:spPr>
          <p:txBody>
            <a:bodyPr wrap="none" rtlCol="0">
              <a:spAutoFit/>
            </a:bodyPr>
            <a:lstStyle/>
            <a:p>
              <a:pPr algn="ctr" defTabSz="856960">
                <a:defRPr/>
              </a:pPr>
              <a:r>
                <a:rPr lang="en-US" sz="1100" kern="0">
                  <a:solidFill>
                    <a:schemeClr val="tx2"/>
                  </a:solidFill>
                  <a:latin typeface="Segoe UI Semilight" panose="020B0402040204020203" pitchFamily="34" charset="0"/>
                  <a:cs typeface="Segoe UI Semilight" panose="020B0402040204020203" pitchFamily="34" charset="0"/>
                </a:rPr>
                <a:t>Elastic scale out </a:t>
              </a:r>
            </a:p>
            <a:p>
              <a:pPr algn="ctr" defTabSz="856960">
                <a:defRPr/>
              </a:pPr>
              <a:r>
                <a:rPr lang="en-US" sz="1100" kern="0">
                  <a:solidFill>
                    <a:schemeClr val="tx2"/>
                  </a:solidFill>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43876" y="4237919"/>
              <a:ext cx="1680268" cy="437684"/>
            </a:xfrm>
            <a:prstGeom prst="rect">
              <a:avLst/>
            </a:prstGeom>
            <a:noFill/>
          </p:spPr>
          <p:txBody>
            <a:bodyPr wrap="none" rtlCol="0">
              <a:spAutoFit/>
            </a:bodyPr>
            <a:lstStyle/>
            <a:p>
              <a:pPr algn="ctr" defTabSz="856960">
                <a:defRPr/>
              </a:pPr>
              <a:r>
                <a:rPr lang="en-US" sz="1100" kern="0">
                  <a:solidFill>
                    <a:schemeClr val="tx2"/>
                  </a:solidFill>
                  <a:latin typeface="Segoe UI Semilight" panose="020B0402040204020203" pitchFamily="34" charset="0"/>
                  <a:cs typeface="Segoe UI Semilight" panose="020B0402040204020203" pitchFamily="34" charset="0"/>
                </a:rPr>
                <a:t>Guaranteed low latency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at the 99</a:t>
              </a:r>
              <a:r>
                <a:rPr lang="en-US" sz="1100" kern="0" baseline="30000">
                  <a:solidFill>
                    <a:schemeClr val="tx2"/>
                  </a:solidFill>
                  <a:latin typeface="Segoe UI Semilight" panose="020B0402040204020203" pitchFamily="34" charset="0"/>
                  <a:cs typeface="Segoe UI Semilight" panose="020B0402040204020203" pitchFamily="34" charset="0"/>
                </a:rPr>
                <a:t>th</a:t>
              </a:r>
              <a:r>
                <a:rPr lang="en-US" sz="1100" kern="0">
                  <a:solidFill>
                    <a:schemeClr val="tx2"/>
                  </a:solidFill>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21781" y="5331614"/>
              <a:ext cx="1183337" cy="437684"/>
            </a:xfrm>
            <a:prstGeom prst="rect">
              <a:avLst/>
            </a:prstGeom>
            <a:noFill/>
          </p:spPr>
          <p:txBody>
            <a:bodyPr wrap="none" rtlCol="0">
              <a:spAutoFit/>
            </a:bodyPr>
            <a:lstStyle/>
            <a:p>
              <a:pPr algn="ctr" defTabSz="856960">
                <a:defRPr/>
              </a:pPr>
              <a:r>
                <a:rPr lang="en-US" sz="1100" kern="0">
                  <a:solidFill>
                    <a:schemeClr val="tx2"/>
                  </a:solidFill>
                  <a:latin typeface="Segoe UI Semilight" panose="020B0402040204020203" pitchFamily="34" charset="0"/>
                  <a:cs typeface="Segoe UI Semilight" panose="020B0402040204020203" pitchFamily="34" charset="0"/>
                </a:rPr>
                <a:t>Comprehensive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29503" y="4596855"/>
              <a:ext cx="1380507" cy="437684"/>
            </a:xfrm>
            <a:prstGeom prst="rect">
              <a:avLst/>
            </a:prstGeom>
            <a:noFill/>
          </p:spPr>
          <p:txBody>
            <a:bodyPr wrap="none" rtlCol="0">
              <a:spAutoFit/>
            </a:bodyPr>
            <a:lstStyle/>
            <a:p>
              <a:pPr algn="ctr" defTabSz="856960">
                <a:defRPr/>
              </a:pPr>
              <a:r>
                <a:rPr lang="en-US" sz="1100" kern="0" dirty="0">
                  <a:solidFill>
                    <a:schemeClr val="tx2"/>
                  </a:solidFill>
                  <a:latin typeface="Segoe UI Semilight" panose="020B0402040204020203" pitchFamily="34" charset="0"/>
                  <a:cs typeface="Segoe UI Semilight" panose="020B0402040204020203" pitchFamily="34" charset="0"/>
                </a:rPr>
                <a:t>Five well-defined </a:t>
              </a:r>
              <a:br>
                <a:rPr lang="en-US" sz="1100" kern="0" dirty="0">
                  <a:solidFill>
                    <a:schemeClr val="tx2"/>
                  </a:solidFill>
                  <a:latin typeface="Segoe UI Semilight" panose="020B0402040204020203" pitchFamily="34" charset="0"/>
                  <a:cs typeface="Segoe UI Semilight" panose="020B0402040204020203" pitchFamily="34" charset="0"/>
                </a:rPr>
              </a:br>
              <a:r>
                <a:rPr lang="en-US" sz="1100" kern="0" dirty="0">
                  <a:solidFill>
                    <a:schemeClr val="tx2"/>
                  </a:solidFill>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8907" y="280714"/>
            <a:ext cx="11654187" cy="899537"/>
          </a:xfrm>
        </p:spPr>
        <p:txBody>
          <a:bodyPr>
            <a:normAutofit fontScale="90000"/>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7725" y="6154461"/>
            <a:ext cx="223208" cy="433573"/>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765">
                  <a:solidFill>
                    <a:srgbClr val="505050"/>
                  </a:solidFill>
                  <a:latin typeface="Segoe UI Semilight"/>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7859" y="6382096"/>
            <a:ext cx="223208" cy="431543"/>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765">
                  <a:solidFill>
                    <a:srgbClr val="505050"/>
                  </a:solidFill>
                  <a:latin typeface="Segoe UI Semilight"/>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67" y="5802748"/>
            <a:ext cx="223208" cy="433573"/>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765">
                  <a:solidFill>
                    <a:srgbClr val="505050"/>
                  </a:solidFill>
                  <a:latin typeface="Segoe UI Semilight"/>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4117" y="6187016"/>
            <a:ext cx="223208" cy="450258"/>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225">
                  <a:defRPr/>
                </a:pPr>
                <a:endParaRPr lang="en-US" sz="1765" kern="0">
                  <a:solidFill>
                    <a:srgbClr val="FFFFFF"/>
                  </a:solidFill>
                  <a:latin typeface="Segoe UI"/>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765">
                  <a:solidFill>
                    <a:srgbClr val="505050"/>
                  </a:solidFill>
                  <a:latin typeface="Segoe UI Semilight"/>
                </a:endParaRPr>
              </a:p>
            </p:txBody>
          </p:sp>
        </p:grpSp>
      </p:grpSp>
      <p:pic>
        <p:nvPicPr>
          <p:cNvPr id="99" name="Picture 98"/>
          <p:cNvPicPr>
            <a:picLocks noChangeAspect="1"/>
          </p:cNvPicPr>
          <p:nvPr/>
        </p:nvPicPr>
        <p:blipFill>
          <a:blip r:embed="rId4"/>
          <a:stretch>
            <a:fillRect/>
          </a:stretch>
        </p:blipFill>
        <p:spPr>
          <a:xfrm>
            <a:off x="3604993" y="2032847"/>
            <a:ext cx="631043" cy="418516"/>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2939" y="3015241"/>
            <a:ext cx="6922324" cy="977276"/>
            <a:chOff x="2842477" y="3085807"/>
            <a:chExt cx="6923306" cy="977414"/>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093015" y="3085807"/>
              <a:ext cx="833883" cy="739243"/>
              <a:chOff x="6995644" y="3085807"/>
              <a:chExt cx="833883" cy="739243"/>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solidFill>
                      <a:srgbClr val="FFFFFF"/>
                    </a:solidFill>
                    <a:latin typeface="Segoe UI"/>
                  </a:endParaRPr>
                </a:p>
              </p:txBody>
            </p:sp>
          </p:grpSp>
          <p:sp>
            <p:nvSpPr>
              <p:cNvPr id="163" name="TextBox 162"/>
              <p:cNvSpPr txBox="1"/>
              <p:nvPr/>
            </p:nvSpPr>
            <p:spPr>
              <a:xfrm>
                <a:off x="6995644" y="3567928"/>
                <a:ext cx="833883" cy="257122"/>
              </a:xfrm>
              <a:prstGeom prst="rect">
                <a:avLst/>
              </a:prstGeom>
              <a:noFill/>
            </p:spPr>
            <p:txBody>
              <a:bodyPr wrap="none" lIns="91427" rtlCol="0">
                <a:spAutoFit/>
              </a:bodyPr>
              <a:lstStyle/>
              <a:p>
                <a:pPr algn="ctr" defTabSz="914225">
                  <a:defRPr/>
                </a:pPr>
                <a:r>
                  <a:rPr lang="en-US" sz="1050">
                    <a:solidFill>
                      <a:srgbClr val="0078D7"/>
                    </a:solidFill>
                    <a:latin typeface="Segoe UI Semibold" panose="020B0702040204020203" pitchFamily="34" charset="0"/>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14259" y="3293168"/>
              <a:ext cx="1106393" cy="535529"/>
              <a:chOff x="4974426" y="3293168"/>
              <a:chExt cx="1106393" cy="535529"/>
            </a:xfrm>
          </p:grpSpPr>
          <p:sp>
            <p:nvSpPr>
              <p:cNvPr id="162" name="TextBox 161"/>
              <p:cNvSpPr txBox="1"/>
              <p:nvPr/>
            </p:nvSpPr>
            <p:spPr>
              <a:xfrm>
                <a:off x="4974426" y="3571575"/>
                <a:ext cx="1106393" cy="257122"/>
              </a:xfrm>
              <a:prstGeom prst="rect">
                <a:avLst/>
              </a:prstGeom>
              <a:noFill/>
            </p:spPr>
            <p:txBody>
              <a:bodyPr wrap="none" lIns="91427" rtlCol="0">
                <a:spAutoFit/>
              </a:bodyPr>
              <a:lstStyle/>
              <a:p>
                <a:pPr algn="ctr" defTabSz="914225">
                  <a:defRPr/>
                </a:pPr>
                <a:r>
                  <a:rPr lang="en-US" sz="1050">
                    <a:solidFill>
                      <a:srgbClr val="0078D7"/>
                    </a:solidFill>
                    <a:latin typeface="Segoe UI Semibold" panose="020B0702040204020203" pitchFamily="34" charset="0"/>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2477" y="3285344"/>
              <a:ext cx="797014" cy="777877"/>
              <a:chOff x="3245504" y="3055226"/>
              <a:chExt cx="797014" cy="777877"/>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45504" y="3575981"/>
                <a:ext cx="797014" cy="257122"/>
              </a:xfrm>
              <a:prstGeom prst="rect">
                <a:avLst/>
              </a:prstGeom>
              <a:noFill/>
            </p:spPr>
            <p:txBody>
              <a:bodyPr wrap="none" lIns="91427" rtlCol="0">
                <a:spAutoFit/>
              </a:bodyPr>
              <a:lstStyle/>
              <a:p>
                <a:pPr algn="ctr" defTabSz="914225">
                  <a:defRPr/>
                </a:pPr>
                <a:r>
                  <a:rPr lang="en-US" sz="1050">
                    <a:solidFill>
                      <a:srgbClr val="0078D7"/>
                    </a:solidFill>
                    <a:latin typeface="Segoe UI Semibold" panose="020B0702040204020203" pitchFamily="34" charset="0"/>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7705" cy="656440"/>
              <a:chOff x="8667216" y="3156797"/>
              <a:chExt cx="657705" cy="656440"/>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57137" y="3556115"/>
                <a:ext cx="567784" cy="257122"/>
              </a:xfrm>
              <a:prstGeom prst="rect">
                <a:avLst/>
              </a:prstGeom>
              <a:noFill/>
            </p:spPr>
            <p:txBody>
              <a:bodyPr wrap="none" lIns="91427" rtlCol="0">
                <a:spAutoFit/>
              </a:bodyPr>
              <a:lstStyle/>
              <a:p>
                <a:pPr algn="ctr" defTabSz="914225">
                  <a:defRPr/>
                </a:pPr>
                <a:r>
                  <a:rPr lang="en-US" sz="1050">
                    <a:solidFill>
                      <a:srgbClr val="0078D7"/>
                    </a:solidFill>
                    <a:latin typeface="Segoe UI Semibold" panose="020B0702040204020203" pitchFamily="34" charset="0"/>
                    <a:cs typeface="Segoe UI Semibold" panose="020B0702040204020203" pitchFamily="34" charset="0"/>
                  </a:rPr>
                  <a:t>Graph</a:t>
                </a:r>
              </a:p>
            </p:txBody>
          </p:sp>
        </p:grpSp>
      </p:grpSp>
      <p:sp>
        <p:nvSpPr>
          <p:cNvPr id="2" name="Rectangle 1"/>
          <p:cNvSpPr/>
          <p:nvPr/>
        </p:nvSpPr>
        <p:spPr>
          <a:xfrm>
            <a:off x="2818719" y="1141827"/>
            <a:ext cx="6682215" cy="336740"/>
          </a:xfrm>
          <a:prstGeom prst="rect">
            <a:avLst/>
          </a:prstGeom>
        </p:spPr>
        <p:txBody>
          <a:bodyPr wrap="square">
            <a:spAutoFit/>
          </a:bodyPr>
          <a:lstStyle/>
          <a:p>
            <a:pPr algn="ctr"/>
            <a:r>
              <a:rPr lang="en-US" sz="1600" dirty="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328" y="2705573"/>
            <a:ext cx="1101330" cy="43189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01A-B80E-4450-BA4E-23128C77541E}"/>
              </a:ext>
            </a:extLst>
          </p:cNvPr>
          <p:cNvSpPr>
            <a:spLocks noGrp="1"/>
          </p:cNvSpPr>
          <p:nvPr>
            <p:ph type="title"/>
          </p:nvPr>
        </p:nvSpPr>
        <p:spPr/>
        <p:txBody>
          <a:bodyPr/>
          <a:lstStyle/>
          <a:p>
            <a:r>
              <a:rPr lang="en-US" dirty="0"/>
              <a:t>Request Units</a:t>
            </a:r>
          </a:p>
        </p:txBody>
      </p:sp>
      <p:sp>
        <p:nvSpPr>
          <p:cNvPr id="3" name="Text Placeholder 2">
            <a:extLst>
              <a:ext uri="{FF2B5EF4-FFF2-40B4-BE49-F238E27FC236}">
                <a16:creationId xmlns:a16="http://schemas.microsoft.com/office/drawing/2014/main" id="{84F41F3C-8CA9-47B0-BBFA-B1918586D3B0}"/>
              </a:ext>
            </a:extLst>
          </p:cNvPr>
          <p:cNvSpPr>
            <a:spLocks noGrp="1"/>
          </p:cNvSpPr>
          <p:nvPr>
            <p:ph type="body" sz="quarter" idx="11"/>
          </p:nvPr>
        </p:nvSpPr>
        <p:spPr>
          <a:xfrm>
            <a:off x="269874" y="1584156"/>
            <a:ext cx="5686789" cy="3626955"/>
          </a:xfrm>
        </p:spPr>
        <p:txBody>
          <a:bodyPr vert="horz" wrap="square" lIns="146304" tIns="91440" rIns="146304" bIns="91440" rtlCol="0" anchor="t">
            <a:spAutoFit/>
          </a:bodyPr>
          <a:lstStyle/>
          <a:p>
            <a:pPr>
              <a:lnSpc>
                <a:spcPct val="200000"/>
              </a:lnSpc>
            </a:pPr>
            <a:r>
              <a:rPr lang="en-US"/>
              <a:t>Provisioned in terms of RU/sec</a:t>
            </a:r>
          </a:p>
          <a:p>
            <a:pPr marL="0" lvl="1" indent="0">
              <a:lnSpc>
                <a:spcPct val="200000"/>
              </a:lnSpc>
              <a:buNone/>
            </a:pPr>
            <a:r>
              <a:rPr lang="en-US"/>
              <a:t>Rate limiting based on amount of throughput provisioned</a:t>
            </a:r>
          </a:p>
          <a:p>
            <a:pPr marL="0" lvl="1" indent="0">
              <a:lnSpc>
                <a:spcPct val="200000"/>
              </a:lnSpc>
              <a:buNone/>
            </a:pPr>
            <a:r>
              <a:rPr lang="en-US"/>
              <a:t>Can be increased or decreased instantaneously</a:t>
            </a:r>
          </a:p>
          <a:p>
            <a:pPr>
              <a:lnSpc>
                <a:spcPct val="200000"/>
              </a:lnSpc>
            </a:pPr>
            <a:r>
              <a:rPr lang="en-US"/>
              <a:t>Metered Hourly</a:t>
            </a:r>
          </a:p>
          <a:p>
            <a:pPr marL="0" lvl="1" indent="0">
              <a:lnSpc>
                <a:spcPct val="200000"/>
              </a:lnSpc>
              <a:buNone/>
            </a:pPr>
            <a:r>
              <a:rPr lang="en-US"/>
              <a:t>Background processes like TTL expiration, index transformations scheduled when quiescent</a:t>
            </a:r>
          </a:p>
        </p:txBody>
      </p:sp>
      <p:sp>
        <p:nvSpPr>
          <p:cNvPr id="5" name="TextBox 4">
            <a:extLst>
              <a:ext uri="{FF2B5EF4-FFF2-40B4-BE49-F238E27FC236}">
                <a16:creationId xmlns:a16="http://schemas.microsoft.com/office/drawing/2014/main" id="{7A1F75BD-C057-4606-B688-37CBEDA8488A}"/>
              </a:ext>
            </a:extLst>
          </p:cNvPr>
          <p:cNvSpPr txBox="1"/>
          <p:nvPr/>
        </p:nvSpPr>
        <p:spPr>
          <a:xfrm>
            <a:off x="8009577" y="4564547"/>
            <a:ext cx="11243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Min RU/sec</a:t>
            </a:r>
          </a:p>
        </p:txBody>
      </p:sp>
      <p:sp>
        <p:nvSpPr>
          <p:cNvPr id="6" name="TextBox 5">
            <a:extLst>
              <a:ext uri="{FF2B5EF4-FFF2-40B4-BE49-F238E27FC236}">
                <a16:creationId xmlns:a16="http://schemas.microsoft.com/office/drawing/2014/main" id="{FE2DE40F-7E84-4483-9B3E-4EE11A0BA233}"/>
              </a:ext>
            </a:extLst>
          </p:cNvPr>
          <p:cNvSpPr txBox="1"/>
          <p:nvPr/>
        </p:nvSpPr>
        <p:spPr>
          <a:xfrm>
            <a:off x="8018735" y="3644532"/>
            <a:ext cx="112826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Max RU/sec</a:t>
            </a:r>
          </a:p>
        </p:txBody>
      </p:sp>
      <p:sp>
        <p:nvSpPr>
          <p:cNvPr id="7" name="Rounded Rectangle 548">
            <a:extLst>
              <a:ext uri="{FF2B5EF4-FFF2-40B4-BE49-F238E27FC236}">
                <a16:creationId xmlns:a16="http://schemas.microsoft.com/office/drawing/2014/main" id="{247AF284-1CA0-4557-8366-3B8599AF6C0D}"/>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sp>
        <p:nvSpPr>
          <p:cNvPr id="8" name="Rounded Rectangle 549">
            <a:extLst>
              <a:ext uri="{FF2B5EF4-FFF2-40B4-BE49-F238E27FC236}">
                <a16:creationId xmlns:a16="http://schemas.microsoft.com/office/drawing/2014/main" id="{E4F70E48-7529-46D1-9C76-1E4966AD2AE6}"/>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cxnSp>
        <p:nvCxnSpPr>
          <p:cNvPr id="9" name="Straight Arrow Connector 8">
            <a:extLst>
              <a:ext uri="{FF2B5EF4-FFF2-40B4-BE49-F238E27FC236}">
                <a16:creationId xmlns:a16="http://schemas.microsoft.com/office/drawing/2014/main" id="{896F2679-739F-42FD-8AB4-55D14255D61E}"/>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94C52B-6773-47A1-BAFE-044E64E79DB2}"/>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id="{33AA5E0E-FF3A-4D78-ADBC-22D8B8CE59EE}"/>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cxnSp>
        <p:nvCxnSpPr>
          <p:cNvPr id="12" name="Straight Arrow Connector 11">
            <a:extLst>
              <a:ext uri="{FF2B5EF4-FFF2-40B4-BE49-F238E27FC236}">
                <a16:creationId xmlns:a16="http://schemas.microsoft.com/office/drawing/2014/main" id="{539C00E5-047C-4AAD-9671-47C848BA841D}"/>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24990F7F-4AEE-4FFE-ACD1-8A507E475A74}"/>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8B2A496-FA99-4601-AEE7-22542621E2E7}"/>
              </a:ext>
            </a:extLst>
          </p:cNvPr>
          <p:cNvSpPr txBox="1"/>
          <p:nvPr/>
        </p:nvSpPr>
        <p:spPr>
          <a:xfrm rot="16200000">
            <a:off x="6087157" y="4029528"/>
            <a:ext cx="25010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ea typeface="+mn-ea"/>
                <a:cs typeface="Segoe UI Light" panose="020B0502040204020203" pitchFamily="34" charset="0"/>
              </a:rPr>
              <a:t>Incoming Requests</a:t>
            </a:r>
          </a:p>
        </p:txBody>
      </p:sp>
      <p:sp>
        <p:nvSpPr>
          <p:cNvPr id="15" name="TextBox 14">
            <a:extLst>
              <a:ext uri="{FF2B5EF4-FFF2-40B4-BE49-F238E27FC236}">
                <a16:creationId xmlns:a16="http://schemas.microsoft.com/office/drawing/2014/main" id="{E44C1E7B-3B65-4113-A00A-C5CE38D916FA}"/>
              </a:ext>
            </a:extLst>
          </p:cNvPr>
          <p:cNvSpPr txBox="1"/>
          <p:nvPr/>
        </p:nvSpPr>
        <p:spPr>
          <a:xfrm>
            <a:off x="9435933" y="5175613"/>
            <a:ext cx="18347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rPr>
              <a:t>Replica Quiescent </a:t>
            </a:r>
          </a:p>
        </p:txBody>
      </p:sp>
      <p:sp>
        <p:nvSpPr>
          <p:cNvPr id="16" name="Right Bracket 15">
            <a:extLst>
              <a:ext uri="{FF2B5EF4-FFF2-40B4-BE49-F238E27FC236}">
                <a16:creationId xmlns:a16="http://schemas.microsoft.com/office/drawing/2014/main" id="{9066E086-7EAF-42C1-A349-4ADFD84EA61A}"/>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sp>
        <p:nvSpPr>
          <p:cNvPr id="17" name="Right Bracket 16">
            <a:extLst>
              <a:ext uri="{FF2B5EF4-FFF2-40B4-BE49-F238E27FC236}">
                <a16:creationId xmlns:a16="http://schemas.microsoft.com/office/drawing/2014/main" id="{6F8A23AD-F596-4B79-BF06-239D0F255A96}"/>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sp>
        <p:nvSpPr>
          <p:cNvPr id="18" name="Rounded Rectangle 559">
            <a:extLst>
              <a:ext uri="{FF2B5EF4-FFF2-40B4-BE49-F238E27FC236}">
                <a16:creationId xmlns:a16="http://schemas.microsoft.com/office/drawing/2014/main" id="{C1AAB14B-A282-4CDD-879B-CAF233544554}"/>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grpSp>
        <p:nvGrpSpPr>
          <p:cNvPr id="32" name="Group 31">
            <a:extLst>
              <a:ext uri="{FF2B5EF4-FFF2-40B4-BE49-F238E27FC236}">
                <a16:creationId xmlns:a16="http://schemas.microsoft.com/office/drawing/2014/main" id="{FE0375B3-0583-4C32-BAF8-48087AAD8C37}"/>
              </a:ext>
            </a:extLst>
          </p:cNvPr>
          <p:cNvGrpSpPr/>
          <p:nvPr/>
        </p:nvGrpSpPr>
        <p:grpSpPr>
          <a:xfrm>
            <a:off x="7675137" y="2243802"/>
            <a:ext cx="374034" cy="1212110"/>
            <a:chOff x="7768988" y="2305234"/>
            <a:chExt cx="374034" cy="1144911"/>
          </a:xfrm>
        </p:grpSpPr>
        <p:cxnSp>
          <p:nvCxnSpPr>
            <p:cNvPr id="19" name="Straight Connector 18">
              <a:extLst>
                <a:ext uri="{FF2B5EF4-FFF2-40B4-BE49-F238E27FC236}">
                  <a16:creationId xmlns:a16="http://schemas.microsoft.com/office/drawing/2014/main" id="{B6EE0A10-7CB0-42BF-A090-CDA2DF86E44A}"/>
                </a:ext>
              </a:extLst>
            </p:cNvPr>
            <p:cNvCxnSpPr/>
            <p:nvPr/>
          </p:nvCxnSpPr>
          <p:spPr>
            <a:xfrm>
              <a:off x="7775877" y="3286588"/>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C3ED07-EC96-427E-9F48-BBE0E9BEFB00}"/>
                </a:ext>
              </a:extLst>
            </p:cNvPr>
            <p:cNvCxnSpPr/>
            <p:nvPr/>
          </p:nvCxnSpPr>
          <p:spPr>
            <a:xfrm>
              <a:off x="7775877" y="312302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7C1A6BC-08B6-4969-A38E-6E7EC94679AD}"/>
                </a:ext>
              </a:extLst>
            </p:cNvPr>
            <p:cNvCxnSpPr/>
            <p:nvPr/>
          </p:nvCxnSpPr>
          <p:spPr>
            <a:xfrm>
              <a:off x="7775877" y="295947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23C574-E2FE-4CB0-9673-C0C9B14FDB03}"/>
                </a:ext>
              </a:extLst>
            </p:cNvPr>
            <p:cNvCxnSpPr/>
            <p:nvPr/>
          </p:nvCxnSpPr>
          <p:spPr>
            <a:xfrm>
              <a:off x="7775877" y="279591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A868463B-FC0B-4F14-BD53-441AE6B8477F}"/>
                </a:ext>
              </a:extLst>
            </p:cNvPr>
            <p:cNvCxnSpPr/>
            <p:nvPr/>
          </p:nvCxnSpPr>
          <p:spPr>
            <a:xfrm>
              <a:off x="7768993" y="263235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1B739CC-3D17-4129-A179-DC0AB420DBD1}"/>
                </a:ext>
              </a:extLst>
            </p:cNvPr>
            <p:cNvCxnSpPr/>
            <p:nvPr/>
          </p:nvCxnSpPr>
          <p:spPr>
            <a:xfrm>
              <a:off x="7775860" y="2468793"/>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AD7795E-D17F-4091-B54C-282D0AC6E823}"/>
                </a:ext>
              </a:extLst>
            </p:cNvPr>
            <p:cNvCxnSpPr/>
            <p:nvPr/>
          </p:nvCxnSpPr>
          <p:spPr>
            <a:xfrm>
              <a:off x="7775877" y="345014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C13752C-07F1-4590-A896-BDF9F90DEEC3}"/>
                </a:ext>
              </a:extLst>
            </p:cNvPr>
            <p:cNvCxnSpPr/>
            <p:nvPr/>
          </p:nvCxnSpPr>
          <p:spPr>
            <a:xfrm>
              <a:off x="7768988" y="2305234"/>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grpSp>
      <p:sp>
        <p:nvSpPr>
          <p:cNvPr id="27" name="TextBox 26">
            <a:extLst>
              <a:ext uri="{FF2B5EF4-FFF2-40B4-BE49-F238E27FC236}">
                <a16:creationId xmlns:a16="http://schemas.microsoft.com/office/drawing/2014/main" id="{D3781D96-B4DF-40E4-8994-5285D76A9CEA}"/>
              </a:ext>
            </a:extLst>
          </p:cNvPr>
          <p:cNvSpPr txBox="1"/>
          <p:nvPr/>
        </p:nvSpPr>
        <p:spPr>
          <a:xfrm>
            <a:off x="9435933" y="2749763"/>
            <a:ext cx="118961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rPr>
              <a:t>Rate limit</a:t>
            </a:r>
          </a:p>
        </p:txBody>
      </p:sp>
      <p:sp>
        <p:nvSpPr>
          <p:cNvPr id="28" name="TextBox 27">
            <a:extLst>
              <a:ext uri="{FF2B5EF4-FFF2-40B4-BE49-F238E27FC236}">
                <a16:creationId xmlns:a16="http://schemas.microsoft.com/office/drawing/2014/main" id="{A4673368-06C0-4308-AB69-0B560736B859}"/>
              </a:ext>
            </a:extLst>
          </p:cNvPr>
          <p:cNvSpPr txBox="1"/>
          <p:nvPr/>
        </p:nvSpPr>
        <p:spPr>
          <a:xfrm>
            <a:off x="9435933" y="3949709"/>
            <a:ext cx="174085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rPr>
              <a:t>No rate limiting</a:t>
            </a:r>
          </a:p>
        </p:txBody>
      </p:sp>
    </p:spTree>
    <p:extLst>
      <p:ext uri="{BB962C8B-B14F-4D97-AF65-F5344CB8AC3E}">
        <p14:creationId xmlns:p14="http://schemas.microsoft.com/office/powerpoint/2010/main" val="34139773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4480-1344-4054-9F65-B09EC9F28CC2}"/>
              </a:ext>
            </a:extLst>
          </p:cNvPr>
          <p:cNvSpPr>
            <a:spLocks noGrp="1"/>
          </p:cNvSpPr>
          <p:nvPr>
            <p:ph type="title"/>
          </p:nvPr>
        </p:nvSpPr>
        <p:spPr/>
        <p:txBody>
          <a:bodyPr/>
          <a:lstStyle/>
          <a:p>
            <a:r>
              <a:rPr lang="en-US"/>
              <a:t>Database Representations</a:t>
            </a:r>
          </a:p>
        </p:txBody>
      </p:sp>
      <p:cxnSp>
        <p:nvCxnSpPr>
          <p:cNvPr id="16" name="Connector: Elbow 15">
            <a:extLst>
              <a:ext uri="{FF2B5EF4-FFF2-40B4-BE49-F238E27FC236}">
                <a16:creationId xmlns:a16="http://schemas.microsoft.com/office/drawing/2014/main" id="{A93E5B90-0217-4DCE-90CC-8F0EF553FACD}"/>
              </a:ext>
            </a:extLst>
          </p:cNvPr>
          <p:cNvCxnSpPr>
            <a:cxnSpLocks/>
            <a:stCxn id="18" idx="2"/>
            <a:endCxn id="23" idx="1"/>
          </p:cNvCxnSpPr>
          <p:nvPr/>
        </p:nvCxnSpPr>
        <p:spPr>
          <a:xfrm rot="16200000" flipH="1">
            <a:off x="1759921" y="3097333"/>
            <a:ext cx="761641" cy="413199"/>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99FDBD4-51A7-4271-ACC2-DFFA8839E3AE}"/>
              </a:ext>
            </a:extLst>
          </p:cNvPr>
          <p:cNvSpPr/>
          <p:nvPr/>
        </p:nvSpPr>
        <p:spPr>
          <a:xfrm>
            <a:off x="1481215" y="244470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Account</a:t>
            </a:r>
          </a:p>
        </p:txBody>
      </p:sp>
      <p:grpSp>
        <p:nvGrpSpPr>
          <p:cNvPr id="20" name="Group 19">
            <a:extLst>
              <a:ext uri="{FF2B5EF4-FFF2-40B4-BE49-F238E27FC236}">
                <a16:creationId xmlns:a16="http://schemas.microsoft.com/office/drawing/2014/main" id="{E1D1A26A-0205-4C78-9E0A-6700851B392C}"/>
              </a:ext>
            </a:extLst>
          </p:cNvPr>
          <p:cNvGrpSpPr/>
          <p:nvPr/>
        </p:nvGrpSpPr>
        <p:grpSpPr>
          <a:xfrm>
            <a:off x="2347341" y="3319107"/>
            <a:ext cx="1025826" cy="604852"/>
            <a:chOff x="9117601" y="1599941"/>
            <a:chExt cx="1025826" cy="604852"/>
          </a:xfrm>
          <a:solidFill>
            <a:schemeClr val="bg1">
              <a:lumMod val="95000"/>
            </a:schemeClr>
          </a:solidFill>
        </p:grpSpPr>
        <p:sp>
          <p:nvSpPr>
            <p:cNvPr id="21" name="Rectangle 20">
              <a:extLst>
                <a:ext uri="{FF2B5EF4-FFF2-40B4-BE49-F238E27FC236}">
                  <a16:creationId xmlns:a16="http://schemas.microsoft.com/office/drawing/2014/main" id="{17ED33FE-A327-4794-ACBD-8D4638F36890}"/>
                </a:ext>
              </a:extLst>
            </p:cNvPr>
            <p:cNvSpPr/>
            <p:nvPr/>
          </p:nvSpPr>
          <p:spPr>
            <a:xfrm>
              <a:off x="9237573" y="1599941"/>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2" name="Rectangle 21">
              <a:extLst>
                <a:ext uri="{FF2B5EF4-FFF2-40B4-BE49-F238E27FC236}">
                  <a16:creationId xmlns:a16="http://schemas.microsoft.com/office/drawing/2014/main" id="{EDF344DA-552F-4B84-BDFD-5F459E634F6A}"/>
                </a:ext>
              </a:extLst>
            </p:cNvPr>
            <p:cNvSpPr/>
            <p:nvPr/>
          </p:nvSpPr>
          <p:spPr>
            <a:xfrm>
              <a:off x="9177587" y="1663162"/>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sp>
          <p:nvSpPr>
            <p:cNvPr id="23" name="Rectangle 22">
              <a:extLst>
                <a:ext uri="{FF2B5EF4-FFF2-40B4-BE49-F238E27FC236}">
                  <a16:creationId xmlns:a16="http://schemas.microsoft.com/office/drawing/2014/main" id="{9EBA4EFC-8F4E-4949-94BB-55EB5ED09E96}"/>
                </a:ext>
              </a:extLst>
            </p:cNvPr>
            <p:cNvSpPr/>
            <p:nvPr/>
          </p:nvSpPr>
          <p:spPr>
            <a:xfrm>
              <a:off x="9117601" y="1726383"/>
              <a:ext cx="905854" cy="478410"/>
            </a:xfrm>
            <a:prstGeom prst="rect">
              <a:avLst/>
            </a:prstGeom>
            <a:grpFill/>
            <a:ln w="1905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solidFill>
                  <a:cs typeface="Segoe UI Light" panose="020B0502040204020203" pitchFamily="34" charset="0"/>
                </a:rPr>
                <a:t>Database</a:t>
              </a:r>
            </a:p>
          </p:txBody>
        </p:sp>
      </p:grpSp>
      <p:grpSp>
        <p:nvGrpSpPr>
          <p:cNvPr id="47" name="Group 46">
            <a:extLst>
              <a:ext uri="{FF2B5EF4-FFF2-40B4-BE49-F238E27FC236}">
                <a16:creationId xmlns:a16="http://schemas.microsoft.com/office/drawing/2014/main" id="{668E5A11-97E0-4117-B70D-67A6089FBA86}"/>
              </a:ext>
            </a:extLst>
          </p:cNvPr>
          <p:cNvGrpSpPr/>
          <p:nvPr/>
        </p:nvGrpSpPr>
        <p:grpSpPr>
          <a:xfrm>
            <a:off x="3271788" y="4319954"/>
            <a:ext cx="1025826" cy="604852"/>
            <a:chOff x="9117601" y="1599941"/>
            <a:chExt cx="1025826" cy="604852"/>
          </a:xfrm>
          <a:solidFill>
            <a:schemeClr val="bg1">
              <a:lumMod val="95000"/>
            </a:schemeClr>
          </a:solidFill>
        </p:grpSpPr>
        <p:sp>
          <p:nvSpPr>
            <p:cNvPr id="48" name="Rectangle 47">
              <a:extLst>
                <a:ext uri="{FF2B5EF4-FFF2-40B4-BE49-F238E27FC236}">
                  <a16:creationId xmlns:a16="http://schemas.microsoft.com/office/drawing/2014/main" id="{F45F26BC-952F-4E8A-A724-9C21ECB418AC}"/>
                </a:ext>
              </a:extLst>
            </p:cNvPr>
            <p:cNvSpPr/>
            <p:nvPr/>
          </p:nvSpPr>
          <p:spPr>
            <a:xfrm>
              <a:off x="9237573" y="1599941"/>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Database</a:t>
              </a:r>
            </a:p>
          </p:txBody>
        </p:sp>
        <p:sp>
          <p:nvSpPr>
            <p:cNvPr id="49" name="Rectangle 48">
              <a:extLst>
                <a:ext uri="{FF2B5EF4-FFF2-40B4-BE49-F238E27FC236}">
                  <a16:creationId xmlns:a16="http://schemas.microsoft.com/office/drawing/2014/main" id="{7049D015-6225-4916-BFA0-3ECC6A57DB6D}"/>
                </a:ext>
              </a:extLst>
            </p:cNvPr>
            <p:cNvSpPr/>
            <p:nvPr/>
          </p:nvSpPr>
          <p:spPr>
            <a:xfrm>
              <a:off x="9177587" y="1663162"/>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solidFill>
                  <a:effectLst/>
                  <a:uLnTx/>
                  <a:uFillTx/>
                  <a:ea typeface="+mn-ea"/>
                  <a:cs typeface="Segoe UI Light" panose="020B0502040204020203" pitchFamily="34" charset="0"/>
                </a:rPr>
                <a:t>Database</a:t>
              </a:r>
            </a:p>
          </p:txBody>
        </p:sp>
        <p:sp>
          <p:nvSpPr>
            <p:cNvPr id="50" name="Rectangle 49">
              <a:extLst>
                <a:ext uri="{FF2B5EF4-FFF2-40B4-BE49-F238E27FC236}">
                  <a16:creationId xmlns:a16="http://schemas.microsoft.com/office/drawing/2014/main" id="{8CD118DA-EA57-4E5A-AD8C-F2BEFA79245F}"/>
                </a:ext>
              </a:extLst>
            </p:cNvPr>
            <p:cNvSpPr/>
            <p:nvPr/>
          </p:nvSpPr>
          <p:spPr>
            <a:xfrm>
              <a:off x="9117601" y="1726383"/>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Collection</a:t>
              </a:r>
            </a:p>
          </p:txBody>
        </p:sp>
      </p:grpSp>
      <p:grpSp>
        <p:nvGrpSpPr>
          <p:cNvPr id="51" name="Group 50">
            <a:extLst>
              <a:ext uri="{FF2B5EF4-FFF2-40B4-BE49-F238E27FC236}">
                <a16:creationId xmlns:a16="http://schemas.microsoft.com/office/drawing/2014/main" id="{A340A42A-47F2-42BE-9841-E5336B7396D4}"/>
              </a:ext>
            </a:extLst>
          </p:cNvPr>
          <p:cNvGrpSpPr/>
          <p:nvPr/>
        </p:nvGrpSpPr>
        <p:grpSpPr>
          <a:xfrm>
            <a:off x="4257886" y="5320801"/>
            <a:ext cx="1025826" cy="604852"/>
            <a:chOff x="9117601" y="1599941"/>
            <a:chExt cx="1025826" cy="604852"/>
          </a:xfrm>
          <a:solidFill>
            <a:schemeClr val="bg1">
              <a:lumMod val="95000"/>
            </a:schemeClr>
          </a:solidFill>
        </p:grpSpPr>
        <p:sp>
          <p:nvSpPr>
            <p:cNvPr id="52" name="Rectangle 51">
              <a:extLst>
                <a:ext uri="{FF2B5EF4-FFF2-40B4-BE49-F238E27FC236}">
                  <a16:creationId xmlns:a16="http://schemas.microsoft.com/office/drawing/2014/main" id="{19D08934-712F-4F23-8BE4-6FD65CAD3F0F}"/>
                </a:ext>
              </a:extLst>
            </p:cNvPr>
            <p:cNvSpPr/>
            <p:nvPr/>
          </p:nvSpPr>
          <p:spPr>
            <a:xfrm>
              <a:off x="9237573" y="1599941"/>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cs typeface="Segoe UI Light" panose="020B0502040204020203" pitchFamily="34" charset="0"/>
                </a:rPr>
                <a:t>Database</a:t>
              </a:r>
            </a:p>
          </p:txBody>
        </p:sp>
        <p:sp>
          <p:nvSpPr>
            <p:cNvPr id="53" name="Rectangle 52">
              <a:extLst>
                <a:ext uri="{FF2B5EF4-FFF2-40B4-BE49-F238E27FC236}">
                  <a16:creationId xmlns:a16="http://schemas.microsoft.com/office/drawing/2014/main" id="{60E3B48B-E68E-49F0-B278-35CFADAA5F3D}"/>
                </a:ext>
              </a:extLst>
            </p:cNvPr>
            <p:cNvSpPr/>
            <p:nvPr/>
          </p:nvSpPr>
          <p:spPr>
            <a:xfrm>
              <a:off x="9177587" y="1663162"/>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cs typeface="Segoe UI Light" panose="020B0502040204020203" pitchFamily="34" charset="0"/>
                </a:rPr>
                <a:t>Database</a:t>
              </a:r>
            </a:p>
          </p:txBody>
        </p:sp>
        <p:sp>
          <p:nvSpPr>
            <p:cNvPr id="54" name="Rectangle 53">
              <a:extLst>
                <a:ext uri="{FF2B5EF4-FFF2-40B4-BE49-F238E27FC236}">
                  <a16:creationId xmlns:a16="http://schemas.microsoft.com/office/drawing/2014/main" id="{11FBFA30-9359-4AD2-A668-C5AF4B5BEFA9}"/>
                </a:ext>
              </a:extLst>
            </p:cNvPr>
            <p:cNvSpPr/>
            <p:nvPr/>
          </p:nvSpPr>
          <p:spPr>
            <a:xfrm>
              <a:off x="9117601" y="1726383"/>
              <a:ext cx="905854" cy="478410"/>
            </a:xfrm>
            <a:prstGeom prst="rect">
              <a:avLst/>
            </a:prstGeom>
            <a:grp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cs typeface="Segoe UI Light" panose="020B0502040204020203" pitchFamily="34" charset="0"/>
                </a:rPr>
                <a:t>Document</a:t>
              </a:r>
            </a:p>
          </p:txBody>
        </p:sp>
      </p:grpSp>
      <p:cxnSp>
        <p:nvCxnSpPr>
          <p:cNvPr id="46" name="Connector: Elbow 45">
            <a:extLst>
              <a:ext uri="{FF2B5EF4-FFF2-40B4-BE49-F238E27FC236}">
                <a16:creationId xmlns:a16="http://schemas.microsoft.com/office/drawing/2014/main" id="{2DD761BC-CDF9-4029-A959-EE4120941F04}"/>
              </a:ext>
            </a:extLst>
          </p:cNvPr>
          <p:cNvCxnSpPr>
            <a:cxnSpLocks/>
            <a:stCxn id="50" idx="2"/>
            <a:endCxn id="54" idx="1"/>
          </p:cNvCxnSpPr>
          <p:nvPr/>
        </p:nvCxnSpPr>
        <p:spPr>
          <a:xfrm rot="16200000" flipH="1">
            <a:off x="3610479" y="5039041"/>
            <a:ext cx="761642" cy="533171"/>
          </a:xfrm>
          <a:prstGeom prst="bentConnector2">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5F41E211-AFC5-4AD6-8E30-ACEC99507FC6}"/>
              </a:ext>
            </a:extLst>
          </p:cNvPr>
          <p:cNvCxnSpPr>
            <a:cxnSpLocks/>
            <a:stCxn id="23" idx="2"/>
            <a:endCxn id="48" idx="0"/>
          </p:cNvCxnSpPr>
          <p:nvPr/>
        </p:nvCxnSpPr>
        <p:spPr>
          <a:xfrm rot="16200000" flipH="1">
            <a:off x="3124480" y="3599746"/>
            <a:ext cx="395995" cy="1044419"/>
          </a:xfrm>
          <a:prstGeom prst="bentConnector3">
            <a:avLst>
              <a:gd name="adj1" fmla="val 50000"/>
            </a:avLst>
          </a:prstGeom>
          <a:ln w="19050">
            <a:solidFill>
              <a:schemeClr val="bg1">
                <a:lumMod val="50000"/>
              </a:schemeClr>
            </a:solidFill>
            <a:miter lim="800000"/>
            <a:tailEnd type="triangle"/>
          </a:ln>
        </p:spPr>
        <p:style>
          <a:lnRef idx="1">
            <a:schemeClr val="dk1"/>
          </a:lnRef>
          <a:fillRef idx="0">
            <a:schemeClr val="dk1"/>
          </a:fillRef>
          <a:effectRef idx="0">
            <a:schemeClr val="dk1"/>
          </a:effectRef>
          <a:fontRef idx="minor">
            <a:schemeClr val="tx1"/>
          </a:fontRef>
        </p:style>
      </p:cxnSp>
      <p:sp>
        <p:nvSpPr>
          <p:cNvPr id="30" name="TextBox 2">
            <a:extLst>
              <a:ext uri="{FF2B5EF4-FFF2-40B4-BE49-F238E27FC236}">
                <a16:creationId xmlns:a16="http://schemas.microsoft.com/office/drawing/2014/main" id="{0B6136B2-B5F4-4EED-B020-44BAA8DFDEE9}"/>
              </a:ext>
            </a:extLst>
          </p:cNvPr>
          <p:cNvSpPr txBox="1"/>
          <p:nvPr/>
        </p:nvSpPr>
        <p:spPr>
          <a:xfrm>
            <a:off x="6330462" y="2732510"/>
            <a:ext cx="4513066" cy="2382896"/>
          </a:xfrm>
          <a:prstGeom prst="rect">
            <a:avLst/>
          </a:prstGeom>
          <a:noFill/>
        </p:spPr>
        <p:txBody>
          <a:bodyPr wrap="square" lIns="182880" tIns="146304" rIns="182880" bIns="146304"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Scaling RU‘s can occur at the</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Database level (shared)</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Collection level (individual)</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Schema or Document Type is at the Collection level</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Collection can be viewed as an isolated Domain Data Store</a:t>
            </a:r>
          </a:p>
        </p:txBody>
      </p:sp>
    </p:spTree>
    <p:extLst>
      <p:ext uri="{BB962C8B-B14F-4D97-AF65-F5344CB8AC3E}">
        <p14:creationId xmlns:p14="http://schemas.microsoft.com/office/powerpoint/2010/main" val="28034139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2765885"/>
          </a:xfrm>
        </p:spPr>
        <p:txBody>
          <a:bodyPr/>
          <a:lstStyle/>
          <a:p>
            <a:r>
              <a:rPr lang="en-US" sz="3200" b="1" dirty="0"/>
              <a:t>Create a </a:t>
            </a:r>
            <a:r>
              <a:rPr lang="en-US" sz="3200" b="1" dirty="0" err="1"/>
              <a:t>CosmosDB</a:t>
            </a:r>
            <a:r>
              <a:rPr lang="en-US" sz="3200" b="1" dirty="0"/>
              <a:t> Account</a:t>
            </a:r>
          </a:p>
          <a:p>
            <a:r>
              <a:rPr lang="en-US" sz="3200" b="1" dirty="0"/>
              <a:t>Set a variable with the </a:t>
            </a:r>
            <a:r>
              <a:rPr lang="en-US" sz="3200" b="1" dirty="0" err="1"/>
              <a:t>PrimaryMasterKey</a:t>
            </a:r>
            <a:r>
              <a:rPr lang="en-US" sz="3200" b="1" dirty="0"/>
              <a:t> for later</a:t>
            </a:r>
          </a:p>
          <a:p>
            <a:endParaRPr lang="en-US" sz="3200" b="1" dirty="0"/>
          </a:p>
          <a:p>
            <a:endParaRPr lang="en-US" sz="3200" b="1" dirty="0"/>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marL="0" marR="0" lvl="0" indent="0" algn="l" defTabSz="1218835" rtl="0" eaLnBrk="1" fontAlgn="auto" latinLnBrk="0" hangingPunct="1">
              <a:lnSpc>
                <a:spcPct val="90000"/>
              </a:lnSpc>
              <a:spcBef>
                <a:spcPct val="20000"/>
              </a:spcBef>
              <a:spcAft>
                <a:spcPts val="0"/>
              </a:spcAft>
              <a:buClrTx/>
              <a:buSzPct val="80000"/>
              <a:buFontTx/>
              <a:buNone/>
              <a:tabLst/>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Challenge 3</a:t>
            </a: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Get some Data!</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5578696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1932BE-1B6F-4AB1-80BF-62AD583D03C3}"/>
              </a:ext>
            </a:extLst>
          </p:cNvPr>
          <p:cNvSpPr>
            <a:spLocks noGrp="1"/>
          </p:cNvSpPr>
          <p:nvPr>
            <p:ph type="title"/>
          </p:nvPr>
        </p:nvSpPr>
        <p:spPr>
          <a:xfrm>
            <a:off x="1389770" y="515620"/>
            <a:ext cx="8556505" cy="854371"/>
          </a:xfrm>
        </p:spPr>
        <p:txBody>
          <a:bodyPr/>
          <a:lstStyle/>
          <a:p>
            <a:pPr algn="ctr"/>
            <a:r>
              <a:rPr lang="en-US" sz="4705" dirty="0"/>
              <a:t>Azure Container Instances (ACI)</a:t>
            </a:r>
            <a:endParaRPr lang="en-US" sz="4705" dirty="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40EC4DB3-70CC-4163-8738-B44091FED9B1}"/>
              </a:ext>
            </a:extLst>
          </p:cNvPr>
          <p:cNvSpPr txBox="1"/>
          <p:nvPr/>
        </p:nvSpPr>
        <p:spPr>
          <a:xfrm>
            <a:off x="2077649" y="1312492"/>
            <a:ext cx="8108296" cy="651728"/>
          </a:xfrm>
          <a:prstGeom prst="rect">
            <a:avLst/>
          </a:prstGeom>
          <a:noFill/>
        </p:spPr>
        <p:txBody>
          <a:bodyPr wrap="square" lIns="143428" tIns="143428" rIns="143428" bIns="143428" rtlCol="0">
            <a:spAutoFit/>
          </a:bodyPr>
          <a:lstStyle/>
          <a:p>
            <a:pPr algn="ctr" defTabSz="914367">
              <a:spcAft>
                <a:spcPts val="588"/>
              </a:spcAft>
              <a:defRPr/>
            </a:pPr>
            <a:r>
              <a:rPr lang="en-US" sz="2353" dirty="0">
                <a:solidFill>
                  <a:srgbClr val="002050"/>
                </a:solidFill>
                <a:latin typeface="Segoe UI"/>
                <a:cs typeface="Segoe UI Semibold" panose="020B0702040204020203" pitchFamily="34" charset="0"/>
              </a:rPr>
              <a:t>Easily run containers on Azure with a single command</a:t>
            </a:r>
          </a:p>
        </p:txBody>
      </p:sp>
      <p:sp>
        <p:nvSpPr>
          <p:cNvPr id="62" name="Oval 61">
            <a:extLst>
              <a:ext uri="{FF2B5EF4-FFF2-40B4-BE49-F238E27FC236}">
                <a16:creationId xmlns:a16="http://schemas.microsoft.com/office/drawing/2014/main" id="{9CC0C5A5-83C2-4E25-BE94-9A4D3CFE98DA}"/>
              </a:ext>
            </a:extLst>
          </p:cNvPr>
          <p:cNvSpPr/>
          <p:nvPr/>
        </p:nvSpPr>
        <p:spPr bwMode="auto">
          <a:xfrm rot="16200000">
            <a:off x="2862167" y="5614697"/>
            <a:ext cx="144024" cy="144024"/>
          </a:xfrm>
          <a:prstGeom prst="ellips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63" name="Oval 62">
            <a:extLst>
              <a:ext uri="{FF2B5EF4-FFF2-40B4-BE49-F238E27FC236}">
                <a16:creationId xmlns:a16="http://schemas.microsoft.com/office/drawing/2014/main" id="{C54572FD-B5E0-437A-AD3F-569413BE7D20}"/>
              </a:ext>
            </a:extLst>
          </p:cNvPr>
          <p:cNvSpPr/>
          <p:nvPr/>
        </p:nvSpPr>
        <p:spPr bwMode="auto">
          <a:xfrm rot="16200000">
            <a:off x="6059786" y="5614697"/>
            <a:ext cx="144024" cy="144024"/>
          </a:xfrm>
          <a:prstGeom prst="ellips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64" name="Oval 63">
            <a:extLst>
              <a:ext uri="{FF2B5EF4-FFF2-40B4-BE49-F238E27FC236}">
                <a16:creationId xmlns:a16="http://schemas.microsoft.com/office/drawing/2014/main" id="{6687F87C-21B0-400E-9B49-CC9AF87BFDE0}"/>
              </a:ext>
            </a:extLst>
          </p:cNvPr>
          <p:cNvSpPr/>
          <p:nvPr/>
        </p:nvSpPr>
        <p:spPr bwMode="auto">
          <a:xfrm rot="16200000">
            <a:off x="9257403" y="5614697"/>
            <a:ext cx="144024" cy="144024"/>
          </a:xfrm>
          <a:prstGeom prst="ellips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66" name="TextBox 65">
            <a:extLst>
              <a:ext uri="{FF2B5EF4-FFF2-40B4-BE49-F238E27FC236}">
                <a16:creationId xmlns:a16="http://schemas.microsoft.com/office/drawing/2014/main" id="{A20936FB-0AC6-4CB2-83A9-C1A2D9198A14}"/>
              </a:ext>
            </a:extLst>
          </p:cNvPr>
          <p:cNvSpPr txBox="1"/>
          <p:nvPr/>
        </p:nvSpPr>
        <p:spPr>
          <a:xfrm>
            <a:off x="5063056" y="4531502"/>
            <a:ext cx="2137483" cy="832764"/>
          </a:xfrm>
          <a:prstGeom prst="rect">
            <a:avLst/>
          </a:prstGeom>
          <a:noFill/>
        </p:spPr>
        <p:txBody>
          <a:bodyPr wrap="square" lIns="143428" tIns="143428" rIns="143428" bIns="143428" rtlCol="0" anchor="t">
            <a:spAutoFit/>
          </a:bodyPr>
          <a:lstStyle/>
          <a:p>
            <a:pPr algn="ctr" defTabSz="914367">
              <a:spcAft>
                <a:spcPts val="588"/>
              </a:spcAft>
              <a:defRPr/>
            </a:pPr>
            <a:r>
              <a:rPr lang="en-US" sz="1765" dirty="0">
                <a:solidFill>
                  <a:srgbClr val="505050"/>
                </a:solidFill>
                <a:latin typeface="Segoe UI"/>
                <a:cs typeface="Segoe UI Semibold" panose="020B0702040204020203" pitchFamily="34" charset="0"/>
              </a:rPr>
              <a:t>Cloud-scale container capacity</a:t>
            </a:r>
          </a:p>
        </p:txBody>
      </p:sp>
      <p:sp>
        <p:nvSpPr>
          <p:cNvPr id="68" name="TextBox 67">
            <a:extLst>
              <a:ext uri="{FF2B5EF4-FFF2-40B4-BE49-F238E27FC236}">
                <a16:creationId xmlns:a16="http://schemas.microsoft.com/office/drawing/2014/main" id="{DC844172-066C-4246-8B5E-6CDE9153EF7B}"/>
              </a:ext>
            </a:extLst>
          </p:cNvPr>
          <p:cNvSpPr txBox="1"/>
          <p:nvPr/>
        </p:nvSpPr>
        <p:spPr>
          <a:xfrm>
            <a:off x="8312241" y="4531502"/>
            <a:ext cx="2034349" cy="832764"/>
          </a:xfrm>
          <a:prstGeom prst="rect">
            <a:avLst/>
          </a:prstGeom>
          <a:noFill/>
        </p:spPr>
        <p:txBody>
          <a:bodyPr wrap="square" lIns="143428" tIns="143428" rIns="143428" bIns="143428" rtlCol="0" anchor="t">
            <a:spAutoFit/>
          </a:bodyPr>
          <a:lstStyle/>
          <a:p>
            <a:pPr algn="ctr" defTabSz="914367">
              <a:spcAft>
                <a:spcPts val="588"/>
              </a:spcAft>
              <a:defRPr/>
            </a:pPr>
            <a:r>
              <a:rPr lang="en-US" sz="1765" dirty="0">
                <a:solidFill>
                  <a:srgbClr val="505050"/>
                </a:solidFill>
                <a:latin typeface="Segoe UI"/>
                <a:cs typeface="Segoe UI Semibold" panose="020B0702040204020203" pitchFamily="34" charset="0"/>
              </a:rPr>
              <a:t>Hyper-visor isolation</a:t>
            </a:r>
          </a:p>
        </p:txBody>
      </p:sp>
      <p:sp>
        <p:nvSpPr>
          <p:cNvPr id="70" name="TextBox 69">
            <a:extLst>
              <a:ext uri="{FF2B5EF4-FFF2-40B4-BE49-F238E27FC236}">
                <a16:creationId xmlns:a16="http://schemas.microsoft.com/office/drawing/2014/main" id="{23E594A8-098F-4E07-BF36-426138844337}"/>
              </a:ext>
            </a:extLst>
          </p:cNvPr>
          <p:cNvSpPr txBox="1"/>
          <p:nvPr/>
        </p:nvSpPr>
        <p:spPr>
          <a:xfrm>
            <a:off x="1717997" y="4531502"/>
            <a:ext cx="2432364" cy="832764"/>
          </a:xfrm>
          <a:prstGeom prst="rect">
            <a:avLst/>
          </a:prstGeom>
          <a:noFill/>
        </p:spPr>
        <p:txBody>
          <a:bodyPr wrap="square" lIns="143428" tIns="143428" rIns="143428" bIns="143428" rtlCol="0" anchor="t">
            <a:spAutoFit/>
          </a:bodyPr>
          <a:lstStyle/>
          <a:p>
            <a:pPr algn="ctr" defTabSz="914367">
              <a:spcAft>
                <a:spcPts val="588"/>
              </a:spcAft>
              <a:defRPr/>
            </a:pPr>
            <a:r>
              <a:rPr lang="en-US" sz="1765" dirty="0">
                <a:solidFill>
                  <a:srgbClr val="505050"/>
                </a:solidFill>
                <a:latin typeface="Segoe UI"/>
                <a:cs typeface="Segoe UI Semibold" panose="020B0702040204020203" pitchFamily="34" charset="0"/>
              </a:rPr>
              <a:t>Start using </a:t>
            </a:r>
            <a:br>
              <a:rPr lang="en-US" sz="1765" dirty="0">
                <a:solidFill>
                  <a:srgbClr val="505050"/>
                </a:solidFill>
                <a:latin typeface="Segoe UI"/>
                <a:cs typeface="Segoe UI Semibold" panose="020B0702040204020203" pitchFamily="34" charset="0"/>
              </a:rPr>
            </a:br>
            <a:r>
              <a:rPr lang="en-US" sz="1765" dirty="0">
                <a:solidFill>
                  <a:srgbClr val="505050"/>
                </a:solidFill>
                <a:latin typeface="Segoe UI"/>
                <a:cs typeface="Segoe UI Semibold" panose="020B0702040204020203" pitchFamily="34" charset="0"/>
              </a:rPr>
              <a:t>containers right away</a:t>
            </a:r>
          </a:p>
        </p:txBody>
      </p:sp>
      <p:cxnSp>
        <p:nvCxnSpPr>
          <p:cNvPr id="71" name="Straight Connector 70">
            <a:extLst>
              <a:ext uri="{FF2B5EF4-FFF2-40B4-BE49-F238E27FC236}">
                <a16:creationId xmlns:a16="http://schemas.microsoft.com/office/drawing/2014/main" id="{E09620C5-7905-4044-8079-A7F8E3C9A256}"/>
              </a:ext>
            </a:extLst>
          </p:cNvPr>
          <p:cNvCxnSpPr>
            <a:cxnSpLocks/>
          </p:cNvCxnSpPr>
          <p:nvPr/>
        </p:nvCxnSpPr>
        <p:spPr>
          <a:xfrm>
            <a:off x="3127061" y="5686709"/>
            <a:ext cx="2811856" cy="0"/>
          </a:xfrm>
          <a:prstGeom prst="line">
            <a:avLst/>
          </a:prstGeom>
          <a:ln w="285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8C1B3C-C17D-466B-AC7B-62B3ED3A12CA}"/>
              </a:ext>
            </a:extLst>
          </p:cNvPr>
          <p:cNvCxnSpPr>
            <a:cxnSpLocks/>
          </p:cNvCxnSpPr>
          <p:nvPr/>
        </p:nvCxnSpPr>
        <p:spPr>
          <a:xfrm>
            <a:off x="6324679" y="5686709"/>
            <a:ext cx="2811856" cy="0"/>
          </a:xfrm>
          <a:prstGeom prst="line">
            <a:avLst/>
          </a:prstGeom>
          <a:ln w="285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9E963723-F5A8-4307-9349-B3CBAACAB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57761" y="2383055"/>
            <a:ext cx="2543309" cy="1943201"/>
          </a:xfrm>
          <a:prstGeom prst="rect">
            <a:avLst/>
          </a:prstGeom>
        </p:spPr>
      </p:pic>
      <p:pic>
        <p:nvPicPr>
          <p:cNvPr id="84" name="Graphic 83">
            <a:extLst>
              <a:ext uri="{FF2B5EF4-FFF2-40B4-BE49-F238E27FC236}">
                <a16:creationId xmlns:a16="http://schemas.microsoft.com/office/drawing/2014/main" id="{93437E75-50C1-4ADC-A70B-E9255101E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41143" y="2636202"/>
            <a:ext cx="2781309" cy="1436907"/>
          </a:xfrm>
          <a:prstGeom prst="rect">
            <a:avLst/>
          </a:prstGeom>
        </p:spPr>
      </p:pic>
      <p:pic>
        <p:nvPicPr>
          <p:cNvPr id="85" name="Graphic 84">
            <a:extLst>
              <a:ext uri="{FF2B5EF4-FFF2-40B4-BE49-F238E27FC236}">
                <a16:creationId xmlns:a16="http://schemas.microsoft.com/office/drawing/2014/main" id="{1D2D4DB7-7CA6-4A08-88DB-A7D1E87E2C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77218" y="2329641"/>
            <a:ext cx="2310453" cy="2050032"/>
          </a:xfrm>
          <a:prstGeom prst="rect">
            <a:avLst/>
          </a:prstGeom>
        </p:spPr>
      </p:pic>
    </p:spTree>
    <p:extLst>
      <p:ext uri="{BB962C8B-B14F-4D97-AF65-F5344CB8AC3E}">
        <p14:creationId xmlns:p14="http://schemas.microsoft.com/office/powerpoint/2010/main" val="278211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6="http://schemas.microsoft.com/office/drawing/2014/main"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2765885"/>
          </a:xfrm>
        </p:spPr>
        <p:txBody>
          <a:bodyPr/>
          <a:lstStyle/>
          <a:p>
            <a:r>
              <a:rPr lang="en-US" sz="3200" b="1" dirty="0"/>
              <a:t>Deploy 3 public containers to ACI with configuration</a:t>
            </a:r>
          </a:p>
          <a:p>
            <a:pPr lvl="1"/>
            <a:r>
              <a:rPr lang="en-US" sz="3000" b="1" dirty="0"/>
              <a:t>Data Service, Itinerary Service, Data Loader</a:t>
            </a:r>
          </a:p>
          <a:p>
            <a:r>
              <a:rPr lang="en-US" sz="3200" b="1" dirty="0"/>
              <a:t>Attach to one of them to see the Console output</a:t>
            </a:r>
          </a:p>
          <a:p>
            <a:r>
              <a:rPr lang="en-US" sz="3200" b="1" dirty="0"/>
              <a:t>Get the FQDN (Fully Qualify Domain Names) for the other 2</a:t>
            </a:r>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marL="0" marR="0" lvl="0" indent="0" algn="l" defTabSz="1218835" rtl="0" eaLnBrk="1" fontAlgn="auto" latinLnBrk="0" hangingPunct="1">
              <a:lnSpc>
                <a:spcPct val="90000"/>
              </a:lnSpc>
              <a:spcBef>
                <a:spcPct val="20000"/>
              </a:spcBef>
              <a:spcAft>
                <a:spcPts val="0"/>
              </a:spcAft>
              <a:buClrTx/>
              <a:buSzPct val="80000"/>
              <a:buFontTx/>
              <a:buNone/>
              <a:tabLst/>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Challenge 4</a:t>
            </a: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Deploy some containers to ACI! </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2510555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0D2DBE0-D304-4124-B5B3-AD53635D4E6F}"/>
              </a:ext>
            </a:extLst>
          </p:cNvPr>
          <p:cNvGrpSpPr/>
          <p:nvPr/>
        </p:nvGrpSpPr>
        <p:grpSpPr>
          <a:xfrm>
            <a:off x="2437797" y="765087"/>
            <a:ext cx="7316408" cy="1415936"/>
            <a:chOff x="2486679" y="779932"/>
            <a:chExt cx="7463117" cy="1444328"/>
          </a:xfrm>
        </p:grpSpPr>
        <p:sp>
          <p:nvSpPr>
            <p:cNvPr id="5" name="Rectangle 4">
              <a:extLst>
                <a:ext uri="{FF2B5EF4-FFF2-40B4-BE49-F238E27FC236}">
                  <a16:creationId xmlns:a16="http://schemas.microsoft.com/office/drawing/2014/main" id="{812B74A1-847B-41A6-9F81-13D54774D792}"/>
                </a:ext>
              </a:extLst>
            </p:cNvPr>
            <p:cNvSpPr/>
            <p:nvPr/>
          </p:nvSpPr>
          <p:spPr>
            <a:xfrm>
              <a:off x="2486679" y="1467130"/>
              <a:ext cx="7463117" cy="757130"/>
            </a:xfrm>
            <a:prstGeom prst="rect">
              <a:avLst/>
            </a:prstGeom>
          </p:spPr>
          <p:txBody>
            <a:bodyPr wrap="square" lIns="0">
              <a:spAutoFit/>
            </a:bodyPr>
            <a:lstStyle/>
            <a:p>
              <a:pPr algn="ctr" defTabSz="878727">
                <a:lnSpc>
                  <a:spcPct val="90000"/>
                </a:lnSpc>
                <a:spcAft>
                  <a:spcPts val="588"/>
                </a:spcAft>
              </a:pPr>
              <a:r>
                <a:rPr lang="en-US" sz="2353" kern="0">
                  <a:solidFill>
                    <a:srgbClr val="797979"/>
                  </a:solidFill>
                  <a:latin typeface="Segoe UI Light" panose="020B0502040204020203" pitchFamily="34" charset="0"/>
                  <a:cs typeface="Segoe UI Light" panose="020B0502040204020203" pitchFamily="34" charset="0"/>
                </a:rPr>
                <a:t>Quickly build, deploy and scale powerful cloud applications without worrying about infrastructure</a:t>
              </a:r>
            </a:p>
          </p:txBody>
        </p:sp>
        <p:sp>
          <p:nvSpPr>
            <p:cNvPr id="4" name="TextBox 3">
              <a:extLst>
                <a:ext uri="{FF2B5EF4-FFF2-40B4-BE49-F238E27FC236}">
                  <a16:creationId xmlns:a16="http://schemas.microsoft.com/office/drawing/2014/main" id="{8163CA01-23EE-4252-9404-6D667DF31282}"/>
                </a:ext>
              </a:extLst>
            </p:cNvPr>
            <p:cNvSpPr txBox="1"/>
            <p:nvPr/>
          </p:nvSpPr>
          <p:spPr>
            <a:xfrm>
              <a:off x="3253161" y="779932"/>
              <a:ext cx="5930152" cy="769441"/>
            </a:xfrm>
            <a:prstGeom prst="rect">
              <a:avLst/>
            </a:prstGeom>
            <a:noFill/>
          </p:spPr>
          <p:txBody>
            <a:bodyPr wrap="square" lIns="0" rtlCol="0">
              <a:spAutoFit/>
            </a:bodyPr>
            <a:lstStyle/>
            <a:p>
              <a:pPr algn="ctr"/>
              <a:r>
                <a:rPr lang="en-US" sz="4313">
                  <a:solidFill>
                    <a:srgbClr val="0078D7"/>
                  </a:solidFill>
                  <a:latin typeface="Segoe UI Semilight" panose="020B0402040204020203" pitchFamily="34" charset="0"/>
                  <a:cs typeface="Segoe UI Semilight" panose="020B0402040204020203" pitchFamily="34" charset="0"/>
                </a:rPr>
                <a:t>Azure App Service</a:t>
              </a:r>
            </a:p>
          </p:txBody>
        </p:sp>
        <p:grpSp>
          <p:nvGrpSpPr>
            <p:cNvPr id="15" name="Group 14">
              <a:extLst>
                <a:ext uri="{FF2B5EF4-FFF2-40B4-BE49-F238E27FC236}">
                  <a16:creationId xmlns:a16="http://schemas.microsoft.com/office/drawing/2014/main" id="{39B67B7A-339C-49EA-9288-85FA4D13BD98}"/>
                </a:ext>
              </a:extLst>
            </p:cNvPr>
            <p:cNvGrpSpPr/>
            <p:nvPr/>
          </p:nvGrpSpPr>
          <p:grpSpPr>
            <a:xfrm>
              <a:off x="3416738" y="984233"/>
              <a:ext cx="360838" cy="360838"/>
              <a:chOff x="6012021" y="3296761"/>
              <a:chExt cx="397193" cy="397193"/>
            </a:xfrm>
            <a:solidFill>
              <a:srgbClr val="0078D7"/>
            </a:solidFill>
          </p:grpSpPr>
          <p:sp>
            <p:nvSpPr>
              <p:cNvPr id="10" name="Freeform: Shape 9">
                <a:extLst>
                  <a:ext uri="{FF2B5EF4-FFF2-40B4-BE49-F238E27FC236}">
                    <a16:creationId xmlns:a16="http://schemas.microsoft.com/office/drawing/2014/main" id="{44F80449-2E83-4624-8E5A-37C63DA67DA6}"/>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sz="1765"/>
              </a:p>
            </p:txBody>
          </p:sp>
          <p:sp>
            <p:nvSpPr>
              <p:cNvPr id="11" name="Freeform: Shape 10">
                <a:extLst>
                  <a:ext uri="{FF2B5EF4-FFF2-40B4-BE49-F238E27FC236}">
                    <a16:creationId xmlns:a16="http://schemas.microsoft.com/office/drawing/2014/main" id="{4346B98A-1559-4076-96C5-5F9E4BE2A57B}"/>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sz="1765"/>
              </a:p>
            </p:txBody>
          </p:sp>
          <p:sp>
            <p:nvSpPr>
              <p:cNvPr id="12" name="Freeform: Shape 11">
                <a:extLst>
                  <a:ext uri="{FF2B5EF4-FFF2-40B4-BE49-F238E27FC236}">
                    <a16:creationId xmlns:a16="http://schemas.microsoft.com/office/drawing/2014/main" id="{0EFB25C3-1D9F-4742-B3BB-B74963EF5118}"/>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sz="1765"/>
              </a:p>
            </p:txBody>
          </p:sp>
          <p:sp>
            <p:nvSpPr>
              <p:cNvPr id="13" name="Freeform: Shape 12">
                <a:extLst>
                  <a:ext uri="{FF2B5EF4-FFF2-40B4-BE49-F238E27FC236}">
                    <a16:creationId xmlns:a16="http://schemas.microsoft.com/office/drawing/2014/main" id="{942A42B1-8AF7-4629-B612-43717228453C}"/>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sz="1765"/>
              </a:p>
            </p:txBody>
          </p:sp>
          <p:sp>
            <p:nvSpPr>
              <p:cNvPr id="14" name="Freeform: Shape 13">
                <a:extLst>
                  <a:ext uri="{FF2B5EF4-FFF2-40B4-BE49-F238E27FC236}">
                    <a16:creationId xmlns:a16="http://schemas.microsoft.com/office/drawing/2014/main" id="{D436E19C-56CF-4DC1-879C-554E3C3E20DF}"/>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sz="1765"/>
              </a:p>
            </p:txBody>
          </p:sp>
        </p:grpSp>
      </p:grpSp>
      <p:cxnSp>
        <p:nvCxnSpPr>
          <p:cNvPr id="18" name="Straight Connector 17">
            <a:extLst>
              <a:ext uri="{FF2B5EF4-FFF2-40B4-BE49-F238E27FC236}">
                <a16:creationId xmlns:a16="http://schemas.microsoft.com/office/drawing/2014/main" id="{0EB5AB8D-2DE8-4E26-9C88-9886AB2F3538}"/>
              </a:ext>
            </a:extLst>
          </p:cNvPr>
          <p:cNvCxnSpPr>
            <a:cxnSpLocks/>
          </p:cNvCxnSpPr>
          <p:nvPr/>
        </p:nvCxnSpPr>
        <p:spPr>
          <a:xfrm>
            <a:off x="2222445" y="2970883"/>
            <a:ext cx="7619613"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32391E-277D-4622-8693-92E9FC1E67DB}"/>
              </a:ext>
            </a:extLst>
          </p:cNvPr>
          <p:cNvSpPr/>
          <p:nvPr/>
        </p:nvSpPr>
        <p:spPr>
          <a:xfrm>
            <a:off x="504370" y="2830581"/>
            <a:ext cx="1613565" cy="280605"/>
          </a:xfrm>
          <a:prstGeom prst="rect">
            <a:avLst/>
          </a:prstGeom>
        </p:spPr>
        <p:txBody>
          <a:bodyPr wrap="square">
            <a:spAutoFit/>
          </a:bodyPr>
          <a:lstStyle/>
          <a:p>
            <a:pPr algn="r">
              <a:lnSpc>
                <a:spcPct val="90000"/>
              </a:lnSpc>
            </a:pPr>
            <a:r>
              <a:rPr lang="en-US" sz="1372">
                <a:solidFill>
                  <a:srgbClr val="0078D7"/>
                </a:solidFill>
                <a:latin typeface="Segoe UI Semilight" panose="020B0402040204020203" pitchFamily="34" charset="0"/>
                <a:cs typeface="Segoe UI Semilight" panose="020B0402040204020203" pitchFamily="34" charset="0"/>
              </a:rPr>
              <a:t>High productivity</a:t>
            </a:r>
            <a:endParaRPr lang="en-US" sz="1372">
              <a:solidFill>
                <a:srgbClr val="0078D7"/>
              </a:solidFill>
            </a:endParaRPr>
          </a:p>
        </p:txBody>
      </p:sp>
      <p:grpSp>
        <p:nvGrpSpPr>
          <p:cNvPr id="62" name="Group 61">
            <a:extLst>
              <a:ext uri="{FF2B5EF4-FFF2-40B4-BE49-F238E27FC236}">
                <a16:creationId xmlns:a16="http://schemas.microsoft.com/office/drawing/2014/main" id="{0310F61E-36E0-4644-9E84-90DC171DC54F}"/>
              </a:ext>
            </a:extLst>
          </p:cNvPr>
          <p:cNvGrpSpPr/>
          <p:nvPr/>
        </p:nvGrpSpPr>
        <p:grpSpPr>
          <a:xfrm>
            <a:off x="6581044" y="2704422"/>
            <a:ext cx="532922" cy="532922"/>
            <a:chOff x="6879914" y="3161565"/>
            <a:chExt cx="543608" cy="543608"/>
          </a:xfrm>
        </p:grpSpPr>
        <p:sp>
          <p:nvSpPr>
            <p:cNvPr id="25" name="Oval 24">
              <a:extLst>
                <a:ext uri="{FF2B5EF4-FFF2-40B4-BE49-F238E27FC236}">
                  <a16:creationId xmlns:a16="http://schemas.microsoft.com/office/drawing/2014/main" id="{B03EEBDA-04A6-4B82-8AEA-0AB4A7DDC501}"/>
                </a:ext>
              </a:extLst>
            </p:cNvPr>
            <p:cNvSpPr/>
            <p:nvPr/>
          </p:nvSpPr>
          <p:spPr>
            <a:xfrm>
              <a:off x="6879914"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2" name="Freeform 150">
              <a:extLst>
                <a:ext uri="{FF2B5EF4-FFF2-40B4-BE49-F238E27FC236}">
                  <a16:creationId xmlns:a16="http://schemas.microsoft.com/office/drawing/2014/main" id="{D218FF05-2B79-4034-B4CA-1AC22384EA4F}"/>
                </a:ext>
              </a:extLst>
            </p:cNvPr>
            <p:cNvSpPr>
              <a:spLocks noChangeAspect="1" noEditPoints="1"/>
            </p:cNvSpPr>
            <p:nvPr/>
          </p:nvSpPr>
          <p:spPr bwMode="auto">
            <a:xfrm>
              <a:off x="7006630" y="3309086"/>
              <a:ext cx="290176" cy="248566"/>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63" name="Group 62">
            <a:extLst>
              <a:ext uri="{FF2B5EF4-FFF2-40B4-BE49-F238E27FC236}">
                <a16:creationId xmlns:a16="http://schemas.microsoft.com/office/drawing/2014/main" id="{AF09EEA5-DA0D-4A0C-948C-C09336D5AED9}"/>
              </a:ext>
            </a:extLst>
          </p:cNvPr>
          <p:cNvGrpSpPr/>
          <p:nvPr/>
        </p:nvGrpSpPr>
        <p:grpSpPr>
          <a:xfrm>
            <a:off x="8211551" y="2704422"/>
            <a:ext cx="532922" cy="532922"/>
            <a:chOff x="8543116" y="3161565"/>
            <a:chExt cx="543608" cy="543608"/>
          </a:xfrm>
        </p:grpSpPr>
        <p:sp>
          <p:nvSpPr>
            <p:cNvPr id="26" name="Oval 25">
              <a:extLst>
                <a:ext uri="{FF2B5EF4-FFF2-40B4-BE49-F238E27FC236}">
                  <a16:creationId xmlns:a16="http://schemas.microsoft.com/office/drawing/2014/main" id="{AEFD2C24-4B96-42B8-AA18-C23DD9B98197}"/>
                </a:ext>
              </a:extLst>
            </p:cNvPr>
            <p:cNvSpPr/>
            <p:nvPr/>
          </p:nvSpPr>
          <p:spPr>
            <a:xfrm>
              <a:off x="8543116"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3" name="Freeform 21">
              <a:extLst>
                <a:ext uri="{FF2B5EF4-FFF2-40B4-BE49-F238E27FC236}">
                  <a16:creationId xmlns:a16="http://schemas.microsoft.com/office/drawing/2014/main" id="{CE932837-1C12-429A-A658-26233F9C63CD}"/>
                </a:ext>
              </a:extLst>
            </p:cNvPr>
            <p:cNvSpPr>
              <a:spLocks noChangeAspect="1" noEditPoints="1"/>
            </p:cNvSpPr>
            <p:nvPr/>
          </p:nvSpPr>
          <p:spPr bwMode="auto">
            <a:xfrm>
              <a:off x="8644100" y="3290471"/>
              <a:ext cx="341641" cy="285796"/>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0078D7"/>
            </a:solidFill>
            <a:ln>
              <a:solidFill>
                <a:srgbClr val="0078D7"/>
              </a:solid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60" name="Group 59">
            <a:extLst>
              <a:ext uri="{FF2B5EF4-FFF2-40B4-BE49-F238E27FC236}">
                <a16:creationId xmlns:a16="http://schemas.microsoft.com/office/drawing/2014/main" id="{1EBD97A1-72F3-42D8-B2C1-51B1AE4C6489}"/>
              </a:ext>
            </a:extLst>
          </p:cNvPr>
          <p:cNvGrpSpPr/>
          <p:nvPr/>
        </p:nvGrpSpPr>
        <p:grpSpPr>
          <a:xfrm>
            <a:off x="3320030" y="2704422"/>
            <a:ext cx="532922" cy="532922"/>
            <a:chOff x="3553510" y="3161565"/>
            <a:chExt cx="543608" cy="543608"/>
          </a:xfrm>
        </p:grpSpPr>
        <p:sp>
          <p:nvSpPr>
            <p:cNvPr id="23" name="Oval 22">
              <a:extLst>
                <a:ext uri="{FF2B5EF4-FFF2-40B4-BE49-F238E27FC236}">
                  <a16:creationId xmlns:a16="http://schemas.microsoft.com/office/drawing/2014/main" id="{3120A051-91DA-45FD-A692-1D2E00368F5B}"/>
                </a:ext>
              </a:extLst>
            </p:cNvPr>
            <p:cNvSpPr/>
            <p:nvPr/>
          </p:nvSpPr>
          <p:spPr>
            <a:xfrm>
              <a:off x="3553510"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4" name="Freeform 13">
              <a:extLst>
                <a:ext uri="{FF2B5EF4-FFF2-40B4-BE49-F238E27FC236}">
                  <a16:creationId xmlns:a16="http://schemas.microsoft.com/office/drawing/2014/main" id="{E820DF9D-4C06-476F-8CAA-BD2256541C79}"/>
                </a:ext>
              </a:extLst>
            </p:cNvPr>
            <p:cNvSpPr>
              <a:spLocks noChangeAspect="1" noEditPoints="1"/>
            </p:cNvSpPr>
            <p:nvPr/>
          </p:nvSpPr>
          <p:spPr bwMode="auto">
            <a:xfrm>
              <a:off x="3680226" y="3271309"/>
              <a:ext cx="290176" cy="324121"/>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2" name="Group 1">
            <a:extLst>
              <a:ext uri="{FF2B5EF4-FFF2-40B4-BE49-F238E27FC236}">
                <a16:creationId xmlns:a16="http://schemas.microsoft.com/office/drawing/2014/main" id="{ED079021-CF5A-4EED-9F90-3B29804FBD31}"/>
              </a:ext>
            </a:extLst>
          </p:cNvPr>
          <p:cNvGrpSpPr/>
          <p:nvPr/>
        </p:nvGrpSpPr>
        <p:grpSpPr>
          <a:xfrm>
            <a:off x="4950537" y="2704422"/>
            <a:ext cx="532922" cy="532922"/>
            <a:chOff x="5049805" y="2758155"/>
            <a:chExt cx="543608" cy="543608"/>
          </a:xfrm>
        </p:grpSpPr>
        <p:sp>
          <p:nvSpPr>
            <p:cNvPr id="24" name="Oval 23">
              <a:extLst>
                <a:ext uri="{FF2B5EF4-FFF2-40B4-BE49-F238E27FC236}">
                  <a16:creationId xmlns:a16="http://schemas.microsoft.com/office/drawing/2014/main" id="{45714813-F3EE-4A39-A47B-5320327B75F4}"/>
                </a:ext>
              </a:extLst>
            </p:cNvPr>
            <p:cNvSpPr/>
            <p:nvPr/>
          </p:nvSpPr>
          <p:spPr>
            <a:xfrm>
              <a:off x="5049805" y="275815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5" name="Group 34">
              <a:extLst>
                <a:ext uri="{FF2B5EF4-FFF2-40B4-BE49-F238E27FC236}">
                  <a16:creationId xmlns:a16="http://schemas.microsoft.com/office/drawing/2014/main" id="{C4E36222-4EF8-4FEE-9F60-E186B1F284CB}"/>
                </a:ext>
              </a:extLst>
            </p:cNvPr>
            <p:cNvGrpSpPr>
              <a:grpSpLocks noChangeAspect="1"/>
            </p:cNvGrpSpPr>
            <p:nvPr/>
          </p:nvGrpSpPr>
          <p:grpSpPr>
            <a:xfrm>
              <a:off x="5192513" y="2874381"/>
              <a:ext cx="258193" cy="311156"/>
              <a:chOff x="5480050" y="2681288"/>
              <a:chExt cx="1238250" cy="1492251"/>
            </a:xfrm>
            <a:solidFill>
              <a:srgbClr val="0078D7"/>
            </a:solidFill>
          </p:grpSpPr>
          <p:sp>
            <p:nvSpPr>
              <p:cNvPr id="40" name="Freeform 35">
                <a:extLst>
                  <a:ext uri="{FF2B5EF4-FFF2-40B4-BE49-F238E27FC236}">
                    <a16:creationId xmlns:a16="http://schemas.microsoft.com/office/drawing/2014/main" id="{4FA9030A-5783-4587-8FDF-CEB6ACA93708}"/>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1" name="Rectangle 40">
                <a:extLst>
                  <a:ext uri="{FF2B5EF4-FFF2-40B4-BE49-F238E27FC236}">
                    <a16:creationId xmlns:a16="http://schemas.microsoft.com/office/drawing/2014/main" id="{348DEB03-FFE8-47D6-A218-CDF907010A7B}"/>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2" name="Rectangle 41">
                <a:extLst>
                  <a:ext uri="{FF2B5EF4-FFF2-40B4-BE49-F238E27FC236}">
                    <a16:creationId xmlns:a16="http://schemas.microsoft.com/office/drawing/2014/main" id="{FEC2F3E3-EE03-49A4-A260-A9D6784606E4}"/>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3" name="Rectangle 42">
                <a:extLst>
                  <a:ext uri="{FF2B5EF4-FFF2-40B4-BE49-F238E27FC236}">
                    <a16:creationId xmlns:a16="http://schemas.microsoft.com/office/drawing/2014/main" id="{F091CD67-B7CF-4B0E-AEA0-333010EB7214}"/>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4" name="Rectangle 43">
                <a:extLst>
                  <a:ext uri="{FF2B5EF4-FFF2-40B4-BE49-F238E27FC236}">
                    <a16:creationId xmlns:a16="http://schemas.microsoft.com/office/drawing/2014/main" id="{1606F1AE-5788-42A1-95A3-FCB77C14D8D5}"/>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5" name="Rectangle 44">
                <a:extLst>
                  <a:ext uri="{FF2B5EF4-FFF2-40B4-BE49-F238E27FC236}">
                    <a16:creationId xmlns:a16="http://schemas.microsoft.com/office/drawing/2014/main" id="{E4A45277-3B54-4ED0-AB6D-C44671DD55D9}"/>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6" name="Rectangle 45">
                <a:extLst>
                  <a:ext uri="{FF2B5EF4-FFF2-40B4-BE49-F238E27FC236}">
                    <a16:creationId xmlns:a16="http://schemas.microsoft.com/office/drawing/2014/main" id="{BD1D7AD5-A6A4-4D55-B26C-81B0ACF8EC27}"/>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7" name="Rectangle 46">
                <a:extLst>
                  <a:ext uri="{FF2B5EF4-FFF2-40B4-BE49-F238E27FC236}">
                    <a16:creationId xmlns:a16="http://schemas.microsoft.com/office/drawing/2014/main" id="{A7631112-D7BC-4139-A8CA-9EF43C01EB16}"/>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8" name="Rectangle 47">
                <a:extLst>
                  <a:ext uri="{FF2B5EF4-FFF2-40B4-BE49-F238E27FC236}">
                    <a16:creationId xmlns:a16="http://schemas.microsoft.com/office/drawing/2014/main" id="{1B4DC4E4-B1C4-4197-A545-2298ADC8F971}"/>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49" name="Rectangle 48">
                <a:extLst>
                  <a:ext uri="{FF2B5EF4-FFF2-40B4-BE49-F238E27FC236}">
                    <a16:creationId xmlns:a16="http://schemas.microsoft.com/office/drawing/2014/main" id="{930D7AC4-8804-4F2D-BABC-CA2ECE91FEE0}"/>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0" name="Rectangle 49">
                <a:extLst>
                  <a:ext uri="{FF2B5EF4-FFF2-40B4-BE49-F238E27FC236}">
                    <a16:creationId xmlns:a16="http://schemas.microsoft.com/office/drawing/2014/main" id="{AB98F9C8-0E47-44BA-8AB8-A0428D421686}"/>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1" name="Rectangle 50">
                <a:extLst>
                  <a:ext uri="{FF2B5EF4-FFF2-40B4-BE49-F238E27FC236}">
                    <a16:creationId xmlns:a16="http://schemas.microsoft.com/office/drawing/2014/main" id="{F88478DD-1C4F-4352-891F-56E26D33C9C2}"/>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2" name="Rectangle 51">
                <a:extLst>
                  <a:ext uri="{FF2B5EF4-FFF2-40B4-BE49-F238E27FC236}">
                    <a16:creationId xmlns:a16="http://schemas.microsoft.com/office/drawing/2014/main" id="{2F5A8DD0-B503-4C5A-B022-768449669310}"/>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3" name="Rectangle 52">
                <a:extLst>
                  <a:ext uri="{FF2B5EF4-FFF2-40B4-BE49-F238E27FC236}">
                    <a16:creationId xmlns:a16="http://schemas.microsoft.com/office/drawing/2014/main" id="{1335471E-51B4-4FCE-8714-7898D8F0C97D}"/>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4" name="Rectangle 31">
                <a:extLst>
                  <a:ext uri="{FF2B5EF4-FFF2-40B4-BE49-F238E27FC236}">
                    <a16:creationId xmlns:a16="http://schemas.microsoft.com/office/drawing/2014/main" id="{09DFA4F6-9830-4827-92E8-D9E6768E133A}"/>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5" name="Rectangle 32">
                <a:extLst>
                  <a:ext uri="{FF2B5EF4-FFF2-40B4-BE49-F238E27FC236}">
                    <a16:creationId xmlns:a16="http://schemas.microsoft.com/office/drawing/2014/main" id="{BF62DA01-C396-4CDE-B9B8-AD1F8B57B950}"/>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6" name="Rectangle 33">
                <a:extLst>
                  <a:ext uri="{FF2B5EF4-FFF2-40B4-BE49-F238E27FC236}">
                    <a16:creationId xmlns:a16="http://schemas.microsoft.com/office/drawing/2014/main" id="{CCF605A2-6116-4606-B4C2-7A96243A9E6C}"/>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7" name="Rectangle 34">
                <a:extLst>
                  <a:ext uri="{FF2B5EF4-FFF2-40B4-BE49-F238E27FC236}">
                    <a16:creationId xmlns:a16="http://schemas.microsoft.com/office/drawing/2014/main" id="{884BB2D9-1385-46A9-BB24-B326F978E79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8" name="Freeform 35">
                <a:extLst>
                  <a:ext uri="{FF2B5EF4-FFF2-40B4-BE49-F238E27FC236}">
                    <a16:creationId xmlns:a16="http://schemas.microsoft.com/office/drawing/2014/main" id="{3DFEF5B1-E56D-4311-84C9-601B70D0C838}"/>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59" name="Freeform 36">
                <a:extLst>
                  <a:ext uri="{FF2B5EF4-FFF2-40B4-BE49-F238E27FC236}">
                    <a16:creationId xmlns:a16="http://schemas.microsoft.com/office/drawing/2014/main" id="{2892651D-EB69-4E35-AB0D-420399124D0A}"/>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grpSp>
      </p:grpSp>
      <p:sp>
        <p:nvSpPr>
          <p:cNvPr id="36" name="Rectangle 35">
            <a:extLst>
              <a:ext uri="{FF2B5EF4-FFF2-40B4-BE49-F238E27FC236}">
                <a16:creationId xmlns:a16="http://schemas.microsoft.com/office/drawing/2014/main" id="{0EF231C2-40E2-4ED4-AF64-DFE5FC40EAA6}"/>
              </a:ext>
            </a:extLst>
          </p:cNvPr>
          <p:cNvSpPr/>
          <p:nvPr/>
        </p:nvSpPr>
        <p:spPr>
          <a:xfrm>
            <a:off x="2640353" y="3332074"/>
            <a:ext cx="1895533" cy="416383"/>
          </a:xfrm>
          <a:prstGeom prst="rect">
            <a:avLst/>
          </a:prstGeom>
        </p:spPr>
        <p:txBody>
          <a:bodyPr wrap="none">
            <a:spAutoFit/>
          </a:bodyPr>
          <a:lstStyle/>
          <a:p>
            <a:pPr algn="ctr">
              <a:lnSpc>
                <a:spcPct val="90000"/>
              </a:lnSpc>
            </a:pPr>
            <a:r>
              <a:rPr lang="en-US" sz="1176" kern="0" dirty="0">
                <a:solidFill>
                  <a:srgbClr val="797979"/>
                </a:solidFill>
                <a:latin typeface="Segoe UI" panose="020B0502040204020203" pitchFamily="34" charset="0"/>
                <a:cs typeface="Segoe UI" panose="020B0502040204020203" pitchFamily="34" charset="0"/>
              </a:rPr>
              <a:t>.NET, Node, Java, Docker, </a:t>
            </a:r>
            <a:br>
              <a:rPr lang="en-US" sz="1176" kern="0" dirty="0">
                <a:solidFill>
                  <a:srgbClr val="797979"/>
                </a:solidFill>
                <a:latin typeface="Segoe UI" panose="020B0502040204020203" pitchFamily="34" charset="0"/>
                <a:cs typeface="Segoe UI" panose="020B0502040204020203" pitchFamily="34" charset="0"/>
              </a:rPr>
            </a:br>
            <a:r>
              <a:rPr lang="en-US" sz="1176" kern="0" dirty="0">
                <a:solidFill>
                  <a:srgbClr val="797979"/>
                </a:solidFill>
                <a:latin typeface="Segoe UI" panose="020B0502040204020203" pitchFamily="34" charset="0"/>
                <a:cs typeface="Segoe UI" panose="020B0502040204020203" pitchFamily="34" charset="0"/>
              </a:rPr>
              <a:t>PHP, Ruby, Python</a:t>
            </a:r>
          </a:p>
        </p:txBody>
      </p:sp>
      <p:sp>
        <p:nvSpPr>
          <p:cNvPr id="37" name="Rectangle 36">
            <a:extLst>
              <a:ext uri="{FF2B5EF4-FFF2-40B4-BE49-F238E27FC236}">
                <a16:creationId xmlns:a16="http://schemas.microsoft.com/office/drawing/2014/main" id="{DE24526B-2EF3-41ED-82B8-7F21617E24B8}"/>
              </a:ext>
            </a:extLst>
          </p:cNvPr>
          <p:cNvSpPr/>
          <p:nvPr/>
        </p:nvSpPr>
        <p:spPr>
          <a:xfrm>
            <a:off x="4728705" y="3332074"/>
            <a:ext cx="979353"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Staging &amp; </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deployment</a:t>
            </a:r>
          </a:p>
        </p:txBody>
      </p:sp>
      <p:sp>
        <p:nvSpPr>
          <p:cNvPr id="38" name="Rectangle 37">
            <a:extLst>
              <a:ext uri="{FF2B5EF4-FFF2-40B4-BE49-F238E27FC236}">
                <a16:creationId xmlns:a16="http://schemas.microsoft.com/office/drawing/2014/main" id="{38071D94-0767-4DEA-B0EF-DA241344C6A8}"/>
              </a:ext>
            </a:extLst>
          </p:cNvPr>
          <p:cNvSpPr/>
          <p:nvPr/>
        </p:nvSpPr>
        <p:spPr>
          <a:xfrm>
            <a:off x="6396362" y="3332074"/>
            <a:ext cx="913351"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Testing in</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production</a:t>
            </a:r>
          </a:p>
        </p:txBody>
      </p:sp>
      <p:sp>
        <p:nvSpPr>
          <p:cNvPr id="39" name="Rectangle 38">
            <a:extLst>
              <a:ext uri="{FF2B5EF4-FFF2-40B4-BE49-F238E27FC236}">
                <a16:creationId xmlns:a16="http://schemas.microsoft.com/office/drawing/2014/main" id="{C8CA5C53-639F-48EF-A38B-1FC9B26F7CF1}"/>
              </a:ext>
            </a:extLst>
          </p:cNvPr>
          <p:cNvSpPr/>
          <p:nvPr/>
        </p:nvSpPr>
        <p:spPr>
          <a:xfrm>
            <a:off x="7981380" y="3332074"/>
            <a:ext cx="995068"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App gallery</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marketplace</a:t>
            </a:r>
          </a:p>
        </p:txBody>
      </p:sp>
      <p:cxnSp>
        <p:nvCxnSpPr>
          <p:cNvPr id="68" name="Straight Connector 67">
            <a:extLst>
              <a:ext uri="{FF2B5EF4-FFF2-40B4-BE49-F238E27FC236}">
                <a16:creationId xmlns:a16="http://schemas.microsoft.com/office/drawing/2014/main" id="{031C7E23-8D79-46AE-A461-B3BB7AEEA809}"/>
              </a:ext>
            </a:extLst>
          </p:cNvPr>
          <p:cNvCxnSpPr>
            <a:cxnSpLocks/>
          </p:cNvCxnSpPr>
          <p:nvPr/>
        </p:nvCxnSpPr>
        <p:spPr>
          <a:xfrm>
            <a:off x="2222445" y="4372646"/>
            <a:ext cx="7619613"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3FF28B5-9F24-4BFA-976B-796E9F8128C1}"/>
              </a:ext>
            </a:extLst>
          </p:cNvPr>
          <p:cNvSpPr/>
          <p:nvPr/>
        </p:nvSpPr>
        <p:spPr>
          <a:xfrm>
            <a:off x="504370" y="4232343"/>
            <a:ext cx="1613565" cy="280605"/>
          </a:xfrm>
          <a:prstGeom prst="rect">
            <a:avLst/>
          </a:prstGeom>
        </p:spPr>
        <p:txBody>
          <a:bodyPr wrap="square">
            <a:spAutoFit/>
          </a:bodyPr>
          <a:lstStyle/>
          <a:p>
            <a:pPr algn="r">
              <a:lnSpc>
                <a:spcPct val="90000"/>
              </a:lnSpc>
            </a:pPr>
            <a:r>
              <a:rPr lang="en-US" sz="1372">
                <a:solidFill>
                  <a:srgbClr val="0078D7"/>
                </a:solidFill>
                <a:latin typeface="Segoe UI Semilight" panose="020B0402040204020203" pitchFamily="34" charset="0"/>
                <a:cs typeface="Segoe UI Semilight" panose="020B0402040204020203" pitchFamily="34" charset="0"/>
              </a:rPr>
              <a:t>Fully managed</a:t>
            </a:r>
            <a:endParaRPr lang="en-US" sz="1372">
              <a:solidFill>
                <a:srgbClr val="0078D7"/>
              </a:solidFill>
            </a:endParaRPr>
          </a:p>
        </p:txBody>
      </p:sp>
      <p:sp>
        <p:nvSpPr>
          <p:cNvPr id="74" name="Rectangle 73">
            <a:extLst>
              <a:ext uri="{FF2B5EF4-FFF2-40B4-BE49-F238E27FC236}">
                <a16:creationId xmlns:a16="http://schemas.microsoft.com/office/drawing/2014/main" id="{EA1D1C01-D714-4282-800B-8DFAC35ACF20}"/>
              </a:ext>
            </a:extLst>
          </p:cNvPr>
          <p:cNvSpPr/>
          <p:nvPr/>
        </p:nvSpPr>
        <p:spPr>
          <a:xfrm>
            <a:off x="3010437" y="4733837"/>
            <a:ext cx="1155362"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Auto scale &amp;</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load balancing</a:t>
            </a:r>
          </a:p>
        </p:txBody>
      </p:sp>
      <p:sp>
        <p:nvSpPr>
          <p:cNvPr id="75" name="Rectangle 74">
            <a:extLst>
              <a:ext uri="{FF2B5EF4-FFF2-40B4-BE49-F238E27FC236}">
                <a16:creationId xmlns:a16="http://schemas.microsoft.com/office/drawing/2014/main" id="{B72FF6C8-2C3A-4CF3-9B67-ADF7958A410A}"/>
              </a:ext>
            </a:extLst>
          </p:cNvPr>
          <p:cNvSpPr/>
          <p:nvPr/>
        </p:nvSpPr>
        <p:spPr>
          <a:xfrm>
            <a:off x="4562130" y="4733837"/>
            <a:ext cx="1312510"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High availability</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w/ auto patching</a:t>
            </a:r>
          </a:p>
        </p:txBody>
      </p:sp>
      <p:sp>
        <p:nvSpPr>
          <p:cNvPr id="76" name="Rectangle 75">
            <a:extLst>
              <a:ext uri="{FF2B5EF4-FFF2-40B4-BE49-F238E27FC236}">
                <a16:creationId xmlns:a16="http://schemas.microsoft.com/office/drawing/2014/main" id="{5FC65E85-CDEC-4E7D-BA77-222B48D39B50}"/>
              </a:ext>
            </a:extLst>
          </p:cNvPr>
          <p:cNvSpPr/>
          <p:nvPr/>
        </p:nvSpPr>
        <p:spPr>
          <a:xfrm>
            <a:off x="6218785" y="4733837"/>
            <a:ext cx="1268509"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Reduced</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operations costs</a:t>
            </a:r>
          </a:p>
        </p:txBody>
      </p:sp>
      <p:sp>
        <p:nvSpPr>
          <p:cNvPr id="77" name="Rectangle 76">
            <a:extLst>
              <a:ext uri="{FF2B5EF4-FFF2-40B4-BE49-F238E27FC236}">
                <a16:creationId xmlns:a16="http://schemas.microsoft.com/office/drawing/2014/main" id="{145A6D96-A574-408E-B3C0-4B6DBF905E06}"/>
              </a:ext>
            </a:extLst>
          </p:cNvPr>
          <p:cNvSpPr/>
          <p:nvPr/>
        </p:nvSpPr>
        <p:spPr>
          <a:xfrm>
            <a:off x="8067027" y="4733837"/>
            <a:ext cx="823777"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Backup &amp;</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recovery</a:t>
            </a:r>
          </a:p>
        </p:txBody>
      </p:sp>
      <p:grpSp>
        <p:nvGrpSpPr>
          <p:cNvPr id="167" name="Group 166">
            <a:extLst>
              <a:ext uri="{FF2B5EF4-FFF2-40B4-BE49-F238E27FC236}">
                <a16:creationId xmlns:a16="http://schemas.microsoft.com/office/drawing/2014/main" id="{437351E6-1517-49BB-A7FD-311BF7C300D8}"/>
              </a:ext>
            </a:extLst>
          </p:cNvPr>
          <p:cNvGrpSpPr/>
          <p:nvPr/>
        </p:nvGrpSpPr>
        <p:grpSpPr>
          <a:xfrm>
            <a:off x="3320030" y="4106185"/>
            <a:ext cx="532922" cy="532922"/>
            <a:chOff x="4327893" y="4188026"/>
            <a:chExt cx="543608" cy="543608"/>
          </a:xfrm>
        </p:grpSpPr>
        <p:sp>
          <p:nvSpPr>
            <p:cNvPr id="100" name="Oval 99">
              <a:extLst>
                <a:ext uri="{FF2B5EF4-FFF2-40B4-BE49-F238E27FC236}">
                  <a16:creationId xmlns:a16="http://schemas.microsoft.com/office/drawing/2014/main" id="{7C1904D2-3D5C-49F8-9273-81C729E8AC6C}"/>
                </a:ext>
              </a:extLst>
            </p:cNvPr>
            <p:cNvSpPr/>
            <p:nvPr/>
          </p:nvSpPr>
          <p:spPr>
            <a:xfrm>
              <a:off x="4327893"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06" name="Freeform 82">
              <a:extLst>
                <a:ext uri="{FF2B5EF4-FFF2-40B4-BE49-F238E27FC236}">
                  <a16:creationId xmlns:a16="http://schemas.microsoft.com/office/drawing/2014/main" id="{3F2CC22C-651D-400E-8466-61DD9A6EAD1D}"/>
                </a:ext>
              </a:extLst>
            </p:cNvPr>
            <p:cNvSpPr>
              <a:spLocks noChangeAspect="1" noEditPoints="1"/>
            </p:cNvSpPr>
            <p:nvPr/>
          </p:nvSpPr>
          <p:spPr bwMode="auto">
            <a:xfrm>
              <a:off x="4459477" y="4339717"/>
              <a:ext cx="280441" cy="240227"/>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3" name="Group 2">
            <a:extLst>
              <a:ext uri="{FF2B5EF4-FFF2-40B4-BE49-F238E27FC236}">
                <a16:creationId xmlns:a16="http://schemas.microsoft.com/office/drawing/2014/main" id="{32515644-0C06-42F2-9AF9-F0C6957D893F}"/>
              </a:ext>
            </a:extLst>
          </p:cNvPr>
          <p:cNvGrpSpPr/>
          <p:nvPr/>
        </p:nvGrpSpPr>
        <p:grpSpPr>
          <a:xfrm>
            <a:off x="4950537" y="4106185"/>
            <a:ext cx="532922" cy="532922"/>
            <a:chOff x="5049805" y="4188026"/>
            <a:chExt cx="543608" cy="543608"/>
          </a:xfrm>
        </p:grpSpPr>
        <p:sp>
          <p:nvSpPr>
            <p:cNvPr id="78" name="Oval 77">
              <a:extLst>
                <a:ext uri="{FF2B5EF4-FFF2-40B4-BE49-F238E27FC236}">
                  <a16:creationId xmlns:a16="http://schemas.microsoft.com/office/drawing/2014/main" id="{3D34CAB7-E960-4ED4-8E25-951AD2F9D222}"/>
                </a:ext>
              </a:extLst>
            </p:cNvPr>
            <p:cNvSpPr/>
            <p:nvPr/>
          </p:nvSpPr>
          <p:spPr>
            <a:xfrm>
              <a:off x="5049805"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108" name="Group 538">
              <a:extLst>
                <a:ext uri="{FF2B5EF4-FFF2-40B4-BE49-F238E27FC236}">
                  <a16:creationId xmlns:a16="http://schemas.microsoft.com/office/drawing/2014/main" id="{20F28212-40E1-4D9E-9976-C47275989649}"/>
                </a:ext>
              </a:extLst>
            </p:cNvPr>
            <p:cNvGrpSpPr>
              <a:grpSpLocks noChangeAspect="1"/>
            </p:cNvGrpSpPr>
            <p:nvPr/>
          </p:nvGrpSpPr>
          <p:grpSpPr bwMode="auto">
            <a:xfrm>
              <a:off x="5191281" y="4317162"/>
              <a:ext cx="260657" cy="285337"/>
              <a:chOff x="6703" y="2838"/>
              <a:chExt cx="169" cy="185"/>
            </a:xfrm>
            <a:noFill/>
          </p:grpSpPr>
          <p:sp>
            <p:nvSpPr>
              <p:cNvPr id="109" name="Line 539">
                <a:extLst>
                  <a:ext uri="{FF2B5EF4-FFF2-40B4-BE49-F238E27FC236}">
                    <a16:creationId xmlns:a16="http://schemas.microsoft.com/office/drawing/2014/main" id="{199DC63C-596E-4CFC-A436-AF6C5722BC74}"/>
                  </a:ext>
                </a:extLst>
              </p:cNvPr>
              <p:cNvSpPr>
                <a:spLocks noChangeShapeType="1"/>
              </p:cNvSpPr>
              <p:nvPr/>
            </p:nvSpPr>
            <p:spPr bwMode="auto">
              <a:xfrm>
                <a:off x="6803" y="2967"/>
                <a:ext cx="4" cy="10"/>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0" name="Line 540">
                <a:extLst>
                  <a:ext uri="{FF2B5EF4-FFF2-40B4-BE49-F238E27FC236}">
                    <a16:creationId xmlns:a16="http://schemas.microsoft.com/office/drawing/2014/main" id="{FC61B0F9-4091-4457-A111-E6790F8E04B0}"/>
                  </a:ext>
                </a:extLst>
              </p:cNvPr>
              <p:cNvSpPr>
                <a:spLocks noChangeShapeType="1"/>
              </p:cNvSpPr>
              <p:nvPr/>
            </p:nvSpPr>
            <p:spPr bwMode="auto">
              <a:xfrm>
                <a:off x="6768" y="2884"/>
                <a:ext cx="4" cy="12"/>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1" name="Line 541">
                <a:extLst>
                  <a:ext uri="{FF2B5EF4-FFF2-40B4-BE49-F238E27FC236}">
                    <a16:creationId xmlns:a16="http://schemas.microsoft.com/office/drawing/2014/main" id="{920CC6CD-2404-4305-8E44-0F801A72EF73}"/>
                  </a:ext>
                </a:extLst>
              </p:cNvPr>
              <p:cNvSpPr>
                <a:spLocks noChangeShapeType="1"/>
              </p:cNvSpPr>
              <p:nvPr/>
            </p:nvSpPr>
            <p:spPr bwMode="auto">
              <a:xfrm flipH="1">
                <a:off x="6768" y="2967"/>
                <a:ext cx="4" cy="10"/>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2" name="Line 542">
                <a:extLst>
                  <a:ext uri="{FF2B5EF4-FFF2-40B4-BE49-F238E27FC236}">
                    <a16:creationId xmlns:a16="http://schemas.microsoft.com/office/drawing/2014/main" id="{2D786659-2AC2-430D-A268-11C03D1E887F}"/>
                  </a:ext>
                </a:extLst>
              </p:cNvPr>
              <p:cNvSpPr>
                <a:spLocks noChangeShapeType="1"/>
              </p:cNvSpPr>
              <p:nvPr/>
            </p:nvSpPr>
            <p:spPr bwMode="auto">
              <a:xfrm flipH="1">
                <a:off x="6803" y="2884"/>
                <a:ext cx="4" cy="12"/>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3" name="Line 543">
                <a:extLst>
                  <a:ext uri="{FF2B5EF4-FFF2-40B4-BE49-F238E27FC236}">
                    <a16:creationId xmlns:a16="http://schemas.microsoft.com/office/drawing/2014/main" id="{8B55FB6A-47C3-414A-B58C-4D026F265AD6}"/>
                  </a:ext>
                </a:extLst>
              </p:cNvPr>
              <p:cNvSpPr>
                <a:spLocks noChangeShapeType="1"/>
              </p:cNvSpPr>
              <p:nvPr/>
            </p:nvSpPr>
            <p:spPr bwMode="auto">
              <a:xfrm>
                <a:off x="6824" y="2946"/>
                <a:ext cx="10" cy="4"/>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4" name="Line 544">
                <a:extLst>
                  <a:ext uri="{FF2B5EF4-FFF2-40B4-BE49-F238E27FC236}">
                    <a16:creationId xmlns:a16="http://schemas.microsoft.com/office/drawing/2014/main" id="{B6C565B7-DB56-419A-88FA-82775C58E022}"/>
                  </a:ext>
                </a:extLst>
              </p:cNvPr>
              <p:cNvSpPr>
                <a:spLocks noChangeShapeType="1"/>
              </p:cNvSpPr>
              <p:nvPr/>
            </p:nvSpPr>
            <p:spPr bwMode="auto">
              <a:xfrm>
                <a:off x="6741" y="2911"/>
                <a:ext cx="10" cy="6"/>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5" name="Line 545">
                <a:extLst>
                  <a:ext uri="{FF2B5EF4-FFF2-40B4-BE49-F238E27FC236}">
                    <a16:creationId xmlns:a16="http://schemas.microsoft.com/office/drawing/2014/main" id="{5B9501AB-A11D-4B2F-9F8E-E3C2D0BF1782}"/>
                  </a:ext>
                </a:extLst>
              </p:cNvPr>
              <p:cNvSpPr>
                <a:spLocks noChangeShapeType="1"/>
              </p:cNvSpPr>
              <p:nvPr/>
            </p:nvSpPr>
            <p:spPr bwMode="auto">
              <a:xfrm flipV="1">
                <a:off x="6824" y="2911"/>
                <a:ext cx="10" cy="6"/>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6" name="Line 546">
                <a:extLst>
                  <a:ext uri="{FF2B5EF4-FFF2-40B4-BE49-F238E27FC236}">
                    <a16:creationId xmlns:a16="http://schemas.microsoft.com/office/drawing/2014/main" id="{7B52C812-C606-4527-9431-BE50ADD9D042}"/>
                  </a:ext>
                </a:extLst>
              </p:cNvPr>
              <p:cNvSpPr>
                <a:spLocks noChangeShapeType="1"/>
              </p:cNvSpPr>
              <p:nvPr/>
            </p:nvSpPr>
            <p:spPr bwMode="auto">
              <a:xfrm flipV="1">
                <a:off x="6741" y="2946"/>
                <a:ext cx="10" cy="4"/>
              </a:xfrm>
              <a:prstGeom prst="lin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7" name="Oval 547">
                <a:extLst>
                  <a:ext uri="{FF2B5EF4-FFF2-40B4-BE49-F238E27FC236}">
                    <a16:creationId xmlns:a16="http://schemas.microsoft.com/office/drawing/2014/main" id="{8DCD547B-61B7-448F-9A0F-616520D77526}"/>
                  </a:ext>
                </a:extLst>
              </p:cNvPr>
              <p:cNvSpPr>
                <a:spLocks noChangeArrowheads="1"/>
              </p:cNvSpPr>
              <p:nvPr/>
            </p:nvSpPr>
            <p:spPr bwMode="auto">
              <a:xfrm>
                <a:off x="6753" y="2896"/>
                <a:ext cx="69" cy="71"/>
              </a:xfrm>
              <a:prstGeom prst="ellipse">
                <a:avLst/>
              </a:pr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8" name="Freeform 548">
                <a:extLst>
                  <a:ext uri="{FF2B5EF4-FFF2-40B4-BE49-F238E27FC236}">
                    <a16:creationId xmlns:a16="http://schemas.microsoft.com/office/drawing/2014/main" id="{BBD3B5D1-A868-4DB4-A16D-98A55E8E48B0}"/>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19" name="Freeform 549">
                <a:extLst>
                  <a:ext uri="{FF2B5EF4-FFF2-40B4-BE49-F238E27FC236}">
                    <a16:creationId xmlns:a16="http://schemas.microsoft.com/office/drawing/2014/main" id="{D62CBEE5-4ABB-4E76-9127-D40174B5B673}"/>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20" name="Freeform 550">
                <a:extLst>
                  <a:ext uri="{FF2B5EF4-FFF2-40B4-BE49-F238E27FC236}">
                    <a16:creationId xmlns:a16="http://schemas.microsoft.com/office/drawing/2014/main" id="{71A83D4F-4CED-43BF-B397-EC5B772547E2}"/>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sp>
            <p:nvSpPr>
              <p:cNvPr id="121" name="Freeform 551">
                <a:extLst>
                  <a:ext uri="{FF2B5EF4-FFF2-40B4-BE49-F238E27FC236}">
                    <a16:creationId xmlns:a16="http://schemas.microsoft.com/office/drawing/2014/main" id="{1CDC3D34-5F8E-42AC-910C-190C829A7A47}"/>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grpFill/>
              <a:ln w="28575" cap="flat">
                <a:solidFill>
                  <a:srgbClr val="0078D7"/>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96302"/>
                <a:endParaRPr lang="en-US" sz="1765">
                  <a:solidFill>
                    <a:srgbClr val="353535"/>
                  </a:solidFill>
                  <a:latin typeface="Segoe UI Semilight"/>
                </a:endParaRPr>
              </a:p>
            </p:txBody>
          </p:sp>
        </p:grpSp>
      </p:grpSp>
      <p:grpSp>
        <p:nvGrpSpPr>
          <p:cNvPr id="169" name="Group 168">
            <a:extLst>
              <a:ext uri="{FF2B5EF4-FFF2-40B4-BE49-F238E27FC236}">
                <a16:creationId xmlns:a16="http://schemas.microsoft.com/office/drawing/2014/main" id="{0DC2CB09-EBA2-4C96-A710-C409CAD22798}"/>
              </a:ext>
            </a:extLst>
          </p:cNvPr>
          <p:cNvGrpSpPr/>
          <p:nvPr/>
        </p:nvGrpSpPr>
        <p:grpSpPr>
          <a:xfrm>
            <a:off x="6581044" y="4106185"/>
            <a:ext cx="532922" cy="532922"/>
            <a:chOff x="7654297" y="4188026"/>
            <a:chExt cx="543608" cy="543608"/>
          </a:xfrm>
        </p:grpSpPr>
        <p:sp>
          <p:nvSpPr>
            <p:cNvPr id="104" name="Oval 103">
              <a:extLst>
                <a:ext uri="{FF2B5EF4-FFF2-40B4-BE49-F238E27FC236}">
                  <a16:creationId xmlns:a16="http://schemas.microsoft.com/office/drawing/2014/main" id="{05F05E47-20A0-4FBE-91DC-F3D48F5C0FA9}"/>
                </a:ext>
              </a:extLst>
            </p:cNvPr>
            <p:cNvSpPr/>
            <p:nvPr/>
          </p:nvSpPr>
          <p:spPr>
            <a:xfrm>
              <a:off x="7654297"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23" name="Freeform 290">
              <a:extLst>
                <a:ext uri="{FF2B5EF4-FFF2-40B4-BE49-F238E27FC236}">
                  <a16:creationId xmlns:a16="http://schemas.microsoft.com/office/drawing/2014/main" id="{64743773-7B4A-482D-9E75-3D91727D4D9F}"/>
                </a:ext>
              </a:extLst>
            </p:cNvPr>
            <p:cNvSpPr>
              <a:spLocks noChangeAspect="1" noEditPoints="1"/>
            </p:cNvSpPr>
            <p:nvPr/>
          </p:nvSpPr>
          <p:spPr bwMode="auto">
            <a:xfrm>
              <a:off x="7786522" y="4324286"/>
              <a:ext cx="279158" cy="271089"/>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0" name="Group 169">
            <a:extLst>
              <a:ext uri="{FF2B5EF4-FFF2-40B4-BE49-F238E27FC236}">
                <a16:creationId xmlns:a16="http://schemas.microsoft.com/office/drawing/2014/main" id="{5484B194-9D48-4D61-9082-56B1AD546FE0}"/>
              </a:ext>
            </a:extLst>
          </p:cNvPr>
          <p:cNvGrpSpPr/>
          <p:nvPr/>
        </p:nvGrpSpPr>
        <p:grpSpPr>
          <a:xfrm>
            <a:off x="8211551" y="4106185"/>
            <a:ext cx="532922" cy="532922"/>
            <a:chOff x="9317499" y="4188026"/>
            <a:chExt cx="543608" cy="543608"/>
          </a:xfrm>
        </p:grpSpPr>
        <p:sp>
          <p:nvSpPr>
            <p:cNvPr id="102" name="Oval 101">
              <a:extLst>
                <a:ext uri="{FF2B5EF4-FFF2-40B4-BE49-F238E27FC236}">
                  <a16:creationId xmlns:a16="http://schemas.microsoft.com/office/drawing/2014/main" id="{9B194394-12F1-4C37-AD4A-76DA6B3A2147}"/>
                </a:ext>
              </a:extLst>
            </p:cNvPr>
            <p:cNvSpPr/>
            <p:nvPr/>
          </p:nvSpPr>
          <p:spPr>
            <a:xfrm>
              <a:off x="9317499"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25" name="Freeform 149">
              <a:extLst>
                <a:ext uri="{FF2B5EF4-FFF2-40B4-BE49-F238E27FC236}">
                  <a16:creationId xmlns:a16="http://schemas.microsoft.com/office/drawing/2014/main" id="{D405C90C-F986-491D-B389-B8D627B31644}"/>
                </a:ext>
              </a:extLst>
            </p:cNvPr>
            <p:cNvSpPr>
              <a:spLocks noChangeAspect="1" noEditPoints="1"/>
            </p:cNvSpPr>
            <p:nvPr/>
          </p:nvSpPr>
          <p:spPr bwMode="auto">
            <a:xfrm>
              <a:off x="9454903" y="4297386"/>
              <a:ext cx="268800" cy="324888"/>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cxnSp>
        <p:nvCxnSpPr>
          <p:cNvPr id="129" name="Straight Connector 128">
            <a:extLst>
              <a:ext uri="{FF2B5EF4-FFF2-40B4-BE49-F238E27FC236}">
                <a16:creationId xmlns:a16="http://schemas.microsoft.com/office/drawing/2014/main" id="{AD2B3450-05B9-4B05-B354-441717D372C2}"/>
              </a:ext>
            </a:extLst>
          </p:cNvPr>
          <p:cNvCxnSpPr>
            <a:cxnSpLocks/>
          </p:cNvCxnSpPr>
          <p:nvPr/>
        </p:nvCxnSpPr>
        <p:spPr>
          <a:xfrm>
            <a:off x="2222445" y="5774409"/>
            <a:ext cx="7619613"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9868E2FB-E482-415B-AD92-70DB05EF3296}"/>
              </a:ext>
            </a:extLst>
          </p:cNvPr>
          <p:cNvSpPr/>
          <p:nvPr/>
        </p:nvSpPr>
        <p:spPr>
          <a:xfrm>
            <a:off x="504370" y="5634106"/>
            <a:ext cx="1613565" cy="280605"/>
          </a:xfrm>
          <a:prstGeom prst="rect">
            <a:avLst/>
          </a:prstGeom>
        </p:spPr>
        <p:txBody>
          <a:bodyPr wrap="square">
            <a:spAutoFit/>
          </a:bodyPr>
          <a:lstStyle/>
          <a:p>
            <a:pPr algn="r">
              <a:lnSpc>
                <a:spcPct val="90000"/>
              </a:lnSpc>
            </a:pPr>
            <a:r>
              <a:rPr lang="en-US" sz="1372">
                <a:solidFill>
                  <a:srgbClr val="0078D7"/>
                </a:solidFill>
                <a:latin typeface="Segoe UI Semilight" panose="020B0402040204020203" pitchFamily="34" charset="0"/>
                <a:cs typeface="Segoe UI Semilight" panose="020B0402040204020203" pitchFamily="34" charset="0"/>
              </a:rPr>
              <a:t>Enterprise grade</a:t>
            </a:r>
            <a:endParaRPr lang="en-US" sz="1372">
              <a:solidFill>
                <a:srgbClr val="0078D7"/>
              </a:solidFill>
            </a:endParaRPr>
          </a:p>
        </p:txBody>
      </p:sp>
      <p:sp>
        <p:nvSpPr>
          <p:cNvPr id="135" name="Rectangle 134">
            <a:extLst>
              <a:ext uri="{FF2B5EF4-FFF2-40B4-BE49-F238E27FC236}">
                <a16:creationId xmlns:a16="http://schemas.microsoft.com/office/drawing/2014/main" id="{094F503E-8C52-4AAD-8EAF-9F1E93203AD2}"/>
              </a:ext>
            </a:extLst>
          </p:cNvPr>
          <p:cNvSpPr/>
          <p:nvPr/>
        </p:nvSpPr>
        <p:spPr>
          <a:xfrm>
            <a:off x="2975865" y="6135600"/>
            <a:ext cx="1224507"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Global data</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center footprint</a:t>
            </a:r>
          </a:p>
        </p:txBody>
      </p:sp>
      <p:sp>
        <p:nvSpPr>
          <p:cNvPr id="136" name="Rectangle 135">
            <a:extLst>
              <a:ext uri="{FF2B5EF4-FFF2-40B4-BE49-F238E27FC236}">
                <a16:creationId xmlns:a16="http://schemas.microsoft.com/office/drawing/2014/main" id="{EE0E07CE-E41C-41F3-9518-8D67E998E429}"/>
              </a:ext>
            </a:extLst>
          </p:cNvPr>
          <p:cNvSpPr/>
          <p:nvPr/>
        </p:nvSpPr>
        <p:spPr>
          <a:xfrm>
            <a:off x="4869357" y="6135600"/>
            <a:ext cx="698057"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Hybrid</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support</a:t>
            </a:r>
          </a:p>
        </p:txBody>
      </p:sp>
      <p:sp>
        <p:nvSpPr>
          <p:cNvPr id="137" name="Rectangle 136">
            <a:extLst>
              <a:ext uri="{FF2B5EF4-FFF2-40B4-BE49-F238E27FC236}">
                <a16:creationId xmlns:a16="http://schemas.microsoft.com/office/drawing/2014/main" id="{88139653-483D-42F1-9318-724E094EF10B}"/>
              </a:ext>
            </a:extLst>
          </p:cNvPr>
          <p:cNvSpPr/>
          <p:nvPr/>
        </p:nvSpPr>
        <p:spPr>
          <a:xfrm>
            <a:off x="6397150" y="6135600"/>
            <a:ext cx="911780"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AAD</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integration</a:t>
            </a:r>
          </a:p>
        </p:txBody>
      </p:sp>
      <p:sp>
        <p:nvSpPr>
          <p:cNvPr id="138" name="Rectangle 137">
            <a:extLst>
              <a:ext uri="{FF2B5EF4-FFF2-40B4-BE49-F238E27FC236}">
                <a16:creationId xmlns:a16="http://schemas.microsoft.com/office/drawing/2014/main" id="{C570999F-2C74-4BA8-AF1A-A42F21642743}"/>
              </a:ext>
            </a:extLst>
          </p:cNvPr>
          <p:cNvSpPr/>
          <p:nvPr/>
        </p:nvSpPr>
        <p:spPr>
          <a:xfrm>
            <a:off x="8009671" y="6135600"/>
            <a:ext cx="938494" cy="416383"/>
          </a:xfrm>
          <a:prstGeom prst="rect">
            <a:avLst/>
          </a:prstGeom>
        </p:spPr>
        <p:txBody>
          <a:bodyPr wrap="none">
            <a:spAutoFit/>
          </a:bodyPr>
          <a:lstStyle/>
          <a:p>
            <a:pPr algn="ctr">
              <a:lnSpc>
                <a:spcPct val="90000"/>
              </a:lnSpc>
            </a:pPr>
            <a:r>
              <a:rPr lang="en-US" sz="1176" kern="0">
                <a:solidFill>
                  <a:srgbClr val="797979"/>
                </a:solidFill>
                <a:latin typeface="Segoe UI" panose="020B0502040204020203" pitchFamily="34" charset="0"/>
                <a:cs typeface="Segoe UI" panose="020B0502040204020203" pitchFamily="34" charset="0"/>
              </a:rPr>
              <a:t>Secure &amp;</a:t>
            </a:r>
            <a:br>
              <a:rPr lang="en-US" sz="1176" kern="0">
                <a:solidFill>
                  <a:srgbClr val="797979"/>
                </a:solidFill>
                <a:latin typeface="Segoe UI" panose="020B0502040204020203" pitchFamily="34" charset="0"/>
                <a:cs typeface="Segoe UI" panose="020B0502040204020203" pitchFamily="34" charset="0"/>
              </a:rPr>
            </a:br>
            <a:r>
              <a:rPr lang="en-US" sz="1176" kern="0">
                <a:solidFill>
                  <a:srgbClr val="797979"/>
                </a:solidFill>
                <a:latin typeface="Segoe UI" panose="020B0502040204020203" pitchFamily="34" charset="0"/>
                <a:cs typeface="Segoe UI" panose="020B0502040204020203" pitchFamily="34" charset="0"/>
              </a:rPr>
              <a:t>compliance</a:t>
            </a:r>
          </a:p>
        </p:txBody>
      </p:sp>
      <p:grpSp>
        <p:nvGrpSpPr>
          <p:cNvPr id="171" name="Group 170">
            <a:extLst>
              <a:ext uri="{FF2B5EF4-FFF2-40B4-BE49-F238E27FC236}">
                <a16:creationId xmlns:a16="http://schemas.microsoft.com/office/drawing/2014/main" id="{296216A8-F7E1-443E-9D7C-C072D5187B29}"/>
              </a:ext>
            </a:extLst>
          </p:cNvPr>
          <p:cNvGrpSpPr/>
          <p:nvPr/>
        </p:nvGrpSpPr>
        <p:grpSpPr>
          <a:xfrm>
            <a:off x="3320030" y="5507948"/>
            <a:ext cx="532922" cy="532922"/>
            <a:chOff x="4327893" y="5617897"/>
            <a:chExt cx="543608" cy="543608"/>
          </a:xfrm>
        </p:grpSpPr>
        <p:sp>
          <p:nvSpPr>
            <p:cNvPr id="133" name="Oval 132">
              <a:extLst>
                <a:ext uri="{FF2B5EF4-FFF2-40B4-BE49-F238E27FC236}">
                  <a16:creationId xmlns:a16="http://schemas.microsoft.com/office/drawing/2014/main" id="{7C93713C-13C8-49AA-9DB9-F53AB8F487EA}"/>
                </a:ext>
              </a:extLst>
            </p:cNvPr>
            <p:cNvSpPr/>
            <p:nvPr/>
          </p:nvSpPr>
          <p:spPr>
            <a:xfrm>
              <a:off x="4327893"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57" name="Freeform 90">
              <a:extLst>
                <a:ext uri="{FF2B5EF4-FFF2-40B4-BE49-F238E27FC236}">
                  <a16:creationId xmlns:a16="http://schemas.microsoft.com/office/drawing/2014/main" id="{9057BD75-9781-43BD-BC5E-254407CA9982}"/>
                </a:ext>
              </a:extLst>
            </p:cNvPr>
            <p:cNvSpPr>
              <a:spLocks noChangeAspect="1" noEditPoints="1"/>
            </p:cNvSpPr>
            <p:nvPr/>
          </p:nvSpPr>
          <p:spPr bwMode="auto">
            <a:xfrm>
              <a:off x="4428598" y="5718601"/>
              <a:ext cx="342199" cy="34220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2" name="Group 171">
            <a:extLst>
              <a:ext uri="{FF2B5EF4-FFF2-40B4-BE49-F238E27FC236}">
                <a16:creationId xmlns:a16="http://schemas.microsoft.com/office/drawing/2014/main" id="{6909CFC3-2AD6-487D-A863-76299881C5AB}"/>
              </a:ext>
            </a:extLst>
          </p:cNvPr>
          <p:cNvGrpSpPr/>
          <p:nvPr/>
        </p:nvGrpSpPr>
        <p:grpSpPr>
          <a:xfrm>
            <a:off x="4950537" y="5507948"/>
            <a:ext cx="532922" cy="532922"/>
            <a:chOff x="5991095" y="5617897"/>
            <a:chExt cx="543608" cy="543608"/>
          </a:xfrm>
        </p:grpSpPr>
        <p:sp>
          <p:nvSpPr>
            <p:cNvPr id="134" name="Oval 133">
              <a:extLst>
                <a:ext uri="{FF2B5EF4-FFF2-40B4-BE49-F238E27FC236}">
                  <a16:creationId xmlns:a16="http://schemas.microsoft.com/office/drawing/2014/main" id="{7A98C60D-99DB-42B5-92E6-FC6FB1759466}"/>
                </a:ext>
              </a:extLst>
            </p:cNvPr>
            <p:cNvSpPr/>
            <p:nvPr/>
          </p:nvSpPr>
          <p:spPr>
            <a:xfrm>
              <a:off x="5991095"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59" name="Freeform 9">
              <a:extLst>
                <a:ext uri="{FF2B5EF4-FFF2-40B4-BE49-F238E27FC236}">
                  <a16:creationId xmlns:a16="http://schemas.microsoft.com/office/drawing/2014/main" id="{AF0C2B0B-5014-49BF-B981-65FE8F94CD1D}"/>
                </a:ext>
              </a:extLst>
            </p:cNvPr>
            <p:cNvSpPr>
              <a:spLocks noChangeAspect="1" noEditPoints="1"/>
            </p:cNvSpPr>
            <p:nvPr/>
          </p:nvSpPr>
          <p:spPr bwMode="auto">
            <a:xfrm>
              <a:off x="6076717" y="5759598"/>
              <a:ext cx="372364" cy="260206"/>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3" name="Group 172">
            <a:extLst>
              <a:ext uri="{FF2B5EF4-FFF2-40B4-BE49-F238E27FC236}">
                <a16:creationId xmlns:a16="http://schemas.microsoft.com/office/drawing/2014/main" id="{245C9127-E36F-4DA6-943D-047362D83542}"/>
              </a:ext>
            </a:extLst>
          </p:cNvPr>
          <p:cNvGrpSpPr/>
          <p:nvPr/>
        </p:nvGrpSpPr>
        <p:grpSpPr>
          <a:xfrm>
            <a:off x="6581044" y="5507948"/>
            <a:ext cx="532922" cy="532922"/>
            <a:chOff x="7654297" y="5617897"/>
            <a:chExt cx="543608" cy="543608"/>
          </a:xfrm>
        </p:grpSpPr>
        <p:sp>
          <p:nvSpPr>
            <p:cNvPr id="131" name="Oval 130">
              <a:extLst>
                <a:ext uri="{FF2B5EF4-FFF2-40B4-BE49-F238E27FC236}">
                  <a16:creationId xmlns:a16="http://schemas.microsoft.com/office/drawing/2014/main" id="{0C080672-79BB-4CBF-8692-21888C3E275D}"/>
                </a:ext>
              </a:extLst>
            </p:cNvPr>
            <p:cNvSpPr/>
            <p:nvPr/>
          </p:nvSpPr>
          <p:spPr>
            <a:xfrm>
              <a:off x="7654297"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61" name="Freeform 118">
              <a:extLst>
                <a:ext uri="{FF2B5EF4-FFF2-40B4-BE49-F238E27FC236}">
                  <a16:creationId xmlns:a16="http://schemas.microsoft.com/office/drawing/2014/main" id="{72802AE5-2966-4864-97CA-B2A09D3FF65A}"/>
                </a:ext>
              </a:extLst>
            </p:cNvPr>
            <p:cNvSpPr>
              <a:spLocks noChangeAspect="1" noEditPoints="1"/>
            </p:cNvSpPr>
            <p:nvPr/>
          </p:nvSpPr>
          <p:spPr bwMode="auto">
            <a:xfrm>
              <a:off x="7755001" y="5782976"/>
              <a:ext cx="342200" cy="213451"/>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grpSp>
        <p:nvGrpSpPr>
          <p:cNvPr id="174" name="Group 173">
            <a:extLst>
              <a:ext uri="{FF2B5EF4-FFF2-40B4-BE49-F238E27FC236}">
                <a16:creationId xmlns:a16="http://schemas.microsoft.com/office/drawing/2014/main" id="{242C5DAA-A207-4102-8321-017A9DCCA7AD}"/>
              </a:ext>
            </a:extLst>
          </p:cNvPr>
          <p:cNvGrpSpPr/>
          <p:nvPr/>
        </p:nvGrpSpPr>
        <p:grpSpPr>
          <a:xfrm>
            <a:off x="8211551" y="5507948"/>
            <a:ext cx="532922" cy="532922"/>
            <a:chOff x="9317499" y="5617897"/>
            <a:chExt cx="543608" cy="543608"/>
          </a:xfrm>
        </p:grpSpPr>
        <p:sp>
          <p:nvSpPr>
            <p:cNvPr id="132" name="Oval 131">
              <a:extLst>
                <a:ext uri="{FF2B5EF4-FFF2-40B4-BE49-F238E27FC236}">
                  <a16:creationId xmlns:a16="http://schemas.microsoft.com/office/drawing/2014/main" id="{7F4AA867-EA34-4FDA-9A83-DE6DE34D7053}"/>
                </a:ext>
              </a:extLst>
            </p:cNvPr>
            <p:cNvSpPr/>
            <p:nvPr/>
          </p:nvSpPr>
          <p:spPr>
            <a:xfrm>
              <a:off x="9317499"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63" name="Freeform 144">
              <a:extLst>
                <a:ext uri="{FF2B5EF4-FFF2-40B4-BE49-F238E27FC236}">
                  <a16:creationId xmlns:a16="http://schemas.microsoft.com/office/drawing/2014/main" id="{AF3635F8-7A84-403C-B9C3-62B892F41988}"/>
                </a:ext>
              </a:extLst>
            </p:cNvPr>
            <p:cNvSpPr>
              <a:spLocks noChangeAspect="1" noEditPoints="1"/>
            </p:cNvSpPr>
            <p:nvPr/>
          </p:nvSpPr>
          <p:spPr bwMode="auto">
            <a:xfrm>
              <a:off x="9459426" y="5747965"/>
              <a:ext cx="259755" cy="283473"/>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0078D7"/>
            </a:solidFill>
            <a:ln>
              <a:noFill/>
            </a:ln>
          </p:spPr>
          <p:txBody>
            <a:bodyPr vert="horz" wrap="square" lIns="86152" tIns="43076" rIns="86152" bIns="43076" numCol="1" anchor="t" anchorCtr="0" compatLnSpc="1">
              <a:prstTxWarp prst="textNoShape">
                <a:avLst/>
              </a:prstTxWarp>
            </a:bodyPr>
            <a:lstStyle/>
            <a:p>
              <a:pPr defTabSz="878727">
                <a:defRPr/>
              </a:pPr>
              <a:endParaRPr lang="en-US" sz="1730">
                <a:solidFill>
                  <a:srgbClr val="000000"/>
                </a:solidFill>
                <a:latin typeface="Segoe UI"/>
              </a:endParaRPr>
            </a:p>
          </p:txBody>
        </p:sp>
      </p:grpSp>
    </p:spTree>
    <p:extLst>
      <p:ext uri="{BB962C8B-B14F-4D97-AF65-F5344CB8AC3E}">
        <p14:creationId xmlns:p14="http://schemas.microsoft.com/office/powerpoint/2010/main" val="119084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250"/>
                                        <p:tgtEl>
                                          <p:spTgt spid="18"/>
                                        </p:tgtEl>
                                      </p:cBhvr>
                                    </p:animEffect>
                                  </p:childTnLst>
                                </p:cTn>
                              </p:par>
                              <p:par>
                                <p:cTn id="8" presetID="5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p:cTn id="10" dur="250" fill="hold"/>
                                        <p:tgtEl>
                                          <p:spTgt spid="60"/>
                                        </p:tgtEl>
                                        <p:attrNameLst>
                                          <p:attrName>ppt_w</p:attrName>
                                        </p:attrNameLst>
                                      </p:cBhvr>
                                      <p:tavLst>
                                        <p:tav tm="0">
                                          <p:val>
                                            <p:fltVal val="0"/>
                                          </p:val>
                                        </p:tav>
                                        <p:tav tm="100000">
                                          <p:val>
                                            <p:strVal val="#ppt_w"/>
                                          </p:val>
                                        </p:tav>
                                      </p:tavLst>
                                    </p:anim>
                                    <p:anim calcmode="lin" valueType="num">
                                      <p:cBhvr>
                                        <p:cTn id="11" dur="250" fill="hold"/>
                                        <p:tgtEl>
                                          <p:spTgt spid="60"/>
                                        </p:tgtEl>
                                        <p:attrNameLst>
                                          <p:attrName>ppt_h</p:attrName>
                                        </p:attrNameLst>
                                      </p:cBhvr>
                                      <p:tavLst>
                                        <p:tav tm="0">
                                          <p:val>
                                            <p:fltVal val="0"/>
                                          </p:val>
                                        </p:tav>
                                        <p:tav tm="100000">
                                          <p:val>
                                            <p:strVal val="#ppt_h"/>
                                          </p:val>
                                        </p:tav>
                                      </p:tavLst>
                                    </p:anim>
                                    <p:animEffect transition="in" filter="fade">
                                      <p:cBhvr>
                                        <p:cTn id="12" dur="250"/>
                                        <p:tgtEl>
                                          <p:spTgt spid="6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50"/>
                                        <p:tgtEl>
                                          <p:spTgt spid="36"/>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250"/>
                                        <p:tgtEl>
                                          <p:spTgt spid="37"/>
                                        </p:tgtEl>
                                      </p:cBhvr>
                                    </p:animEffect>
                                  </p:childTnLst>
                                </p:cTn>
                              </p:par>
                              <p:par>
                                <p:cTn id="19" presetID="53" presetClass="entr" presetSubtype="16" fill="hold"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250" fill="hold"/>
                                        <p:tgtEl>
                                          <p:spTgt spid="2"/>
                                        </p:tgtEl>
                                        <p:attrNameLst>
                                          <p:attrName>ppt_w</p:attrName>
                                        </p:attrNameLst>
                                      </p:cBhvr>
                                      <p:tavLst>
                                        <p:tav tm="0">
                                          <p:val>
                                            <p:fltVal val="0"/>
                                          </p:val>
                                        </p:tav>
                                        <p:tav tm="100000">
                                          <p:val>
                                            <p:strVal val="#ppt_w"/>
                                          </p:val>
                                        </p:tav>
                                      </p:tavLst>
                                    </p:anim>
                                    <p:anim calcmode="lin" valueType="num">
                                      <p:cBhvr>
                                        <p:cTn id="22" dur="250" fill="hold"/>
                                        <p:tgtEl>
                                          <p:spTgt spid="2"/>
                                        </p:tgtEl>
                                        <p:attrNameLst>
                                          <p:attrName>ppt_h</p:attrName>
                                        </p:attrNameLst>
                                      </p:cBhvr>
                                      <p:tavLst>
                                        <p:tav tm="0">
                                          <p:val>
                                            <p:fltVal val="0"/>
                                          </p:val>
                                        </p:tav>
                                        <p:tav tm="100000">
                                          <p:val>
                                            <p:strVal val="#ppt_h"/>
                                          </p:val>
                                        </p:tav>
                                      </p:tavLst>
                                    </p:anim>
                                    <p:animEffect transition="in" filter="fade">
                                      <p:cBhvr>
                                        <p:cTn id="23" dur="250"/>
                                        <p:tgtEl>
                                          <p:spTgt spid="2"/>
                                        </p:tgtEl>
                                      </p:cBhvr>
                                    </p:animEffect>
                                  </p:childTnLst>
                                </p:cTn>
                              </p:par>
                              <p:par>
                                <p:cTn id="24" presetID="53" presetClass="entr" presetSubtype="16" fill="hold" nodeType="withEffect">
                                  <p:stCondLst>
                                    <p:cond delay="500"/>
                                  </p:stCondLst>
                                  <p:childTnLst>
                                    <p:set>
                                      <p:cBhvr>
                                        <p:cTn id="25" dur="1" fill="hold">
                                          <p:stCondLst>
                                            <p:cond delay="0"/>
                                          </p:stCondLst>
                                        </p:cTn>
                                        <p:tgtEl>
                                          <p:spTgt spid="62"/>
                                        </p:tgtEl>
                                        <p:attrNameLst>
                                          <p:attrName>style.visibility</p:attrName>
                                        </p:attrNameLst>
                                      </p:cBhvr>
                                      <p:to>
                                        <p:strVal val="visible"/>
                                      </p:to>
                                    </p:set>
                                    <p:anim calcmode="lin" valueType="num">
                                      <p:cBhvr>
                                        <p:cTn id="26" dur="250" fill="hold"/>
                                        <p:tgtEl>
                                          <p:spTgt spid="62"/>
                                        </p:tgtEl>
                                        <p:attrNameLst>
                                          <p:attrName>ppt_w</p:attrName>
                                        </p:attrNameLst>
                                      </p:cBhvr>
                                      <p:tavLst>
                                        <p:tav tm="0">
                                          <p:val>
                                            <p:fltVal val="0"/>
                                          </p:val>
                                        </p:tav>
                                        <p:tav tm="100000">
                                          <p:val>
                                            <p:strVal val="#ppt_w"/>
                                          </p:val>
                                        </p:tav>
                                      </p:tavLst>
                                    </p:anim>
                                    <p:anim calcmode="lin" valueType="num">
                                      <p:cBhvr>
                                        <p:cTn id="27" dur="250" fill="hold"/>
                                        <p:tgtEl>
                                          <p:spTgt spid="62"/>
                                        </p:tgtEl>
                                        <p:attrNameLst>
                                          <p:attrName>ppt_h</p:attrName>
                                        </p:attrNameLst>
                                      </p:cBhvr>
                                      <p:tavLst>
                                        <p:tav tm="0">
                                          <p:val>
                                            <p:fltVal val="0"/>
                                          </p:val>
                                        </p:tav>
                                        <p:tav tm="100000">
                                          <p:val>
                                            <p:strVal val="#ppt_h"/>
                                          </p:val>
                                        </p:tav>
                                      </p:tavLst>
                                    </p:anim>
                                    <p:animEffect transition="in" filter="fade">
                                      <p:cBhvr>
                                        <p:cTn id="28" dur="250"/>
                                        <p:tgtEl>
                                          <p:spTgt spid="62"/>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par>
                                <p:cTn id="32" presetID="53" presetClass="entr" presetSubtype="16" fill="hold" nodeType="withEffect">
                                  <p:stCondLst>
                                    <p:cond delay="750"/>
                                  </p:stCondLst>
                                  <p:childTnLst>
                                    <p:set>
                                      <p:cBhvr>
                                        <p:cTn id="33" dur="1" fill="hold">
                                          <p:stCondLst>
                                            <p:cond delay="0"/>
                                          </p:stCondLst>
                                        </p:cTn>
                                        <p:tgtEl>
                                          <p:spTgt spid="63"/>
                                        </p:tgtEl>
                                        <p:attrNameLst>
                                          <p:attrName>style.visibility</p:attrName>
                                        </p:attrNameLst>
                                      </p:cBhvr>
                                      <p:to>
                                        <p:strVal val="visible"/>
                                      </p:to>
                                    </p:set>
                                    <p:anim calcmode="lin" valueType="num">
                                      <p:cBhvr>
                                        <p:cTn id="34" dur="250" fill="hold"/>
                                        <p:tgtEl>
                                          <p:spTgt spid="63"/>
                                        </p:tgtEl>
                                        <p:attrNameLst>
                                          <p:attrName>ppt_w</p:attrName>
                                        </p:attrNameLst>
                                      </p:cBhvr>
                                      <p:tavLst>
                                        <p:tav tm="0">
                                          <p:val>
                                            <p:fltVal val="0"/>
                                          </p:val>
                                        </p:tav>
                                        <p:tav tm="100000">
                                          <p:val>
                                            <p:strVal val="#ppt_w"/>
                                          </p:val>
                                        </p:tav>
                                      </p:tavLst>
                                    </p:anim>
                                    <p:anim calcmode="lin" valueType="num">
                                      <p:cBhvr>
                                        <p:cTn id="35" dur="250" fill="hold"/>
                                        <p:tgtEl>
                                          <p:spTgt spid="63"/>
                                        </p:tgtEl>
                                        <p:attrNameLst>
                                          <p:attrName>ppt_h</p:attrName>
                                        </p:attrNameLst>
                                      </p:cBhvr>
                                      <p:tavLst>
                                        <p:tav tm="0">
                                          <p:val>
                                            <p:fltVal val="0"/>
                                          </p:val>
                                        </p:tav>
                                        <p:tav tm="100000">
                                          <p:val>
                                            <p:strVal val="#ppt_h"/>
                                          </p:val>
                                        </p:tav>
                                      </p:tavLst>
                                    </p:anim>
                                    <p:animEffect transition="in" filter="fade">
                                      <p:cBhvr>
                                        <p:cTn id="36" dur="250"/>
                                        <p:tgtEl>
                                          <p:spTgt spid="6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250"/>
                                        <p:tgtEl>
                                          <p:spTgt spid="39"/>
                                        </p:tgtEl>
                                      </p:cBhvr>
                                    </p:animEffect>
                                  </p:childTnLst>
                                </p:cTn>
                              </p:par>
                            </p:childTnLst>
                          </p:cTn>
                        </p:par>
                        <p:par>
                          <p:cTn id="40" fill="hold">
                            <p:stCondLst>
                              <p:cond delay="1250"/>
                            </p:stCondLst>
                            <p:childTnLst>
                              <p:par>
                                <p:cTn id="41" presetID="22" presetClass="entr" presetSubtype="8" fill="hold"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1250"/>
                                        <p:tgtEl>
                                          <p:spTgt spid="68"/>
                                        </p:tgtEl>
                                      </p:cBhvr>
                                    </p:animEffect>
                                  </p:childTnLst>
                                </p:cTn>
                              </p:par>
                              <p:par>
                                <p:cTn id="44" presetID="53" presetClass="entr" presetSubtype="16" fill="hold" nodeType="withEffect">
                                  <p:stCondLst>
                                    <p:cond delay="0"/>
                                  </p:stCondLst>
                                  <p:childTnLst>
                                    <p:set>
                                      <p:cBhvr>
                                        <p:cTn id="45" dur="1" fill="hold">
                                          <p:stCondLst>
                                            <p:cond delay="0"/>
                                          </p:stCondLst>
                                        </p:cTn>
                                        <p:tgtEl>
                                          <p:spTgt spid="167"/>
                                        </p:tgtEl>
                                        <p:attrNameLst>
                                          <p:attrName>style.visibility</p:attrName>
                                        </p:attrNameLst>
                                      </p:cBhvr>
                                      <p:to>
                                        <p:strVal val="visible"/>
                                      </p:to>
                                    </p:set>
                                    <p:anim calcmode="lin" valueType="num">
                                      <p:cBhvr>
                                        <p:cTn id="46" dur="250" fill="hold"/>
                                        <p:tgtEl>
                                          <p:spTgt spid="167"/>
                                        </p:tgtEl>
                                        <p:attrNameLst>
                                          <p:attrName>ppt_w</p:attrName>
                                        </p:attrNameLst>
                                      </p:cBhvr>
                                      <p:tavLst>
                                        <p:tav tm="0">
                                          <p:val>
                                            <p:fltVal val="0"/>
                                          </p:val>
                                        </p:tav>
                                        <p:tav tm="100000">
                                          <p:val>
                                            <p:strVal val="#ppt_w"/>
                                          </p:val>
                                        </p:tav>
                                      </p:tavLst>
                                    </p:anim>
                                    <p:anim calcmode="lin" valueType="num">
                                      <p:cBhvr>
                                        <p:cTn id="47" dur="250" fill="hold"/>
                                        <p:tgtEl>
                                          <p:spTgt spid="167"/>
                                        </p:tgtEl>
                                        <p:attrNameLst>
                                          <p:attrName>ppt_h</p:attrName>
                                        </p:attrNameLst>
                                      </p:cBhvr>
                                      <p:tavLst>
                                        <p:tav tm="0">
                                          <p:val>
                                            <p:fltVal val="0"/>
                                          </p:val>
                                        </p:tav>
                                        <p:tav tm="100000">
                                          <p:val>
                                            <p:strVal val="#ppt_h"/>
                                          </p:val>
                                        </p:tav>
                                      </p:tavLst>
                                    </p:anim>
                                    <p:animEffect transition="in" filter="fade">
                                      <p:cBhvr>
                                        <p:cTn id="48" dur="250"/>
                                        <p:tgtEl>
                                          <p:spTgt spid="16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250"/>
                                        <p:tgtEl>
                                          <p:spTgt spid="74"/>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250"/>
                                        <p:tgtEl>
                                          <p:spTgt spid="75"/>
                                        </p:tgtEl>
                                      </p:cBhvr>
                                    </p:animEffect>
                                  </p:childTnLst>
                                </p:cTn>
                              </p:par>
                              <p:par>
                                <p:cTn id="55" presetID="53" presetClass="entr" presetSubtype="16" fill="hold" nodeType="withEffect">
                                  <p:stCondLst>
                                    <p:cond delay="250"/>
                                  </p:stCondLst>
                                  <p:childTnLst>
                                    <p:set>
                                      <p:cBhvr>
                                        <p:cTn id="56" dur="1" fill="hold">
                                          <p:stCondLst>
                                            <p:cond delay="0"/>
                                          </p:stCondLst>
                                        </p:cTn>
                                        <p:tgtEl>
                                          <p:spTgt spid="3"/>
                                        </p:tgtEl>
                                        <p:attrNameLst>
                                          <p:attrName>style.visibility</p:attrName>
                                        </p:attrNameLst>
                                      </p:cBhvr>
                                      <p:to>
                                        <p:strVal val="visible"/>
                                      </p:to>
                                    </p:set>
                                    <p:anim calcmode="lin" valueType="num">
                                      <p:cBhvr>
                                        <p:cTn id="57" dur="250" fill="hold"/>
                                        <p:tgtEl>
                                          <p:spTgt spid="3"/>
                                        </p:tgtEl>
                                        <p:attrNameLst>
                                          <p:attrName>ppt_w</p:attrName>
                                        </p:attrNameLst>
                                      </p:cBhvr>
                                      <p:tavLst>
                                        <p:tav tm="0">
                                          <p:val>
                                            <p:fltVal val="0"/>
                                          </p:val>
                                        </p:tav>
                                        <p:tav tm="100000">
                                          <p:val>
                                            <p:strVal val="#ppt_w"/>
                                          </p:val>
                                        </p:tav>
                                      </p:tavLst>
                                    </p:anim>
                                    <p:anim calcmode="lin" valueType="num">
                                      <p:cBhvr>
                                        <p:cTn id="58" dur="250" fill="hold"/>
                                        <p:tgtEl>
                                          <p:spTgt spid="3"/>
                                        </p:tgtEl>
                                        <p:attrNameLst>
                                          <p:attrName>ppt_h</p:attrName>
                                        </p:attrNameLst>
                                      </p:cBhvr>
                                      <p:tavLst>
                                        <p:tav tm="0">
                                          <p:val>
                                            <p:fltVal val="0"/>
                                          </p:val>
                                        </p:tav>
                                        <p:tav tm="100000">
                                          <p:val>
                                            <p:strVal val="#ppt_h"/>
                                          </p:val>
                                        </p:tav>
                                      </p:tavLst>
                                    </p:anim>
                                    <p:animEffect transition="in" filter="fade">
                                      <p:cBhvr>
                                        <p:cTn id="59" dur="250"/>
                                        <p:tgtEl>
                                          <p:spTgt spid="3"/>
                                        </p:tgtEl>
                                      </p:cBhvr>
                                    </p:animEffect>
                                  </p:childTnLst>
                                </p:cTn>
                              </p:par>
                              <p:par>
                                <p:cTn id="60" presetID="53" presetClass="entr" presetSubtype="16" fill="hold" nodeType="withEffect">
                                  <p:stCondLst>
                                    <p:cond delay="500"/>
                                  </p:stCondLst>
                                  <p:childTnLst>
                                    <p:set>
                                      <p:cBhvr>
                                        <p:cTn id="61" dur="1" fill="hold">
                                          <p:stCondLst>
                                            <p:cond delay="0"/>
                                          </p:stCondLst>
                                        </p:cTn>
                                        <p:tgtEl>
                                          <p:spTgt spid="169"/>
                                        </p:tgtEl>
                                        <p:attrNameLst>
                                          <p:attrName>style.visibility</p:attrName>
                                        </p:attrNameLst>
                                      </p:cBhvr>
                                      <p:to>
                                        <p:strVal val="visible"/>
                                      </p:to>
                                    </p:set>
                                    <p:anim calcmode="lin" valueType="num">
                                      <p:cBhvr>
                                        <p:cTn id="62" dur="250" fill="hold"/>
                                        <p:tgtEl>
                                          <p:spTgt spid="169"/>
                                        </p:tgtEl>
                                        <p:attrNameLst>
                                          <p:attrName>ppt_w</p:attrName>
                                        </p:attrNameLst>
                                      </p:cBhvr>
                                      <p:tavLst>
                                        <p:tav tm="0">
                                          <p:val>
                                            <p:fltVal val="0"/>
                                          </p:val>
                                        </p:tav>
                                        <p:tav tm="100000">
                                          <p:val>
                                            <p:strVal val="#ppt_w"/>
                                          </p:val>
                                        </p:tav>
                                      </p:tavLst>
                                    </p:anim>
                                    <p:anim calcmode="lin" valueType="num">
                                      <p:cBhvr>
                                        <p:cTn id="63" dur="250" fill="hold"/>
                                        <p:tgtEl>
                                          <p:spTgt spid="169"/>
                                        </p:tgtEl>
                                        <p:attrNameLst>
                                          <p:attrName>ppt_h</p:attrName>
                                        </p:attrNameLst>
                                      </p:cBhvr>
                                      <p:tavLst>
                                        <p:tav tm="0">
                                          <p:val>
                                            <p:fltVal val="0"/>
                                          </p:val>
                                        </p:tav>
                                        <p:tav tm="100000">
                                          <p:val>
                                            <p:strVal val="#ppt_h"/>
                                          </p:val>
                                        </p:tav>
                                      </p:tavLst>
                                    </p:anim>
                                    <p:animEffect transition="in" filter="fade">
                                      <p:cBhvr>
                                        <p:cTn id="64" dur="250"/>
                                        <p:tgtEl>
                                          <p:spTgt spid="16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250"/>
                                        <p:tgtEl>
                                          <p:spTgt spid="76"/>
                                        </p:tgtEl>
                                      </p:cBhvr>
                                    </p:animEffect>
                                  </p:childTnLst>
                                </p:cTn>
                              </p:par>
                              <p:par>
                                <p:cTn id="68" presetID="53" presetClass="entr" presetSubtype="16" fill="hold" nodeType="withEffect">
                                  <p:stCondLst>
                                    <p:cond delay="750"/>
                                  </p:stCondLst>
                                  <p:childTnLst>
                                    <p:set>
                                      <p:cBhvr>
                                        <p:cTn id="69" dur="1" fill="hold">
                                          <p:stCondLst>
                                            <p:cond delay="0"/>
                                          </p:stCondLst>
                                        </p:cTn>
                                        <p:tgtEl>
                                          <p:spTgt spid="170"/>
                                        </p:tgtEl>
                                        <p:attrNameLst>
                                          <p:attrName>style.visibility</p:attrName>
                                        </p:attrNameLst>
                                      </p:cBhvr>
                                      <p:to>
                                        <p:strVal val="visible"/>
                                      </p:to>
                                    </p:set>
                                    <p:anim calcmode="lin" valueType="num">
                                      <p:cBhvr>
                                        <p:cTn id="70" dur="250" fill="hold"/>
                                        <p:tgtEl>
                                          <p:spTgt spid="170"/>
                                        </p:tgtEl>
                                        <p:attrNameLst>
                                          <p:attrName>ppt_w</p:attrName>
                                        </p:attrNameLst>
                                      </p:cBhvr>
                                      <p:tavLst>
                                        <p:tav tm="0">
                                          <p:val>
                                            <p:fltVal val="0"/>
                                          </p:val>
                                        </p:tav>
                                        <p:tav tm="100000">
                                          <p:val>
                                            <p:strVal val="#ppt_w"/>
                                          </p:val>
                                        </p:tav>
                                      </p:tavLst>
                                    </p:anim>
                                    <p:anim calcmode="lin" valueType="num">
                                      <p:cBhvr>
                                        <p:cTn id="71" dur="250" fill="hold"/>
                                        <p:tgtEl>
                                          <p:spTgt spid="170"/>
                                        </p:tgtEl>
                                        <p:attrNameLst>
                                          <p:attrName>ppt_h</p:attrName>
                                        </p:attrNameLst>
                                      </p:cBhvr>
                                      <p:tavLst>
                                        <p:tav tm="0">
                                          <p:val>
                                            <p:fltVal val="0"/>
                                          </p:val>
                                        </p:tav>
                                        <p:tav tm="100000">
                                          <p:val>
                                            <p:strVal val="#ppt_h"/>
                                          </p:val>
                                        </p:tav>
                                      </p:tavLst>
                                    </p:anim>
                                    <p:animEffect transition="in" filter="fade">
                                      <p:cBhvr>
                                        <p:cTn id="72" dur="250"/>
                                        <p:tgtEl>
                                          <p:spTgt spid="170"/>
                                        </p:tgtEl>
                                      </p:cBhvr>
                                    </p:animEffect>
                                  </p:childTnLst>
                                </p:cTn>
                              </p:par>
                              <p:par>
                                <p:cTn id="73" presetID="10" presetClass="entr" presetSubtype="0" fill="hold" grpId="0" nodeType="withEffect">
                                  <p:stCondLst>
                                    <p:cond delay="750"/>
                                  </p:stCondLst>
                                  <p:childTnLst>
                                    <p:set>
                                      <p:cBhvr>
                                        <p:cTn id="74" dur="1" fill="hold">
                                          <p:stCondLst>
                                            <p:cond delay="0"/>
                                          </p:stCondLst>
                                        </p:cTn>
                                        <p:tgtEl>
                                          <p:spTgt spid="77"/>
                                        </p:tgtEl>
                                        <p:attrNameLst>
                                          <p:attrName>style.visibility</p:attrName>
                                        </p:attrNameLst>
                                      </p:cBhvr>
                                      <p:to>
                                        <p:strVal val="visible"/>
                                      </p:to>
                                    </p:set>
                                    <p:animEffect transition="in" filter="fade">
                                      <p:cBhvr>
                                        <p:cTn id="75" dur="250"/>
                                        <p:tgtEl>
                                          <p:spTgt spid="77"/>
                                        </p:tgtEl>
                                      </p:cBhvr>
                                    </p:animEffec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129"/>
                                        </p:tgtEl>
                                        <p:attrNameLst>
                                          <p:attrName>style.visibility</p:attrName>
                                        </p:attrNameLst>
                                      </p:cBhvr>
                                      <p:to>
                                        <p:strVal val="visible"/>
                                      </p:to>
                                    </p:set>
                                    <p:animEffect transition="in" filter="wipe(left)">
                                      <p:cBhvr>
                                        <p:cTn id="79" dur="1250"/>
                                        <p:tgtEl>
                                          <p:spTgt spid="129"/>
                                        </p:tgtEl>
                                      </p:cBhvr>
                                    </p:animEffect>
                                  </p:childTnLst>
                                </p:cTn>
                              </p:par>
                              <p:par>
                                <p:cTn id="80" presetID="53" presetClass="entr" presetSubtype="16" fill="hold" nodeType="withEffect">
                                  <p:stCondLst>
                                    <p:cond delay="0"/>
                                  </p:stCondLst>
                                  <p:childTnLst>
                                    <p:set>
                                      <p:cBhvr>
                                        <p:cTn id="81" dur="1" fill="hold">
                                          <p:stCondLst>
                                            <p:cond delay="0"/>
                                          </p:stCondLst>
                                        </p:cTn>
                                        <p:tgtEl>
                                          <p:spTgt spid="171"/>
                                        </p:tgtEl>
                                        <p:attrNameLst>
                                          <p:attrName>style.visibility</p:attrName>
                                        </p:attrNameLst>
                                      </p:cBhvr>
                                      <p:to>
                                        <p:strVal val="visible"/>
                                      </p:to>
                                    </p:set>
                                    <p:anim calcmode="lin" valueType="num">
                                      <p:cBhvr>
                                        <p:cTn id="82" dur="250" fill="hold"/>
                                        <p:tgtEl>
                                          <p:spTgt spid="171"/>
                                        </p:tgtEl>
                                        <p:attrNameLst>
                                          <p:attrName>ppt_w</p:attrName>
                                        </p:attrNameLst>
                                      </p:cBhvr>
                                      <p:tavLst>
                                        <p:tav tm="0">
                                          <p:val>
                                            <p:fltVal val="0"/>
                                          </p:val>
                                        </p:tav>
                                        <p:tav tm="100000">
                                          <p:val>
                                            <p:strVal val="#ppt_w"/>
                                          </p:val>
                                        </p:tav>
                                      </p:tavLst>
                                    </p:anim>
                                    <p:anim calcmode="lin" valueType="num">
                                      <p:cBhvr>
                                        <p:cTn id="83" dur="250" fill="hold"/>
                                        <p:tgtEl>
                                          <p:spTgt spid="171"/>
                                        </p:tgtEl>
                                        <p:attrNameLst>
                                          <p:attrName>ppt_h</p:attrName>
                                        </p:attrNameLst>
                                      </p:cBhvr>
                                      <p:tavLst>
                                        <p:tav tm="0">
                                          <p:val>
                                            <p:fltVal val="0"/>
                                          </p:val>
                                        </p:tav>
                                        <p:tav tm="100000">
                                          <p:val>
                                            <p:strVal val="#ppt_h"/>
                                          </p:val>
                                        </p:tav>
                                      </p:tavLst>
                                    </p:anim>
                                    <p:animEffect transition="in" filter="fade">
                                      <p:cBhvr>
                                        <p:cTn id="84" dur="250"/>
                                        <p:tgtEl>
                                          <p:spTgt spid="17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5"/>
                                        </p:tgtEl>
                                        <p:attrNameLst>
                                          <p:attrName>style.visibility</p:attrName>
                                        </p:attrNameLst>
                                      </p:cBhvr>
                                      <p:to>
                                        <p:strVal val="visible"/>
                                      </p:to>
                                    </p:set>
                                    <p:animEffect transition="in" filter="fade">
                                      <p:cBhvr>
                                        <p:cTn id="87" dur="250"/>
                                        <p:tgtEl>
                                          <p:spTgt spid="135"/>
                                        </p:tgtEl>
                                      </p:cBhvr>
                                    </p:animEffect>
                                  </p:childTnLst>
                                </p:cTn>
                              </p:par>
                              <p:par>
                                <p:cTn id="88" presetID="53" presetClass="entr" presetSubtype="16" fill="hold" nodeType="withEffect">
                                  <p:stCondLst>
                                    <p:cond delay="250"/>
                                  </p:stCondLst>
                                  <p:childTnLst>
                                    <p:set>
                                      <p:cBhvr>
                                        <p:cTn id="89" dur="1" fill="hold">
                                          <p:stCondLst>
                                            <p:cond delay="0"/>
                                          </p:stCondLst>
                                        </p:cTn>
                                        <p:tgtEl>
                                          <p:spTgt spid="172"/>
                                        </p:tgtEl>
                                        <p:attrNameLst>
                                          <p:attrName>style.visibility</p:attrName>
                                        </p:attrNameLst>
                                      </p:cBhvr>
                                      <p:to>
                                        <p:strVal val="visible"/>
                                      </p:to>
                                    </p:set>
                                    <p:anim calcmode="lin" valueType="num">
                                      <p:cBhvr>
                                        <p:cTn id="90" dur="250" fill="hold"/>
                                        <p:tgtEl>
                                          <p:spTgt spid="172"/>
                                        </p:tgtEl>
                                        <p:attrNameLst>
                                          <p:attrName>ppt_w</p:attrName>
                                        </p:attrNameLst>
                                      </p:cBhvr>
                                      <p:tavLst>
                                        <p:tav tm="0">
                                          <p:val>
                                            <p:fltVal val="0"/>
                                          </p:val>
                                        </p:tav>
                                        <p:tav tm="100000">
                                          <p:val>
                                            <p:strVal val="#ppt_w"/>
                                          </p:val>
                                        </p:tav>
                                      </p:tavLst>
                                    </p:anim>
                                    <p:anim calcmode="lin" valueType="num">
                                      <p:cBhvr>
                                        <p:cTn id="91" dur="250" fill="hold"/>
                                        <p:tgtEl>
                                          <p:spTgt spid="172"/>
                                        </p:tgtEl>
                                        <p:attrNameLst>
                                          <p:attrName>ppt_h</p:attrName>
                                        </p:attrNameLst>
                                      </p:cBhvr>
                                      <p:tavLst>
                                        <p:tav tm="0">
                                          <p:val>
                                            <p:fltVal val="0"/>
                                          </p:val>
                                        </p:tav>
                                        <p:tav tm="100000">
                                          <p:val>
                                            <p:strVal val="#ppt_h"/>
                                          </p:val>
                                        </p:tav>
                                      </p:tavLst>
                                    </p:anim>
                                    <p:animEffect transition="in" filter="fade">
                                      <p:cBhvr>
                                        <p:cTn id="92" dur="250"/>
                                        <p:tgtEl>
                                          <p:spTgt spid="172"/>
                                        </p:tgtEl>
                                      </p:cBhvr>
                                    </p:animEffect>
                                  </p:childTnLst>
                                </p:cTn>
                              </p:par>
                              <p:par>
                                <p:cTn id="93" presetID="10" presetClass="entr" presetSubtype="0" fill="hold" grpId="0" nodeType="withEffect">
                                  <p:stCondLst>
                                    <p:cond delay="250"/>
                                  </p:stCondLst>
                                  <p:childTnLst>
                                    <p:set>
                                      <p:cBhvr>
                                        <p:cTn id="94" dur="1" fill="hold">
                                          <p:stCondLst>
                                            <p:cond delay="0"/>
                                          </p:stCondLst>
                                        </p:cTn>
                                        <p:tgtEl>
                                          <p:spTgt spid="136"/>
                                        </p:tgtEl>
                                        <p:attrNameLst>
                                          <p:attrName>style.visibility</p:attrName>
                                        </p:attrNameLst>
                                      </p:cBhvr>
                                      <p:to>
                                        <p:strVal val="visible"/>
                                      </p:to>
                                    </p:set>
                                    <p:animEffect transition="in" filter="fade">
                                      <p:cBhvr>
                                        <p:cTn id="95" dur="250"/>
                                        <p:tgtEl>
                                          <p:spTgt spid="136"/>
                                        </p:tgtEl>
                                      </p:cBhvr>
                                    </p:animEffect>
                                  </p:childTnLst>
                                </p:cTn>
                              </p:par>
                              <p:par>
                                <p:cTn id="96" presetID="10" presetClass="entr" presetSubtype="0" fill="hold" grpId="0" nodeType="withEffect">
                                  <p:stCondLst>
                                    <p:cond delay="500"/>
                                  </p:stCondLst>
                                  <p:childTnLst>
                                    <p:set>
                                      <p:cBhvr>
                                        <p:cTn id="97" dur="1" fill="hold">
                                          <p:stCondLst>
                                            <p:cond delay="0"/>
                                          </p:stCondLst>
                                        </p:cTn>
                                        <p:tgtEl>
                                          <p:spTgt spid="137"/>
                                        </p:tgtEl>
                                        <p:attrNameLst>
                                          <p:attrName>style.visibility</p:attrName>
                                        </p:attrNameLst>
                                      </p:cBhvr>
                                      <p:to>
                                        <p:strVal val="visible"/>
                                      </p:to>
                                    </p:set>
                                    <p:animEffect transition="in" filter="fade">
                                      <p:cBhvr>
                                        <p:cTn id="98" dur="250"/>
                                        <p:tgtEl>
                                          <p:spTgt spid="137"/>
                                        </p:tgtEl>
                                      </p:cBhvr>
                                    </p:animEffect>
                                  </p:childTnLst>
                                </p:cTn>
                              </p:par>
                              <p:par>
                                <p:cTn id="99" presetID="53" presetClass="entr" presetSubtype="16" fill="hold" nodeType="withEffect">
                                  <p:stCondLst>
                                    <p:cond delay="500"/>
                                  </p:stCondLst>
                                  <p:childTnLst>
                                    <p:set>
                                      <p:cBhvr>
                                        <p:cTn id="100" dur="1" fill="hold">
                                          <p:stCondLst>
                                            <p:cond delay="0"/>
                                          </p:stCondLst>
                                        </p:cTn>
                                        <p:tgtEl>
                                          <p:spTgt spid="173"/>
                                        </p:tgtEl>
                                        <p:attrNameLst>
                                          <p:attrName>style.visibility</p:attrName>
                                        </p:attrNameLst>
                                      </p:cBhvr>
                                      <p:to>
                                        <p:strVal val="visible"/>
                                      </p:to>
                                    </p:set>
                                    <p:anim calcmode="lin" valueType="num">
                                      <p:cBhvr>
                                        <p:cTn id="101" dur="250" fill="hold"/>
                                        <p:tgtEl>
                                          <p:spTgt spid="173"/>
                                        </p:tgtEl>
                                        <p:attrNameLst>
                                          <p:attrName>ppt_w</p:attrName>
                                        </p:attrNameLst>
                                      </p:cBhvr>
                                      <p:tavLst>
                                        <p:tav tm="0">
                                          <p:val>
                                            <p:fltVal val="0"/>
                                          </p:val>
                                        </p:tav>
                                        <p:tav tm="100000">
                                          <p:val>
                                            <p:strVal val="#ppt_w"/>
                                          </p:val>
                                        </p:tav>
                                      </p:tavLst>
                                    </p:anim>
                                    <p:anim calcmode="lin" valueType="num">
                                      <p:cBhvr>
                                        <p:cTn id="102" dur="250" fill="hold"/>
                                        <p:tgtEl>
                                          <p:spTgt spid="173"/>
                                        </p:tgtEl>
                                        <p:attrNameLst>
                                          <p:attrName>ppt_h</p:attrName>
                                        </p:attrNameLst>
                                      </p:cBhvr>
                                      <p:tavLst>
                                        <p:tav tm="0">
                                          <p:val>
                                            <p:fltVal val="0"/>
                                          </p:val>
                                        </p:tav>
                                        <p:tav tm="100000">
                                          <p:val>
                                            <p:strVal val="#ppt_h"/>
                                          </p:val>
                                        </p:tav>
                                      </p:tavLst>
                                    </p:anim>
                                    <p:animEffect transition="in" filter="fade">
                                      <p:cBhvr>
                                        <p:cTn id="103" dur="250"/>
                                        <p:tgtEl>
                                          <p:spTgt spid="173"/>
                                        </p:tgtEl>
                                      </p:cBhvr>
                                    </p:animEffect>
                                  </p:childTnLst>
                                </p:cTn>
                              </p:par>
                              <p:par>
                                <p:cTn id="104" presetID="53" presetClass="entr" presetSubtype="16" fill="hold" nodeType="withEffect">
                                  <p:stCondLst>
                                    <p:cond delay="750"/>
                                  </p:stCondLst>
                                  <p:childTnLst>
                                    <p:set>
                                      <p:cBhvr>
                                        <p:cTn id="105" dur="1" fill="hold">
                                          <p:stCondLst>
                                            <p:cond delay="0"/>
                                          </p:stCondLst>
                                        </p:cTn>
                                        <p:tgtEl>
                                          <p:spTgt spid="174"/>
                                        </p:tgtEl>
                                        <p:attrNameLst>
                                          <p:attrName>style.visibility</p:attrName>
                                        </p:attrNameLst>
                                      </p:cBhvr>
                                      <p:to>
                                        <p:strVal val="visible"/>
                                      </p:to>
                                    </p:set>
                                    <p:anim calcmode="lin" valueType="num">
                                      <p:cBhvr>
                                        <p:cTn id="106" dur="250" fill="hold"/>
                                        <p:tgtEl>
                                          <p:spTgt spid="174"/>
                                        </p:tgtEl>
                                        <p:attrNameLst>
                                          <p:attrName>ppt_w</p:attrName>
                                        </p:attrNameLst>
                                      </p:cBhvr>
                                      <p:tavLst>
                                        <p:tav tm="0">
                                          <p:val>
                                            <p:fltVal val="0"/>
                                          </p:val>
                                        </p:tav>
                                        <p:tav tm="100000">
                                          <p:val>
                                            <p:strVal val="#ppt_w"/>
                                          </p:val>
                                        </p:tav>
                                      </p:tavLst>
                                    </p:anim>
                                    <p:anim calcmode="lin" valueType="num">
                                      <p:cBhvr>
                                        <p:cTn id="107" dur="250" fill="hold"/>
                                        <p:tgtEl>
                                          <p:spTgt spid="174"/>
                                        </p:tgtEl>
                                        <p:attrNameLst>
                                          <p:attrName>ppt_h</p:attrName>
                                        </p:attrNameLst>
                                      </p:cBhvr>
                                      <p:tavLst>
                                        <p:tav tm="0">
                                          <p:val>
                                            <p:fltVal val="0"/>
                                          </p:val>
                                        </p:tav>
                                        <p:tav tm="100000">
                                          <p:val>
                                            <p:strVal val="#ppt_h"/>
                                          </p:val>
                                        </p:tav>
                                      </p:tavLst>
                                    </p:anim>
                                    <p:animEffect transition="in" filter="fade">
                                      <p:cBhvr>
                                        <p:cTn id="108" dur="250"/>
                                        <p:tgtEl>
                                          <p:spTgt spid="174"/>
                                        </p:tgtEl>
                                      </p:cBhvr>
                                    </p:animEffect>
                                  </p:childTnLst>
                                </p:cTn>
                              </p:par>
                              <p:par>
                                <p:cTn id="109" presetID="10" presetClass="entr" presetSubtype="0" fill="hold" grpId="0" nodeType="withEffect">
                                  <p:stCondLst>
                                    <p:cond delay="750"/>
                                  </p:stCondLst>
                                  <p:childTnLst>
                                    <p:set>
                                      <p:cBhvr>
                                        <p:cTn id="110" dur="1" fill="hold">
                                          <p:stCondLst>
                                            <p:cond delay="0"/>
                                          </p:stCondLst>
                                        </p:cTn>
                                        <p:tgtEl>
                                          <p:spTgt spid="138"/>
                                        </p:tgtEl>
                                        <p:attrNameLst>
                                          <p:attrName>style.visibility</p:attrName>
                                        </p:attrNameLst>
                                      </p:cBhvr>
                                      <p:to>
                                        <p:strVal val="visible"/>
                                      </p:to>
                                    </p:set>
                                    <p:animEffect transition="in" filter="fade">
                                      <p:cBhvr>
                                        <p:cTn id="111" dur="25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74" grpId="0"/>
      <p:bldP spid="75" grpId="0"/>
      <p:bldP spid="76" grpId="0"/>
      <p:bldP spid="77" grpId="0"/>
      <p:bldP spid="135" grpId="0"/>
      <p:bldP spid="136" grpId="0"/>
      <p:bldP spid="137" grpId="0"/>
      <p:bldP spid="1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2765885"/>
          </a:xfrm>
        </p:spPr>
        <p:txBody>
          <a:bodyPr/>
          <a:lstStyle/>
          <a:p>
            <a:r>
              <a:rPr lang="en-US" sz="3200" b="1" dirty="0"/>
              <a:t>Create a Standard Linux App Service Plan</a:t>
            </a:r>
          </a:p>
          <a:p>
            <a:r>
              <a:rPr lang="en-US" sz="3200" b="1" dirty="0"/>
              <a:t>Create a Web App on the App Service Plan and deploy a Container</a:t>
            </a:r>
          </a:p>
          <a:p>
            <a:r>
              <a:rPr lang="en-US" sz="3200" b="1" dirty="0"/>
              <a:t>Configure it with Application Settings</a:t>
            </a:r>
          </a:p>
          <a:p>
            <a:r>
              <a:rPr lang="en-US" sz="3200" b="1" dirty="0"/>
              <a:t>Click around and play!</a:t>
            </a:r>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marL="0" marR="0" lvl="0" indent="0" algn="l" defTabSz="1218835" rtl="0" eaLnBrk="1" fontAlgn="auto" latinLnBrk="0" hangingPunct="1">
              <a:lnSpc>
                <a:spcPct val="90000"/>
              </a:lnSpc>
              <a:spcBef>
                <a:spcPct val="20000"/>
              </a:spcBef>
              <a:spcAft>
                <a:spcPts val="0"/>
              </a:spcAft>
              <a:buClrTx/>
              <a:buSzPct val="80000"/>
              <a:buFontTx/>
              <a:buNone/>
              <a:tabLst/>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Challenge 5</a:t>
            </a: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Deploy the Web Site!</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0810811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3245504"/>
          </a:xfrm>
        </p:spPr>
        <p:txBody>
          <a:bodyPr/>
          <a:lstStyle/>
          <a:p>
            <a:r>
              <a:rPr lang="en-US" sz="3200" b="1" dirty="0"/>
              <a:t>Open the website (getting the URL from the Web App)</a:t>
            </a:r>
          </a:p>
          <a:p>
            <a:pPr lvl="1"/>
            <a:r>
              <a:rPr lang="en-US" sz="3000" b="1" dirty="0"/>
              <a:t>Plan trips, switch browser, InPrivate/Incognito is your friend</a:t>
            </a:r>
          </a:p>
          <a:p>
            <a:r>
              <a:rPr lang="en-US" sz="3200" b="1" dirty="0"/>
              <a:t>Click the various services you created</a:t>
            </a:r>
          </a:p>
          <a:p>
            <a:r>
              <a:rPr lang="en-US" sz="3200" b="1" dirty="0"/>
              <a:t>Explore App Insights and all the data available</a:t>
            </a:r>
          </a:p>
          <a:p>
            <a:r>
              <a:rPr lang="en-US" sz="3200" b="1" dirty="0"/>
              <a:t>Click around and play!</a:t>
            </a:r>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marL="0" marR="0" lvl="0" indent="0" algn="l" defTabSz="1218835" rtl="0" eaLnBrk="1" fontAlgn="auto" latinLnBrk="0" hangingPunct="1">
              <a:lnSpc>
                <a:spcPct val="90000"/>
              </a:lnSpc>
              <a:spcBef>
                <a:spcPct val="20000"/>
              </a:spcBef>
              <a:spcAft>
                <a:spcPts val="0"/>
              </a:spcAft>
              <a:buClrTx/>
              <a:buSzPct val="80000"/>
              <a:buFontTx/>
              <a:buNone/>
              <a:tabLst/>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The Site Works!!!!!!</a:t>
            </a: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Now What?</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1255445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xfrm>
            <a:off x="838200" y="365125"/>
            <a:ext cx="10515600" cy="1325563"/>
          </a:xfr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dirty="0">
                <a:latin typeface="Segoe UI Light" panose="020B0502040204020203" pitchFamily="34" charset="0"/>
              </a:rPr>
              <a:t>Recap</a:t>
            </a:r>
          </a:p>
        </p:txBody>
      </p:sp>
      <p:sp>
        <p:nvSpPr>
          <p:cNvPr id="26" name="TextBox 2">
            <a:extLst>
              <a:ext uri="{FF2B5EF4-FFF2-40B4-BE49-F238E27FC236}">
                <a16:creationId xmlns:a16="http://schemas.microsoft.com/office/drawing/2014/main" id="{B3CE77BD-D327-4195-9514-F9700EEF2AA6}"/>
              </a:ext>
            </a:extLst>
          </p:cNvPr>
          <p:cNvSpPr txBox="1"/>
          <p:nvPr/>
        </p:nvSpPr>
        <p:spPr>
          <a:xfrm>
            <a:off x="665108" y="1813448"/>
            <a:ext cx="4513066" cy="4369979"/>
          </a:xfrm>
          <a:prstGeom prst="rect">
            <a:avLst/>
          </a:prstGeom>
          <a:noFill/>
        </p:spPr>
        <p:txBody>
          <a:bodyPr wrap="square" lIns="182880" tIns="146304" rIns="182880" bIns="146304"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You utilized the follow Azure Services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Cosmos DB</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Container Instances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 Insights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 Services</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You utilized the following Azure Tools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Cloud Shell</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ARM Templates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Portal</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And when you are done playing, it cleans up in a few minutes</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From scratch, you deployed a working microservices solution</a:t>
            </a:r>
          </a:p>
        </p:txBody>
      </p:sp>
      <p:pic>
        <p:nvPicPr>
          <p:cNvPr id="8" name="Picture 7">
            <a:extLst>
              <a:ext uri="{FF2B5EF4-FFF2-40B4-BE49-F238E27FC236}">
                <a16:creationId xmlns:a16="http://schemas.microsoft.com/office/drawing/2014/main" id="{6E9600CC-663A-4418-9D5B-362AE9AF1A7A}"/>
              </a:ext>
            </a:extLst>
          </p:cNvPr>
          <p:cNvPicPr>
            <a:picLocks noChangeAspect="1"/>
          </p:cNvPicPr>
          <p:nvPr/>
        </p:nvPicPr>
        <p:blipFill>
          <a:blip r:embed="rId3"/>
          <a:stretch>
            <a:fillRect/>
          </a:stretch>
        </p:blipFill>
        <p:spPr>
          <a:xfrm>
            <a:off x="3699216" y="1967561"/>
            <a:ext cx="7654584" cy="4667377"/>
          </a:xfrm>
          <a:prstGeom prst="rect">
            <a:avLst/>
          </a:prstGeom>
        </p:spPr>
      </p:pic>
    </p:spTree>
    <p:extLst>
      <p:ext uri="{BB962C8B-B14F-4D97-AF65-F5344CB8AC3E}">
        <p14:creationId xmlns:p14="http://schemas.microsoft.com/office/powerpoint/2010/main" val="160888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xfrm>
            <a:off x="838200" y="365125"/>
            <a:ext cx="10515600" cy="1325563"/>
          </a:xfr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sz="6600" dirty="0">
                <a:latin typeface="Segoe UI Light" panose="020B0502040204020203" pitchFamily="34" charset="0"/>
              </a:rPr>
              <a:t>Contoso Travel Web Overview</a:t>
            </a:r>
          </a:p>
        </p:txBody>
      </p:sp>
      <p:sp>
        <p:nvSpPr>
          <p:cNvPr id="26" name="TextBox 2">
            <a:extLst>
              <a:ext uri="{FF2B5EF4-FFF2-40B4-BE49-F238E27FC236}">
                <a16:creationId xmlns:a16="http://schemas.microsoft.com/office/drawing/2014/main" id="{B3CE77BD-D327-4195-9514-F9700EEF2AA6}"/>
              </a:ext>
            </a:extLst>
          </p:cNvPr>
          <p:cNvSpPr txBox="1"/>
          <p:nvPr/>
        </p:nvSpPr>
        <p:spPr>
          <a:xfrm>
            <a:off x="469900" y="2382070"/>
            <a:ext cx="4357876" cy="4365041"/>
          </a:xfrm>
          <a:prstGeom prst="rect">
            <a:avLst/>
          </a:prstGeom>
          <a:noFill/>
        </p:spPr>
        <p:txBody>
          <a:bodyPr wrap="square" lIns="182880" tIns="146304" rIns="182880" bIns="146304"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1 Web App </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 Service</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2 REST Services (Data and Itinerary)</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Container Instance</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1 Data Load program</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Container Instance</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1 Cosmos DB Account</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1 Database</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Individual Scalable </a:t>
            </a:r>
            <a:br>
              <a:rPr lang="de-DE" kern="0" dirty="0">
                <a:solidFill>
                  <a:srgbClr val="505050"/>
                </a:solidFill>
                <a:latin typeface="Segoe UI Semilight" panose="020B0402040204020203" pitchFamily="34" charset="0"/>
                <a:cs typeface="Segoe UI Semilight" panose="020B0402040204020203" pitchFamily="34" charset="0"/>
              </a:rPr>
            </a:br>
            <a:r>
              <a:rPr lang="de-DE" kern="0" dirty="0">
                <a:solidFill>
                  <a:srgbClr val="505050"/>
                </a:solidFill>
                <a:latin typeface="Segoe UI Semilight" panose="020B0402040204020203" pitchFamily="34" charset="0"/>
                <a:cs typeface="Segoe UI Semilight" panose="020B0402040204020203" pitchFamily="34" charset="0"/>
              </a:rPr>
              <a:t>Document Collections for Domain Isolation</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 Insights to Monitor</a:t>
            </a:r>
            <a:endParaRPr lang="de-DE" kern="0" dirty="0">
              <a:solidFill>
                <a:srgbClr val="0078D7"/>
              </a:solidFill>
              <a:latin typeface="Segoe UI Semilight" panose="020B0402040204020203" pitchFamily="34" charset="0"/>
              <a:cs typeface="Segoe UI Semilight" panose="020B0402040204020203" pitchFamily="34" charset="0"/>
            </a:endParaRPr>
          </a:p>
          <a:p>
            <a:pPr marL="285750" indent="-285750">
              <a:lnSpc>
                <a:spcPct val="90000"/>
              </a:lnSpc>
              <a:spcAft>
                <a:spcPts val="600"/>
              </a:spcAft>
              <a:buFont typeface="Wingdings" panose="05000000000000000000" pitchFamily="2" charset="2"/>
              <a:buChar char="Ø"/>
            </a:pPr>
            <a:endParaRPr lang="de-DE" sz="1800" dirty="0">
              <a:gradFill>
                <a:gsLst>
                  <a:gs pos="2917">
                    <a:schemeClr val="tx1"/>
                  </a:gs>
                  <a:gs pos="30000">
                    <a:schemeClr val="tx1"/>
                  </a:gs>
                </a:gsLst>
                <a:lin ang="5400000" scaled="0"/>
              </a:gradFill>
            </a:endParaRPr>
          </a:p>
        </p:txBody>
      </p:sp>
      <p:pic>
        <p:nvPicPr>
          <p:cNvPr id="8" name="Picture 7">
            <a:extLst>
              <a:ext uri="{FF2B5EF4-FFF2-40B4-BE49-F238E27FC236}">
                <a16:creationId xmlns:a16="http://schemas.microsoft.com/office/drawing/2014/main" id="{6E9600CC-663A-4418-9D5B-362AE9AF1A7A}"/>
              </a:ext>
            </a:extLst>
          </p:cNvPr>
          <p:cNvPicPr>
            <a:picLocks noChangeAspect="1"/>
          </p:cNvPicPr>
          <p:nvPr/>
        </p:nvPicPr>
        <p:blipFill>
          <a:blip r:embed="rId3"/>
          <a:stretch>
            <a:fillRect/>
          </a:stretch>
        </p:blipFill>
        <p:spPr>
          <a:xfrm>
            <a:off x="3699216" y="1967561"/>
            <a:ext cx="7654584" cy="4667377"/>
          </a:xfrm>
          <a:prstGeom prst="rect">
            <a:avLst/>
          </a:prstGeom>
        </p:spPr>
      </p:pic>
    </p:spTree>
    <p:extLst>
      <p:ext uri="{BB962C8B-B14F-4D97-AF65-F5344CB8AC3E}">
        <p14:creationId xmlns:p14="http://schemas.microsoft.com/office/powerpoint/2010/main" val="64567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0204C-899A-4683-8574-7684A3A87B97}"/>
              </a:ext>
            </a:extLst>
          </p:cNvPr>
          <p:cNvSpPr>
            <a:spLocks noGrp="1"/>
          </p:cNvSpPr>
          <p:nvPr>
            <p:ph idx="1"/>
          </p:nvPr>
        </p:nvSpPr>
        <p:spPr>
          <a:xfrm>
            <a:off x="269240" y="1327198"/>
            <a:ext cx="11292477" cy="5358273"/>
          </a:xfrm>
        </p:spPr>
        <p:txBody>
          <a:bodyPr>
            <a:normAutofit fontScale="77500" lnSpcReduction="20000"/>
          </a:bodyPr>
          <a:lstStyle/>
          <a:p>
            <a:pPr lvl="0"/>
            <a:r>
              <a:rPr lang="en-US" dirty="0"/>
              <a:t>Azure Cloud Shell:  </a:t>
            </a:r>
            <a:r>
              <a:rPr lang="en-US" u="sng" dirty="0">
                <a:hlinkClick r:id="rId2"/>
              </a:rPr>
              <a:t>https://docs.microsoft.com/en-us/azure/cloud-shell/overview</a:t>
            </a:r>
            <a:r>
              <a:rPr lang="en-US" dirty="0"/>
              <a:t> </a:t>
            </a:r>
          </a:p>
          <a:p>
            <a:pPr lvl="0"/>
            <a:r>
              <a:rPr lang="en-US" dirty="0"/>
              <a:t>Install the Azure CLI: </a:t>
            </a:r>
            <a:r>
              <a:rPr lang="en-US" u="sng" dirty="0">
                <a:hlinkClick r:id="rId3"/>
              </a:rPr>
              <a:t>https://docs.microsoft.com/en-us/cli/azure/install-azure-cli?view=azure-cli-latest</a:t>
            </a:r>
            <a:r>
              <a:rPr lang="en-US" dirty="0"/>
              <a:t> </a:t>
            </a:r>
          </a:p>
          <a:p>
            <a:pPr lvl="0"/>
            <a:r>
              <a:rPr lang="en-US" dirty="0"/>
              <a:t>Azure CLI Reference: </a:t>
            </a:r>
            <a:r>
              <a:rPr lang="en-US" u="sng" dirty="0">
                <a:hlinkClick r:id="rId4"/>
              </a:rPr>
              <a:t>https://docs.microsoft.com/en-us/cli/azure/reference-index?view=azure-cli-latest</a:t>
            </a:r>
            <a:r>
              <a:rPr lang="en-US" dirty="0"/>
              <a:t> </a:t>
            </a:r>
          </a:p>
          <a:p>
            <a:r>
              <a:rPr lang="en-US" dirty="0"/>
              <a:t>Azure Naming Conventions:  </a:t>
            </a:r>
            <a:r>
              <a:rPr lang="en-US" u="sng" dirty="0">
                <a:hlinkClick r:id="rId5"/>
              </a:rPr>
              <a:t>https://docs.microsoft.com/en-us/azure/architecture/best-practices/naming-conventions</a:t>
            </a:r>
            <a:r>
              <a:rPr lang="en-US" dirty="0"/>
              <a:t> </a:t>
            </a:r>
          </a:p>
          <a:p>
            <a:pPr lvl="0"/>
            <a:r>
              <a:rPr lang="en-US" dirty="0"/>
              <a:t>App Insights: </a:t>
            </a:r>
            <a:r>
              <a:rPr lang="en-US" u="sng" dirty="0">
                <a:hlinkClick r:id="rId6"/>
              </a:rPr>
              <a:t>https://docs.microsoft.com/en-us/azure/azure-monitor/app/app-insights-overview</a:t>
            </a:r>
            <a:r>
              <a:rPr lang="en-US" dirty="0"/>
              <a:t> </a:t>
            </a:r>
          </a:p>
          <a:p>
            <a:pPr lvl="0"/>
            <a:r>
              <a:rPr lang="en-US" dirty="0"/>
              <a:t>ARM Templates: </a:t>
            </a:r>
            <a:r>
              <a:rPr lang="en-US" u="sng" dirty="0">
                <a:hlinkClick r:id="rId7"/>
              </a:rPr>
              <a:t>https://docs.microsoft.com/en-us/azure/azure-resource-manager/resource-group-authoring-templates</a:t>
            </a:r>
            <a:r>
              <a:rPr lang="en-US" dirty="0"/>
              <a:t> </a:t>
            </a:r>
          </a:p>
          <a:p>
            <a:r>
              <a:rPr lang="en-US" dirty="0"/>
              <a:t>Cosmos DB: </a:t>
            </a:r>
            <a:r>
              <a:rPr lang="en-US" u="sng" dirty="0">
                <a:hlinkClick r:id="rId8"/>
              </a:rPr>
              <a:t>https://docs.microsoft.com/en-us/azure/cosmos-db/</a:t>
            </a:r>
            <a:endParaRPr lang="en-US" dirty="0"/>
          </a:p>
          <a:p>
            <a:r>
              <a:rPr lang="en-US" dirty="0"/>
              <a:t>Azure Container Instances:  </a:t>
            </a:r>
            <a:r>
              <a:rPr lang="en-US" u="sng" dirty="0">
                <a:hlinkClick r:id="rId9"/>
              </a:rPr>
              <a:t>https://docs.microsoft.com/en-us/azure/container-instances/</a:t>
            </a:r>
            <a:endParaRPr lang="en-US" u="sng" dirty="0"/>
          </a:p>
          <a:p>
            <a:pPr lvl="0"/>
            <a:r>
              <a:rPr lang="en-US" dirty="0"/>
              <a:t>App Service Plans: </a:t>
            </a:r>
            <a:r>
              <a:rPr lang="en-US" u="sng" dirty="0">
                <a:hlinkClick r:id="rId10"/>
              </a:rPr>
              <a:t>https://docs.microsoft.com/en-us/azure/app-service/overview-hosting-plans</a:t>
            </a:r>
            <a:endParaRPr lang="en-US" dirty="0"/>
          </a:p>
          <a:p>
            <a:pPr lvl="0"/>
            <a:r>
              <a:rPr lang="en-US" dirty="0"/>
              <a:t>App Services: </a:t>
            </a:r>
            <a:r>
              <a:rPr lang="en-US" u="sng" dirty="0">
                <a:hlinkClick r:id="rId11"/>
              </a:rPr>
              <a:t>https://docs.microsoft.com/en-us/azure/app-service/</a:t>
            </a:r>
            <a:endParaRPr lang="en-US" dirty="0"/>
          </a:p>
          <a:p>
            <a:endParaRPr lang="en-US" u="sng" dirty="0"/>
          </a:p>
          <a:p>
            <a:endParaRPr lang="en-US" dirty="0"/>
          </a:p>
          <a:p>
            <a:endParaRPr lang="en-US" dirty="0"/>
          </a:p>
          <a:p>
            <a:endParaRPr lang="en-US" dirty="0"/>
          </a:p>
        </p:txBody>
      </p:sp>
      <p:sp>
        <p:nvSpPr>
          <p:cNvPr id="5" name="Title 1">
            <a:extLst>
              <a:ext uri="{FF2B5EF4-FFF2-40B4-BE49-F238E27FC236}">
                <a16:creationId xmlns:a16="http://schemas.microsoft.com/office/drawing/2014/main" id="{0BACF229-B99A-41F3-B526-6786049E802C}"/>
              </a:ext>
            </a:extLst>
          </p:cNvPr>
          <p:cNvSpPr>
            <a:spLocks noGrp="1"/>
          </p:cNvSpPr>
          <p:nvPr>
            <p:ph type="title"/>
          </p:nvPr>
        </p:nvSpPr>
        <p:spPr>
          <a:xfrm>
            <a:off x="269240" y="289511"/>
            <a:ext cx="11655840" cy="899665"/>
          </a:xfrm>
        </p:spPr>
        <p:txBody>
          <a:bodyPr/>
          <a:lstStyle/>
          <a:p>
            <a:r>
              <a:rPr lang="en-US" dirty="0"/>
              <a:t>Additional Resources</a:t>
            </a:r>
          </a:p>
        </p:txBody>
      </p:sp>
    </p:spTree>
    <p:extLst>
      <p:ext uri="{BB962C8B-B14F-4D97-AF65-F5344CB8AC3E}">
        <p14:creationId xmlns:p14="http://schemas.microsoft.com/office/powerpoint/2010/main" val="404109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06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E8BB-1F44-B946-B118-6C380D7CE8F0}"/>
              </a:ext>
            </a:extLst>
          </p:cNvPr>
          <p:cNvSpPr>
            <a:spLocks noGrp="1"/>
          </p:cNvSpPr>
          <p:nvPr>
            <p:ph type="title"/>
          </p:nvPr>
        </p:nvSpPr>
        <p:spPr>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6600" dirty="0">
                <a:latin typeface="Segoe UI Light" panose="020B0502040204020203" pitchFamily="34" charset="0"/>
              </a:rPr>
              <a:t>Lab - Modules</a:t>
            </a:r>
          </a:p>
        </p:txBody>
      </p:sp>
      <p:graphicFrame>
        <p:nvGraphicFramePr>
          <p:cNvPr id="6" name="Diagram 5">
            <a:extLst>
              <a:ext uri="{FF2B5EF4-FFF2-40B4-BE49-F238E27FC236}">
                <a16:creationId xmlns:a16="http://schemas.microsoft.com/office/drawing/2014/main" id="{6EE6221C-E659-9546-A5A1-BE8D985B7D69}"/>
              </a:ext>
            </a:extLst>
          </p:cNvPr>
          <p:cNvGraphicFramePr/>
          <p:nvPr>
            <p:extLst>
              <p:ext uri="{D42A27DB-BD31-4B8C-83A1-F6EECF244321}">
                <p14:modId xmlns:p14="http://schemas.microsoft.com/office/powerpoint/2010/main" val="967317315"/>
              </p:ext>
            </p:extLst>
          </p:nvPr>
        </p:nvGraphicFramePr>
        <p:xfrm>
          <a:off x="-1949548" y="1835931"/>
          <a:ext cx="10922391" cy="4778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880794E-4C02-6B47-898D-C407AE402D6A}"/>
              </a:ext>
            </a:extLst>
          </p:cNvPr>
          <p:cNvSpPr txBox="1"/>
          <p:nvPr/>
        </p:nvSpPr>
        <p:spPr>
          <a:xfrm>
            <a:off x="2114256" y="2068539"/>
            <a:ext cx="6794696" cy="307777"/>
          </a:xfrm>
          <a:prstGeom prst="rect">
            <a:avLst/>
          </a:prstGeom>
          <a:noFill/>
        </p:spPr>
        <p:txBody>
          <a:bodyPr wrap="square" rtlCol="0">
            <a:spAutoFit/>
          </a:bodyPr>
          <a:lstStyle/>
          <a:p>
            <a:r>
              <a:rPr lang="en-US" sz="1400" b="1" dirty="0">
                <a:solidFill>
                  <a:schemeClr val="tx1">
                    <a:lumMod val="50000"/>
                    <a:lumOff val="50000"/>
                  </a:schemeClr>
                </a:solidFill>
              </a:rPr>
              <a:t>Get setup with the Azure Portal and Cloud Shell</a:t>
            </a:r>
          </a:p>
        </p:txBody>
      </p:sp>
      <p:sp>
        <p:nvSpPr>
          <p:cNvPr id="8" name="TextBox 7">
            <a:extLst>
              <a:ext uri="{FF2B5EF4-FFF2-40B4-BE49-F238E27FC236}">
                <a16:creationId xmlns:a16="http://schemas.microsoft.com/office/drawing/2014/main" id="{675207DA-F43D-EF48-9EC8-E9AE7FEFD98E}"/>
              </a:ext>
            </a:extLst>
          </p:cNvPr>
          <p:cNvSpPr txBox="1"/>
          <p:nvPr/>
        </p:nvSpPr>
        <p:spPr>
          <a:xfrm>
            <a:off x="3837354" y="3603078"/>
            <a:ext cx="7247988" cy="307777"/>
          </a:xfrm>
          <a:prstGeom prst="rect">
            <a:avLst/>
          </a:prstGeom>
          <a:noFill/>
        </p:spPr>
        <p:txBody>
          <a:bodyPr wrap="square" rtlCol="0">
            <a:spAutoFit/>
          </a:bodyPr>
          <a:lstStyle/>
          <a:p>
            <a:r>
              <a:rPr lang="en-US" sz="1400" b="1" dirty="0">
                <a:solidFill>
                  <a:schemeClr val="tx1">
                    <a:lumMod val="50000"/>
                    <a:lumOff val="50000"/>
                  </a:schemeClr>
                </a:solidFill>
              </a:rPr>
              <a:t>Create an App Insights account to centralize application monitoring</a:t>
            </a:r>
          </a:p>
        </p:txBody>
      </p:sp>
      <p:sp>
        <p:nvSpPr>
          <p:cNvPr id="9" name="TextBox 8">
            <a:extLst>
              <a:ext uri="{FF2B5EF4-FFF2-40B4-BE49-F238E27FC236}">
                <a16:creationId xmlns:a16="http://schemas.microsoft.com/office/drawing/2014/main" id="{CABEB960-9C0F-2D48-90F0-512F9E9EAAB4}"/>
              </a:ext>
            </a:extLst>
          </p:cNvPr>
          <p:cNvSpPr txBox="1"/>
          <p:nvPr/>
        </p:nvSpPr>
        <p:spPr>
          <a:xfrm>
            <a:off x="4741699" y="4431890"/>
            <a:ext cx="6049499" cy="307777"/>
          </a:xfrm>
          <a:prstGeom prst="rect">
            <a:avLst/>
          </a:prstGeom>
          <a:noFill/>
        </p:spPr>
        <p:txBody>
          <a:bodyPr wrap="square" rtlCol="0">
            <a:spAutoFit/>
          </a:bodyPr>
          <a:lstStyle/>
          <a:p>
            <a:r>
              <a:rPr lang="en-US" sz="1400" b="1" dirty="0">
                <a:solidFill>
                  <a:schemeClr val="tx1">
                    <a:lumMod val="50000"/>
                    <a:lumOff val="50000"/>
                  </a:schemeClr>
                </a:solidFill>
              </a:rPr>
              <a:t>Create the </a:t>
            </a:r>
            <a:r>
              <a:rPr lang="en-US" sz="1400" b="1" dirty="0" err="1">
                <a:solidFill>
                  <a:schemeClr val="tx1">
                    <a:lumMod val="50000"/>
                    <a:lumOff val="50000"/>
                  </a:schemeClr>
                </a:solidFill>
              </a:rPr>
              <a:t>CosmosDB</a:t>
            </a:r>
            <a:r>
              <a:rPr lang="en-US" sz="1400" b="1" dirty="0">
                <a:solidFill>
                  <a:schemeClr val="tx1">
                    <a:lumMod val="50000"/>
                    <a:lumOff val="50000"/>
                  </a:schemeClr>
                </a:solidFill>
              </a:rPr>
              <a:t> Account to hold the data</a:t>
            </a:r>
          </a:p>
        </p:txBody>
      </p:sp>
      <p:sp>
        <p:nvSpPr>
          <p:cNvPr id="10" name="TextBox 9">
            <a:extLst>
              <a:ext uri="{FF2B5EF4-FFF2-40B4-BE49-F238E27FC236}">
                <a16:creationId xmlns:a16="http://schemas.microsoft.com/office/drawing/2014/main" id="{12F4BD1D-5802-B546-AB44-F648DBC0CF5D}"/>
              </a:ext>
            </a:extLst>
          </p:cNvPr>
          <p:cNvSpPr txBox="1"/>
          <p:nvPr/>
        </p:nvSpPr>
        <p:spPr>
          <a:xfrm>
            <a:off x="5511604" y="5260702"/>
            <a:ext cx="4889696" cy="307777"/>
          </a:xfrm>
          <a:prstGeom prst="rect">
            <a:avLst/>
          </a:prstGeom>
          <a:noFill/>
        </p:spPr>
        <p:txBody>
          <a:bodyPr wrap="square" rtlCol="0">
            <a:spAutoFit/>
          </a:bodyPr>
          <a:lstStyle/>
          <a:p>
            <a:r>
              <a:rPr lang="en-US" sz="1400" b="1" dirty="0">
                <a:solidFill>
                  <a:schemeClr val="tx1">
                    <a:lumMod val="50000"/>
                    <a:lumOff val="50000"/>
                  </a:schemeClr>
                </a:solidFill>
              </a:rPr>
              <a:t>Deploy several containers as Container Instances</a:t>
            </a:r>
          </a:p>
        </p:txBody>
      </p:sp>
      <p:sp>
        <p:nvSpPr>
          <p:cNvPr id="11" name="TextBox 10">
            <a:extLst>
              <a:ext uri="{FF2B5EF4-FFF2-40B4-BE49-F238E27FC236}">
                <a16:creationId xmlns:a16="http://schemas.microsoft.com/office/drawing/2014/main" id="{1EC5F2E5-9FAD-412F-B6E3-0E629A476AEB}"/>
              </a:ext>
            </a:extLst>
          </p:cNvPr>
          <p:cNvSpPr txBox="1"/>
          <p:nvPr/>
        </p:nvSpPr>
        <p:spPr>
          <a:xfrm>
            <a:off x="2982828" y="2815848"/>
            <a:ext cx="6794696" cy="307777"/>
          </a:xfrm>
          <a:prstGeom prst="rect">
            <a:avLst/>
          </a:prstGeom>
          <a:noFill/>
        </p:spPr>
        <p:txBody>
          <a:bodyPr wrap="square" rtlCol="0">
            <a:spAutoFit/>
          </a:bodyPr>
          <a:lstStyle/>
          <a:p>
            <a:r>
              <a:rPr lang="en-US" sz="1400" b="1" dirty="0">
                <a:solidFill>
                  <a:schemeClr val="tx1">
                    <a:lumMod val="50000"/>
                    <a:lumOff val="50000"/>
                  </a:schemeClr>
                </a:solidFill>
              </a:rPr>
              <a:t>Create a Resource Group to organize the application</a:t>
            </a:r>
          </a:p>
        </p:txBody>
      </p:sp>
      <p:sp>
        <p:nvSpPr>
          <p:cNvPr id="12" name="TextBox 11">
            <a:extLst>
              <a:ext uri="{FF2B5EF4-FFF2-40B4-BE49-F238E27FC236}">
                <a16:creationId xmlns:a16="http://schemas.microsoft.com/office/drawing/2014/main" id="{769F24C1-CCD8-4781-AB91-C979602315D5}"/>
              </a:ext>
            </a:extLst>
          </p:cNvPr>
          <p:cNvSpPr txBox="1"/>
          <p:nvPr/>
        </p:nvSpPr>
        <p:spPr>
          <a:xfrm>
            <a:off x="6380176" y="6014176"/>
            <a:ext cx="4889696" cy="307777"/>
          </a:xfrm>
          <a:prstGeom prst="rect">
            <a:avLst/>
          </a:prstGeom>
          <a:noFill/>
        </p:spPr>
        <p:txBody>
          <a:bodyPr wrap="square" rtlCol="0">
            <a:spAutoFit/>
          </a:bodyPr>
          <a:lstStyle/>
          <a:p>
            <a:r>
              <a:rPr lang="en-US" sz="1400" b="1" dirty="0">
                <a:solidFill>
                  <a:schemeClr val="tx1">
                    <a:lumMod val="50000"/>
                    <a:lumOff val="50000"/>
                  </a:schemeClr>
                </a:solidFill>
              </a:rPr>
              <a:t>Deploy the Web Site</a:t>
            </a:r>
          </a:p>
        </p:txBody>
      </p:sp>
    </p:spTree>
    <p:extLst>
      <p:ext uri="{BB962C8B-B14F-4D97-AF65-F5344CB8AC3E}">
        <p14:creationId xmlns:p14="http://schemas.microsoft.com/office/powerpoint/2010/main" val="229929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2194447"/>
          </a:xfrm>
        </p:spPr>
        <p:txBody>
          <a:bodyPr/>
          <a:lstStyle/>
          <a:p>
            <a:r>
              <a:rPr lang="en-US" sz="3200" b="1" dirty="0"/>
              <a:t>Login to the Azure Portal</a:t>
            </a:r>
          </a:p>
          <a:p>
            <a:r>
              <a:rPr lang="en-US" sz="3200" b="1" dirty="0"/>
              <a:t>In another window, login to the Azure Cloud Shell</a:t>
            </a:r>
          </a:p>
          <a:p>
            <a:r>
              <a:rPr lang="en-US" sz="3200" b="1" dirty="0"/>
              <a:t>List your subscriptions with the Azure CLI</a:t>
            </a:r>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lvl="0" defTabSz="1218835">
              <a:lnSpc>
                <a:spcPct val="90000"/>
              </a:lnSpc>
              <a:spcBef>
                <a:spcPct val="20000"/>
              </a:spcBef>
              <a:buSzPct val="80000"/>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Challenge 0 </a:t>
            </a:r>
            <a:r>
              <a:rPr lang="en-US" sz="4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Pre-requisites </a:t>
            </a:r>
            <a:endPar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endParaRP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Ready, Set, Go!</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6116518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1115" y="109438"/>
            <a:ext cx="9142703" cy="737267"/>
          </a:xfrm>
          <a:prstGeom prst="rect">
            <a:avLst/>
          </a:prstGeom>
        </p:spPr>
        <p:txBody>
          <a:bodyPr vert="horz" lIns="91427" tIns="45713" rIns="91427" bIns="45713"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Azure Data Centers</a:t>
            </a:r>
          </a:p>
        </p:txBody>
      </p:sp>
      <p:pic>
        <p:nvPicPr>
          <p:cNvPr id="6" name="Picture 5">
            <a:extLst>
              <a:ext uri="{FF2B5EF4-FFF2-40B4-BE49-F238E27FC236}">
                <a16:creationId xmlns:a16="http://schemas.microsoft.com/office/drawing/2014/main" id="{8682A1A2-FFED-4101-8C52-BEAB05472535}"/>
              </a:ext>
            </a:extLst>
          </p:cNvPr>
          <p:cNvPicPr>
            <a:picLocks noChangeAspect="1"/>
          </p:cNvPicPr>
          <p:nvPr/>
        </p:nvPicPr>
        <p:blipFill>
          <a:blip r:embed="rId2"/>
          <a:stretch>
            <a:fillRect/>
          </a:stretch>
        </p:blipFill>
        <p:spPr>
          <a:xfrm>
            <a:off x="505158" y="905625"/>
            <a:ext cx="10844912" cy="5619865"/>
          </a:xfrm>
          <a:prstGeom prst="rect">
            <a:avLst/>
          </a:prstGeom>
        </p:spPr>
      </p:pic>
    </p:spTree>
    <p:extLst>
      <p:ext uri="{BB962C8B-B14F-4D97-AF65-F5344CB8AC3E}">
        <p14:creationId xmlns:p14="http://schemas.microsoft.com/office/powerpoint/2010/main" val="425540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49465" y="2498380"/>
            <a:ext cx="6364117" cy="4139521"/>
          </a:xfrm>
          <a:prstGeom prst="rect">
            <a:avLst/>
          </a:prstGeom>
        </p:spPr>
      </p:pic>
      <p:sp>
        <p:nvSpPr>
          <p:cNvPr id="3" name="Rectangle 2"/>
          <p:cNvSpPr/>
          <p:nvPr/>
        </p:nvSpPr>
        <p:spPr>
          <a:xfrm>
            <a:off x="127016" y="914757"/>
            <a:ext cx="12114081" cy="1711366"/>
          </a:xfrm>
          <a:prstGeom prst="rect">
            <a:avLst/>
          </a:prstGeom>
        </p:spPr>
        <p:txBody>
          <a:bodyPr wrap="square">
            <a:spAutoFit/>
          </a:bodyPr>
          <a:lstStyle/>
          <a:p>
            <a:pPr marL="285695" indent="-285695">
              <a:lnSpc>
                <a:spcPct val="150000"/>
              </a:lnSpc>
              <a:buFont typeface="Arial" panose="020B0604020202020204" pitchFamily="34" charset="0"/>
              <a:buChar char="•"/>
            </a:pPr>
            <a:r>
              <a:rPr lang="en-US" dirty="0"/>
              <a:t>Logically group related resources such as storage accounts, virtual networks, and virtual machines (VMs) to deploy, manage, and maintain them as a single entity.</a:t>
            </a:r>
          </a:p>
          <a:p>
            <a:pPr marL="285695" indent="-285695">
              <a:lnSpc>
                <a:spcPct val="150000"/>
              </a:lnSpc>
              <a:buFont typeface="Arial" panose="020B0604020202020204" pitchFamily="34" charset="0"/>
              <a:buChar char="•"/>
            </a:pPr>
            <a:r>
              <a:rPr lang="en-US" dirty="0"/>
              <a:t>This approach makes it easier to deploy applications while keeping all the related resources together from a management perspective, or to grant others access to that group of resources. </a:t>
            </a:r>
          </a:p>
        </p:txBody>
      </p:sp>
      <p:sp>
        <p:nvSpPr>
          <p:cNvPr id="4" name="Title 1"/>
          <p:cNvSpPr txBox="1">
            <a:spLocks/>
          </p:cNvSpPr>
          <p:nvPr/>
        </p:nvSpPr>
        <p:spPr>
          <a:xfrm>
            <a:off x="151115" y="109438"/>
            <a:ext cx="9142703" cy="737267"/>
          </a:xfrm>
          <a:prstGeom prst="rect">
            <a:avLst/>
          </a:prstGeom>
        </p:spPr>
        <p:txBody>
          <a:bodyPr vert="horz" lIns="91427" tIns="45713" rIns="91427" bIns="45713"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Resource Groups</a:t>
            </a:r>
          </a:p>
        </p:txBody>
      </p:sp>
      <p:pic>
        <p:nvPicPr>
          <p:cNvPr id="5" name="Picture 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227690" y="2736887"/>
            <a:ext cx="5501277" cy="2666622"/>
          </a:xfrm>
          <a:prstGeom prst="rect">
            <a:avLst/>
          </a:prstGeom>
        </p:spPr>
      </p:pic>
    </p:spTree>
    <p:extLst>
      <p:ext uri="{BB962C8B-B14F-4D97-AF65-F5344CB8AC3E}">
        <p14:creationId xmlns:p14="http://schemas.microsoft.com/office/powerpoint/2010/main" val="318163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3337324"/>
          </a:xfrm>
        </p:spPr>
        <p:txBody>
          <a:bodyPr/>
          <a:lstStyle/>
          <a:p>
            <a:r>
              <a:rPr lang="en-US" sz="3200" b="1" dirty="0"/>
              <a:t>Pick an Azure Data Center (closer is better)</a:t>
            </a:r>
          </a:p>
          <a:p>
            <a:r>
              <a:rPr lang="en-US" sz="3200" b="1" dirty="0"/>
              <a:t>Make up a 6 to 8 character (Alpha Number) code (Keep it clean </a:t>
            </a:r>
            <a:r>
              <a:rPr lang="en-US" sz="3200" b="1" dirty="0">
                <a:sym typeface="Wingdings" panose="05000000000000000000" pitchFamily="2" charset="2"/>
              </a:rPr>
              <a:t>)</a:t>
            </a:r>
            <a:endParaRPr lang="en-US" sz="3200" b="1" dirty="0"/>
          </a:p>
          <a:p>
            <a:r>
              <a:rPr lang="en-US" sz="3200" b="1" dirty="0"/>
              <a:t>Create a variable with it’s Scripting Name</a:t>
            </a:r>
          </a:p>
          <a:p>
            <a:r>
              <a:rPr lang="en-US" sz="3200" b="1" dirty="0"/>
              <a:t>Create a Resource Group</a:t>
            </a:r>
          </a:p>
          <a:p>
            <a:endParaRPr lang="en-US" sz="3200" b="1" dirty="0"/>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marL="0" marR="0" lvl="0" indent="0" algn="l" defTabSz="1218835" rtl="0" eaLnBrk="1" fontAlgn="auto" latinLnBrk="0" hangingPunct="1">
              <a:lnSpc>
                <a:spcPct val="90000"/>
              </a:lnSpc>
              <a:spcBef>
                <a:spcPct val="20000"/>
              </a:spcBef>
              <a:spcAft>
                <a:spcPts val="0"/>
              </a:spcAft>
              <a:buClrTx/>
              <a:buSzPct val="80000"/>
              <a:buFontTx/>
              <a:buNone/>
              <a:tabLst/>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Challenge 1</a:t>
            </a: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Create the first thing! </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3490509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ication Insights instrumentation in your app sends telemetry to your Application Insights resource.">
            <a:extLst>
              <a:ext uri="{FF2B5EF4-FFF2-40B4-BE49-F238E27FC236}">
                <a16:creationId xmlns:a16="http://schemas.microsoft.com/office/drawing/2014/main" id="{3375CC4A-C8D4-4DCF-831A-4E6BE3CEA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226" y="1402338"/>
            <a:ext cx="7239000" cy="42195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E9CB31C1-5EBB-4A0D-9B70-538D91A03E46}"/>
              </a:ext>
            </a:extLst>
          </p:cNvPr>
          <p:cNvSpPr txBox="1">
            <a:spLocks/>
          </p:cNvSpPr>
          <p:nvPr/>
        </p:nvSpPr>
        <p:spPr>
          <a:xfrm>
            <a:off x="151115" y="109438"/>
            <a:ext cx="9142703" cy="737267"/>
          </a:xfrm>
          <a:prstGeom prst="rect">
            <a:avLst/>
          </a:prstGeom>
        </p:spPr>
        <p:txBody>
          <a:bodyPr vert="horz" lIns="91427" tIns="45713" rIns="91427" bIns="45713"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a:t>Application Insights</a:t>
            </a:r>
          </a:p>
        </p:txBody>
      </p:sp>
      <p:sp>
        <p:nvSpPr>
          <p:cNvPr id="4" name="TextBox 2">
            <a:extLst>
              <a:ext uri="{FF2B5EF4-FFF2-40B4-BE49-F238E27FC236}">
                <a16:creationId xmlns:a16="http://schemas.microsoft.com/office/drawing/2014/main" id="{43D9AB62-3621-4E0F-B900-9AF0DA64F91D}"/>
              </a:ext>
            </a:extLst>
          </p:cNvPr>
          <p:cNvSpPr txBox="1"/>
          <p:nvPr/>
        </p:nvSpPr>
        <p:spPr>
          <a:xfrm>
            <a:off x="44761" y="1402338"/>
            <a:ext cx="4513066" cy="3861506"/>
          </a:xfrm>
          <a:prstGeom prst="rect">
            <a:avLst/>
          </a:prstGeom>
          <a:noFill/>
        </p:spPr>
        <p:txBody>
          <a:bodyPr wrap="square" lIns="182880" tIns="146304" rIns="182880" bIns="146304" rtlCol="0">
            <a:sp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Azure Native APM Solution</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Profiler</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Application Map</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Usage Analysis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Dashboarding/Alerting</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Live Mentrics Stream</a:t>
            </a:r>
          </a:p>
          <a:p>
            <a:pPr marL="342900"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Supports variety of dev platforms</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.Net Framework</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.Net Core</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Java</a:t>
            </a:r>
          </a:p>
          <a:p>
            <a:pPr marL="809244" lvl="1" indent="-342900">
              <a:lnSpc>
                <a:spcPct val="90000"/>
              </a:lnSpc>
              <a:spcAft>
                <a:spcPts val="600"/>
              </a:spcAft>
              <a:buFont typeface="Arial" panose="020B0604020202020204" pitchFamily="34" charset="0"/>
              <a:buChar char="•"/>
            </a:pPr>
            <a:r>
              <a:rPr lang="de-DE" kern="0" dirty="0">
                <a:solidFill>
                  <a:srgbClr val="505050"/>
                </a:solidFill>
                <a:latin typeface="Segoe UI Semilight" panose="020B0402040204020203" pitchFamily="34" charset="0"/>
                <a:cs typeface="Segoe UI Semilight" panose="020B0402040204020203" pitchFamily="34" charset="0"/>
              </a:rPr>
              <a:t>NodeJS</a:t>
            </a:r>
          </a:p>
        </p:txBody>
      </p:sp>
    </p:spTree>
    <p:extLst>
      <p:ext uri="{BB962C8B-B14F-4D97-AF65-F5344CB8AC3E}">
        <p14:creationId xmlns:p14="http://schemas.microsoft.com/office/powerpoint/2010/main" val="193062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9A0B9-16EA-674C-9F51-93BF10956EE7}"/>
              </a:ext>
            </a:extLst>
          </p:cNvPr>
          <p:cNvSpPr>
            <a:spLocks noGrp="1"/>
          </p:cNvSpPr>
          <p:nvPr>
            <p:ph type="body" sz="quarter" idx="10"/>
          </p:nvPr>
        </p:nvSpPr>
        <p:spPr>
          <a:xfrm>
            <a:off x="269240" y="1902902"/>
            <a:ext cx="11653523" cy="2637645"/>
          </a:xfrm>
        </p:spPr>
        <p:txBody>
          <a:bodyPr/>
          <a:lstStyle/>
          <a:p>
            <a:r>
              <a:rPr lang="en-US" sz="3200" b="1" dirty="0"/>
              <a:t>Deploy a publicly accessible ARM template that will deploy App Insights to your Resources Group</a:t>
            </a:r>
          </a:p>
          <a:p>
            <a:r>
              <a:rPr lang="en-US" sz="3200" b="1" dirty="0"/>
              <a:t>Set a variable with the </a:t>
            </a:r>
            <a:r>
              <a:rPr lang="en-US" sz="3200" b="1" dirty="0" err="1"/>
              <a:t>InstrumentationKey</a:t>
            </a:r>
            <a:r>
              <a:rPr lang="en-US" sz="3200" b="1" dirty="0"/>
              <a:t> for later</a:t>
            </a:r>
          </a:p>
          <a:p>
            <a:endParaRPr lang="en-US" sz="3200" b="1" dirty="0"/>
          </a:p>
          <a:p>
            <a:endParaRPr lang="en-US" dirty="0"/>
          </a:p>
        </p:txBody>
      </p:sp>
      <p:sp>
        <p:nvSpPr>
          <p:cNvPr id="5" name="TextBox 4">
            <a:extLst>
              <a:ext uri="{FF2B5EF4-FFF2-40B4-BE49-F238E27FC236}">
                <a16:creationId xmlns:a16="http://schemas.microsoft.com/office/drawing/2014/main" id="{0DADFA8C-24AF-3540-80D8-FFEAB44EB08A}"/>
              </a:ext>
            </a:extLst>
          </p:cNvPr>
          <p:cNvSpPr txBox="1"/>
          <p:nvPr/>
        </p:nvSpPr>
        <p:spPr>
          <a:xfrm>
            <a:off x="478054" y="360886"/>
            <a:ext cx="9374176" cy="1206484"/>
          </a:xfrm>
          <a:prstGeom prst="rect">
            <a:avLst/>
          </a:prstGeom>
          <a:noFill/>
        </p:spPr>
        <p:txBody>
          <a:bodyPr wrap="square" lIns="0" tIns="0" rIns="0" bIns="0" rtlCol="0">
            <a:spAutoFit/>
          </a:bodyPr>
          <a:lstStyle/>
          <a:p>
            <a:pPr marL="0" marR="0" lvl="0" indent="0" algn="l" defTabSz="1218835" rtl="0" eaLnBrk="1" fontAlgn="auto" latinLnBrk="0" hangingPunct="1">
              <a:lnSpc>
                <a:spcPct val="90000"/>
              </a:lnSpc>
              <a:spcBef>
                <a:spcPct val="20000"/>
              </a:spcBef>
              <a:spcAft>
                <a:spcPts val="0"/>
              </a:spcAft>
              <a:buClrTx/>
              <a:buSzPct val="80000"/>
              <a:buFontTx/>
              <a:buNone/>
              <a:tabLst/>
              <a:defRPr/>
            </a:pPr>
            <a:r>
              <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rPr>
              <a:t>Challenge </a:t>
            </a:r>
            <a:r>
              <a:rPr lang="en-US" sz="48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2</a:t>
            </a:r>
            <a:endParaRPr kumimoji="0" lang="en-US" sz="4800" b="0" i="0" u="none" strike="noStrike" kern="1200" cap="none" spc="0" normalizeH="0" baseline="0" noProof="0" dirty="0">
              <a:ln>
                <a:noFill/>
              </a:ln>
              <a:gradFill>
                <a:gsLst>
                  <a:gs pos="0">
                    <a:srgbClr val="292929">
                      <a:lumMod val="90000"/>
                      <a:lumOff val="10000"/>
                    </a:srgbClr>
                  </a:gs>
                  <a:gs pos="86000">
                    <a:srgbClr val="292929">
                      <a:lumMod val="90000"/>
                      <a:lumOff val="10000"/>
                    </a:srgbClr>
                  </a:gs>
                </a:gsLst>
                <a:lin ang="5400000" scaled="0"/>
              </a:gradFill>
              <a:effectLst/>
              <a:uLnTx/>
              <a:uFillTx/>
              <a:latin typeface="Segoe UI Light" panose="020B0502040204020203" pitchFamily="34" charset="0"/>
              <a:ea typeface="+mn-ea"/>
              <a:cs typeface="Segoe UI Light" panose="020B0502040204020203" pitchFamily="34" charset="0"/>
            </a:endParaRPr>
          </a:p>
          <a:p>
            <a:pPr lvl="0" defTabSz="1218835">
              <a:lnSpc>
                <a:spcPct val="90000"/>
              </a:lnSpc>
              <a:spcBef>
                <a:spcPct val="20000"/>
              </a:spcBef>
              <a:buSzPct val="80000"/>
              <a:defRPr/>
            </a:pPr>
            <a:r>
              <a:rPr lang="en-US" sz="3200" dirty="0">
                <a:solidFill>
                  <a:srgbClr val="0078D7"/>
                </a:solidFill>
                <a:latin typeface="Segoe UI Light" panose="020B0502040204020203" pitchFamily="34" charset="0"/>
                <a:cs typeface="Segoe UI Light" panose="020B0502040204020203" pitchFamily="34" charset="0"/>
              </a:rPr>
              <a:t>Always need App Insights!</a:t>
            </a:r>
            <a:endParaRPr kumimoji="0" lang="en-US" sz="32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416626864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8F4F3D64ED8742A4722C7FA5D444DB" ma:contentTypeVersion="6" ma:contentTypeDescription="Create a new document." ma:contentTypeScope="" ma:versionID="eea62de22946d39945f4b56eb92f81ad">
  <xsd:schema xmlns:xsd="http://www.w3.org/2001/XMLSchema" xmlns:xs="http://www.w3.org/2001/XMLSchema" xmlns:p="http://schemas.microsoft.com/office/2006/metadata/properties" xmlns:ns2="36984313-f623-41bb-a65c-16a37d29f6f8" xmlns:ns3="fa40b356-8329-45cf-bdd1-8a6639dbec32" targetNamespace="http://schemas.microsoft.com/office/2006/metadata/properties" ma:root="true" ma:fieldsID="826e6c641157ccfc2a59418abe647b4a" ns2:_="" ns3:_="">
    <xsd:import namespace="36984313-f623-41bb-a65c-16a37d29f6f8"/>
    <xsd:import namespace="fa40b356-8329-45cf-bdd1-8a6639dbec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984313-f623-41bb-a65c-16a37d29f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40b356-8329-45cf-bdd1-8a6639dbec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37D4A4-7B08-4DC9-8876-2CFC31085D37}">
  <ds:schemaRefs>
    <ds:schemaRef ds:uri="http://purl.org/dc/elements/1.1/"/>
    <ds:schemaRef ds:uri="http://schemas.microsoft.com/office/2006/metadata/properties"/>
    <ds:schemaRef ds:uri="fa40b356-8329-45cf-bdd1-8a6639dbec32"/>
    <ds:schemaRef ds:uri="36984313-f623-41bb-a65c-16a37d29f6f8"/>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5C48E5E-7CC6-49B1-BEEB-92F78CA821FC}">
  <ds:schemaRefs>
    <ds:schemaRef ds:uri="http://schemas.microsoft.com/sharepoint/v3/contenttype/forms"/>
  </ds:schemaRefs>
</ds:datastoreItem>
</file>

<file path=customXml/itemProps3.xml><?xml version="1.0" encoding="utf-8"?>
<ds:datastoreItem xmlns:ds="http://schemas.openxmlformats.org/officeDocument/2006/customXml" ds:itemID="{0DECD2A4-E39F-43D8-845A-10567F26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984313-f623-41bb-a65c-16a37d29f6f8"/>
    <ds:schemaRef ds:uri="fa40b356-8329-45cf-bdd1-8a6639dbe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701</TotalTime>
  <Words>1258</Words>
  <Application>Microsoft Office PowerPoint</Application>
  <PresentationFormat>Widescreen</PresentationFormat>
  <Paragraphs>192</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Segoe UI</vt:lpstr>
      <vt:lpstr>Segoe UI Light</vt:lpstr>
      <vt:lpstr>Segoe UI Semibold</vt:lpstr>
      <vt:lpstr>Segoe UI Semilight</vt:lpstr>
      <vt:lpstr>Wingdings</vt:lpstr>
      <vt:lpstr>Office Theme</vt:lpstr>
      <vt:lpstr>PowerPoint Presentation</vt:lpstr>
      <vt:lpstr>Contoso Travel Web Overview</vt:lpstr>
      <vt:lpstr>Lab - Modules</vt:lpstr>
      <vt:lpstr>PowerPoint Presentation</vt:lpstr>
      <vt:lpstr>PowerPoint Presentation</vt:lpstr>
      <vt:lpstr>PowerPoint Presentation</vt:lpstr>
      <vt:lpstr>PowerPoint Presentation</vt:lpstr>
      <vt:lpstr>PowerPoint Presentation</vt:lpstr>
      <vt:lpstr>PowerPoint Presentation</vt:lpstr>
      <vt:lpstr>Azure Cosmos DB </vt:lpstr>
      <vt:lpstr>Request Units</vt:lpstr>
      <vt:lpstr>Database Representations</vt:lpstr>
      <vt:lpstr>PowerPoint Presentation</vt:lpstr>
      <vt:lpstr>Azure Container Instances (ACI)</vt:lpstr>
      <vt:lpstr>PowerPoint Presentation</vt:lpstr>
      <vt:lpstr>PowerPoint Presentation</vt:lpstr>
      <vt:lpstr>PowerPoint Presentation</vt:lpstr>
      <vt:lpstr>PowerPoint Presentation</vt:lpstr>
      <vt:lpstr>Recap</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analytics - Data Science Lexicon Deck</dc:title>
  <dc:creator>Akshay Balwani</dc:creator>
  <cp:lastModifiedBy>Andy Wahrenberger</cp:lastModifiedBy>
  <cp:revision>18</cp:revision>
  <dcterms:created xsi:type="dcterms:W3CDTF">2017-02-13T21:11:29Z</dcterms:created>
  <dcterms:modified xsi:type="dcterms:W3CDTF">2019-01-11T04:38:28Z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dlc_policyId">
    <vt:lpwstr/>
  </property>
  <property fmtid="{D5CDD505-2E9C-101B-9397-08002B2CF9AE}" pid="4" name="Region">
    <vt:lpwstr/>
  </property>
  <property fmtid="{D5CDD505-2E9C-101B-9397-08002B2CF9AE}" pid="5" name="Confidentiality">
    <vt:lpwstr>5;#Microsoft confidential|461efa83-0283-486a-a8d5-943328f3693f</vt:lpwstr>
  </property>
  <property fmtid="{D5CDD505-2E9C-101B-9397-08002B2CF9AE}" pid="6" name="ContentTypeId">
    <vt:lpwstr>0x010100B38F4F3D64ED8742A4722C7FA5D444DB</vt:lpwstr>
  </property>
  <property fmtid="{D5CDD505-2E9C-101B-9397-08002B2CF9AE}" pid="7" name="Industries">
    <vt:lpwstr/>
  </property>
  <property fmtid="{D5CDD505-2E9C-101B-9397-08002B2CF9AE}" pid="8" name="Roles">
    <vt:lpwstr/>
  </property>
  <property fmtid="{D5CDD505-2E9C-101B-9397-08002B2CF9AE}" pid="9" name="Competitors">
    <vt:lpwstr/>
  </property>
  <property fmtid="{D5CDD505-2E9C-101B-9397-08002B2CF9AE}" pid="10" name="SMSGDomain">
    <vt:lpwstr>22;#Server and Tools Business|6783548d-8609-4f97-be4a-4ca2616905a6;#82;#SQL Server Domain|0c0f1824-39dc-4b26-8c74-eff4364b812b;#21;#Cloud and Enterprise|adc2fe87-c79a-4ded-a449-3f86b954069d</vt:lpwstr>
  </property>
  <property fmtid="{D5CDD505-2E9C-101B-9397-08002B2CF9AE}" pid="11" name="ItemRetentionFormula">
    <vt:lpwstr/>
  </property>
  <property fmtid="{D5CDD505-2E9C-101B-9397-08002B2CF9AE}" pid="12" name="BusinessArchitecture">
    <vt:lpwstr/>
  </property>
  <property fmtid="{D5CDD505-2E9C-101B-9397-08002B2CF9AE}" pid="13" name="Products">
    <vt:lpwstr/>
  </property>
  <property fmtid="{D5CDD505-2E9C-101B-9397-08002B2CF9AE}" pid="14" name="_dlc_DocIdItemGuid">
    <vt:lpwstr>ae529949-2e00-4c04-8ac4-b33179909dbb</vt:lpwstr>
  </property>
  <property fmtid="{D5CDD505-2E9C-101B-9397-08002B2CF9AE}" pid="15" name="ActivitiesAndPrograms">
    <vt:lpwstr/>
  </property>
  <property fmtid="{D5CDD505-2E9C-101B-9397-08002B2CF9AE}" pid="16" name="Segments">
    <vt:lpwstr/>
  </property>
  <property fmtid="{D5CDD505-2E9C-101B-9397-08002B2CF9AE}" pid="17" name="Partners">
    <vt:lpwstr/>
  </property>
  <property fmtid="{D5CDD505-2E9C-101B-9397-08002B2CF9AE}" pid="18" name="Topics">
    <vt:lpwstr/>
  </property>
  <property fmtid="{D5CDD505-2E9C-101B-9397-08002B2CF9AE}" pid="19" name="Groups">
    <vt:lpwstr/>
  </property>
  <property fmtid="{D5CDD505-2E9C-101B-9397-08002B2CF9AE}" pid="20" name="Audiences">
    <vt:lpwstr/>
  </property>
  <property fmtid="{D5CDD505-2E9C-101B-9397-08002B2CF9AE}" pid="21" name="of67e5d4b76f4a9db8769983fda9cec0">
    <vt:lpwstr/>
  </property>
  <property fmtid="{D5CDD505-2E9C-101B-9397-08002B2CF9AE}" pid="22" name="NewsType">
    <vt:lpwstr/>
  </property>
  <property fmtid="{D5CDD505-2E9C-101B-9397-08002B2CF9AE}" pid="23" name="ItemType">
    <vt:lpwstr/>
  </property>
  <property fmtid="{D5CDD505-2E9C-101B-9397-08002B2CF9AE}" pid="24" name="ga0c0bf70a6644469c61b3efa7025301">
    <vt:lpwstr/>
  </property>
  <property fmtid="{D5CDD505-2E9C-101B-9397-08002B2CF9AE}" pid="25" name="MSProducts">
    <vt:lpwstr/>
  </property>
  <property fmtid="{D5CDD505-2E9C-101B-9397-08002B2CF9AE}" pid="26" name="ExperienceContentType">
    <vt:lpwstr/>
  </property>
  <property fmtid="{D5CDD505-2E9C-101B-9397-08002B2CF9AE}" pid="27" name="l6f004f21209409da86a713c0f24627d">
    <vt:lpwstr/>
  </property>
  <property fmtid="{D5CDD505-2E9C-101B-9397-08002B2CF9AE}" pid="28" name="la4444b61d19467597d63190b69ac227">
    <vt:lpwstr/>
  </property>
  <property fmtid="{D5CDD505-2E9C-101B-9397-08002B2CF9AE}" pid="29" name="MSProductsTaxHTField0">
    <vt:lpwstr/>
  </property>
  <property fmtid="{D5CDD505-2E9C-101B-9397-08002B2CF9AE}" pid="30" name="e8080b0481964c759b2c36ae49591b31">
    <vt:lpwstr/>
  </property>
  <property fmtid="{D5CDD505-2E9C-101B-9397-08002B2CF9AE}" pid="31" name="Languages">
    <vt:lpwstr/>
  </property>
  <property fmtid="{D5CDD505-2E9C-101B-9397-08002B2CF9AE}" pid="32" name="TechnicalLevel">
    <vt:lpwstr/>
  </property>
  <property fmtid="{D5CDD505-2E9C-101B-9397-08002B2CF9AE}" pid="33" name="ldac8aee9d1f469e8cd8c3f8d6a615f2">
    <vt:lpwstr/>
  </property>
  <property fmtid="{D5CDD505-2E9C-101B-9397-08002B2CF9AE}" pid="34" name="EmployeeRole">
    <vt:lpwstr/>
  </property>
  <property fmtid="{D5CDD505-2E9C-101B-9397-08002B2CF9AE}" pid="35" name="NewsTopic">
    <vt:lpwstr/>
  </property>
  <property fmtid="{D5CDD505-2E9C-101B-9397-08002B2CF9AE}" pid="36" name="NewsSource">
    <vt:lpwstr/>
  </property>
  <property fmtid="{D5CDD505-2E9C-101B-9397-08002B2CF9AE}" pid="37" name="SMSGTags">
    <vt:lpwstr/>
  </property>
  <property fmtid="{D5CDD505-2E9C-101B-9397-08002B2CF9AE}" pid="38" name="MSPhysicalGeography">
    <vt:lpwstr/>
  </property>
  <property fmtid="{D5CDD505-2E9C-101B-9397-08002B2CF9AE}" pid="39" name="EnterpriseDomainTags">
    <vt:lpwstr/>
  </property>
  <property fmtid="{D5CDD505-2E9C-101B-9397-08002B2CF9AE}" pid="40" name="j3562c58ee414e028925bc902cfc01a1">
    <vt:lpwstr/>
  </property>
  <property fmtid="{D5CDD505-2E9C-101B-9397-08002B2CF9AE}" pid="41" name="_docset_NoMedatataSyncRequired">
    <vt:lpwstr>False</vt:lpwstr>
  </property>
  <property fmtid="{D5CDD505-2E9C-101B-9397-08002B2CF9AE}" pid="42" name="MSIP_Label_f42aa342-8706-4288-bd11-ebb85995028c_Enabled">
    <vt:lpwstr>True</vt:lpwstr>
  </property>
  <property fmtid="{D5CDD505-2E9C-101B-9397-08002B2CF9AE}" pid="43" name="MSIP_Label_f42aa342-8706-4288-bd11-ebb85995028c_SiteId">
    <vt:lpwstr>72f988bf-86f1-41af-91ab-2d7cd011db47</vt:lpwstr>
  </property>
  <property fmtid="{D5CDD505-2E9C-101B-9397-08002B2CF9AE}" pid="44" name="MSIP_Label_f42aa342-8706-4288-bd11-ebb85995028c_Owner">
    <vt:lpwstr>ankhanol@microsoft.com</vt:lpwstr>
  </property>
  <property fmtid="{D5CDD505-2E9C-101B-9397-08002B2CF9AE}" pid="45" name="MSIP_Label_f42aa342-8706-4288-bd11-ebb85995028c_SetDate">
    <vt:lpwstr>2018-01-23T14:51:45.7418627Z</vt:lpwstr>
  </property>
  <property fmtid="{D5CDD505-2E9C-101B-9397-08002B2CF9AE}" pid="46" name="MSIP_Label_f42aa342-8706-4288-bd11-ebb85995028c_Name">
    <vt:lpwstr>General</vt:lpwstr>
  </property>
  <property fmtid="{D5CDD505-2E9C-101B-9397-08002B2CF9AE}" pid="47" name="MSIP_Label_f42aa342-8706-4288-bd11-ebb85995028c_Application">
    <vt:lpwstr>Microsoft Azure Information Protection</vt:lpwstr>
  </property>
  <property fmtid="{D5CDD505-2E9C-101B-9397-08002B2CF9AE}" pid="48" name="MSIP_Label_f42aa342-8706-4288-bd11-ebb85995028c_Extended_MSFT_Method">
    <vt:lpwstr>Automatic</vt:lpwstr>
  </property>
  <property fmtid="{D5CDD505-2E9C-101B-9397-08002B2CF9AE}" pid="49" name="Sensitivity">
    <vt:lpwstr>General</vt:lpwstr>
  </property>
</Properties>
</file>