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4" r:id="rId23"/>
    <p:sldId id="279" r:id="rId24"/>
    <p:sldId id="278" r:id="rId25"/>
    <p:sldId id="277" r:id="rId26"/>
    <p:sldId id="280" r:id="rId27"/>
    <p:sldId id="281" r:id="rId28"/>
    <p:sldId id="284" r:id="rId29"/>
    <p:sldId id="283" r:id="rId30"/>
    <p:sldId id="286" r:id="rId31"/>
    <p:sldId id="285" r:id="rId32"/>
    <p:sldId id="282" r:id="rId33"/>
    <p:sldId id="287" r:id="rId34"/>
    <p:sldId id="289" r:id="rId35"/>
    <p:sldId id="288" r:id="rId36"/>
    <p:sldId id="290" r:id="rId37"/>
    <p:sldId id="291" r:id="rId3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86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539750" y="374650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+mj-lt"/>
                <a:ea typeface="+mj-ea"/>
                <a:cs typeface="+mj-cs"/>
              </a:rPr>
              <a:t>ES6:</a:t>
            </a:r>
            <a:endParaRPr lang="zh-CN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1781175"/>
            <a:ext cx="6400800" cy="3857625"/>
          </a:xfrm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en-US" altLang="zh-CN" sz="3200" kern="1200" baseline="0">
                <a:latin typeface="+mn-lt"/>
                <a:ea typeface="+mn-ea"/>
                <a:cs typeface="+mn-cs"/>
              </a:rPr>
              <a:t> var let const:</a:t>
            </a:r>
            <a:endParaRPr lang="en-US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sz="3200" kern="1200" baseline="0">
              <a:latin typeface="+mn-lt"/>
              <a:ea typeface="+mn-ea"/>
              <a:cs typeface="+mn-cs"/>
            </a:endParaRPr>
          </a:p>
        </p:txBody>
      </p:sp>
      <p:sp>
        <p:nvSpPr>
          <p:cNvPr id="2051" name="文本框 1"/>
          <p:cNvSpPr txBox="1"/>
          <p:nvPr/>
        </p:nvSpPr>
        <p:spPr>
          <a:xfrm>
            <a:off x="179388" y="6092825"/>
            <a:ext cx="8866187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ClrTx/>
              <a:buFontTx/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https://www.w3schools.com/react/react_es6_variables.asp</a:t>
            </a:r>
            <a:endParaRPr lang="en-US" altLang="zh-CN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对象构造模式</a:t>
            </a:r>
            <a:r>
              <a:rPr lang="en-US" altLang="zh-CN" sz="3200">
                <a:sym typeface="+mn-ea"/>
              </a:rPr>
              <a:t>(5)</a:t>
            </a:r>
            <a:r>
              <a:rPr lang="zh-CN" altLang="en-US" sz="3200">
                <a:sym typeface="+mn-ea"/>
              </a:rPr>
              <a:t>原型链继承</a:t>
            </a:r>
            <a:r>
              <a:rPr lang="en-US" altLang="zh-CN" sz="3200">
                <a:sym typeface="+mn-ea"/>
              </a:rPr>
              <a:t> +call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/>
              <a:t>* </a:t>
            </a:r>
            <a:r>
              <a:rPr lang="zh-CN" altLang="en-US" sz="1200"/>
              <a:t>原型链继承</a:t>
            </a:r>
            <a:r>
              <a:rPr lang="en-US" altLang="zh-CN" sz="1200"/>
              <a:t> : </a:t>
            </a:r>
            <a:r>
              <a:rPr lang="zh-CN" altLang="en-US" sz="1200"/>
              <a:t>得到方法</a:t>
            </a:r>
            <a:endParaRPr lang="zh-CN" altLang="en-US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r>
              <a:rPr lang="en-US" altLang="zh-CN" sz="1200"/>
              <a:t>  function Parent(){}</a:t>
            </a:r>
            <a:endParaRPr lang="en-US" altLang="zh-CN" sz="1200"/>
          </a:p>
          <a:p>
            <a:r>
              <a:rPr lang="en-US" altLang="zh-CN" sz="1200"/>
              <a:t>  Parent.prototype.test = function(){};</a:t>
            </a:r>
            <a:endParaRPr lang="en-US" altLang="zh-CN" sz="1200"/>
          </a:p>
          <a:p>
            <a:r>
              <a:rPr lang="en-US" altLang="zh-CN" sz="1200"/>
              <a:t>  function Child(){}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Child.prototype.childtest = function(){};</a:t>
            </a:r>
            <a:endParaRPr lang="en-US" altLang="zh-CN" sz="1200"/>
          </a:p>
          <a:p>
            <a:r>
              <a:rPr lang="en-US" altLang="zh-CN" sz="1200"/>
              <a:t>  Child.prototype = new Parent();</a:t>
            </a:r>
            <a:endParaRPr lang="zh-CN" altLang="en-US" sz="1200"/>
          </a:p>
          <a:p>
            <a:r>
              <a:rPr lang="en-US" altLang="zh-CN" sz="1200"/>
              <a:t>  Child.prototype.constructor = Child</a:t>
            </a:r>
            <a:endParaRPr lang="en-US" altLang="zh-CN" sz="1200"/>
          </a:p>
          <a:p>
            <a:r>
              <a:rPr lang="en-US" altLang="zh-CN" sz="1200"/>
              <a:t>  var child = new Child(); //</a:t>
            </a:r>
            <a:r>
              <a:rPr lang="zh-CN" altLang="en-US" sz="1200"/>
              <a:t>有</a:t>
            </a:r>
            <a:r>
              <a:rPr lang="en-US" altLang="zh-CN" sz="1200"/>
              <a:t>test()</a:t>
            </a:r>
            <a:endParaRPr lang="en-US" altLang="zh-CN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                                      </a:t>
            </a:r>
            <a:r>
              <a:rPr lang="en-US" altLang="zh-CN" sz="2000" b="1"/>
              <a:t>   * </a:t>
            </a:r>
            <a:r>
              <a:rPr lang="zh-CN" altLang="en-US" sz="2000" b="1"/>
              <a:t>组合</a:t>
            </a:r>
            <a:r>
              <a:rPr lang="en-US" altLang="zh-CN" sz="2000" b="1"/>
              <a:t>(</a:t>
            </a:r>
            <a:r>
              <a:rPr lang="zh-CN" altLang="en-US" sz="2000" b="1">
                <a:sym typeface="+mn-ea"/>
              </a:rPr>
              <a:t>原型链继承</a:t>
            </a:r>
            <a:r>
              <a:rPr lang="en-US" altLang="zh-CN" sz="2000" b="1">
                <a:sym typeface="+mn-ea"/>
              </a:rPr>
              <a:t> +call)</a:t>
            </a:r>
            <a:endParaRPr lang="zh-CN" altLang="en-US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r>
              <a:rPr lang="en-US" altLang="zh-CN" sz="1200"/>
              <a:t>  function Parent(xxx){this.xxx = xxx}</a:t>
            </a:r>
            <a:endParaRPr lang="en-US" altLang="zh-CN" sz="1200"/>
          </a:p>
          <a:p>
            <a:r>
              <a:rPr lang="en-US" altLang="zh-CN" sz="1200"/>
              <a:t>  Parent.prototype.test = function(){};</a:t>
            </a:r>
            <a:endParaRPr lang="en-US" altLang="zh-CN" sz="1200"/>
          </a:p>
          <a:p>
            <a:r>
              <a:rPr lang="en-US" altLang="zh-CN" sz="1200"/>
              <a:t>  function Child(xxx,yyy){</a:t>
            </a:r>
            <a:endParaRPr lang="en-US" altLang="zh-CN" sz="1200"/>
          </a:p>
          <a:p>
            <a:r>
              <a:rPr lang="en-US" altLang="zh-CN" sz="1200"/>
              <a:t>      Parent.call(this, xxx);//</a:t>
            </a:r>
            <a:r>
              <a:rPr lang="zh-CN" altLang="en-US" sz="1200"/>
              <a:t>借用构造函数</a:t>
            </a:r>
            <a:r>
              <a:rPr lang="en-US" altLang="zh-CN" sz="1200"/>
              <a:t>   this.Parent(xxx)</a:t>
            </a:r>
            <a:endParaRPr lang="en-US" altLang="zh-CN" sz="1200"/>
          </a:p>
          <a:p>
            <a:r>
              <a:rPr lang="en-US" altLang="zh-CN" sz="1200"/>
              <a:t>  }</a:t>
            </a:r>
            <a:endParaRPr lang="en-US" altLang="zh-CN" sz="1200"/>
          </a:p>
          <a:p>
            <a:r>
              <a:rPr lang="en-US" altLang="zh-CN" sz="1200"/>
              <a:t>  Child.prototype = new Parent(); //</a:t>
            </a:r>
            <a:r>
              <a:rPr lang="zh-CN" altLang="en-US" sz="1200"/>
              <a:t>得到</a:t>
            </a:r>
            <a:r>
              <a:rPr lang="en-US" altLang="zh-CN" sz="1200"/>
              <a:t>test()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Child.prototype.constructor = Child</a:t>
            </a:r>
            <a:endParaRPr lang="en-US" altLang="zh-CN" sz="1200"/>
          </a:p>
          <a:p>
            <a:r>
              <a:rPr lang="en-US" altLang="zh-CN" sz="1200"/>
              <a:t>  var child = new Child(); //child.xxx</a:t>
            </a:r>
            <a:r>
              <a:rPr lang="zh-CN" altLang="en-US" sz="1200"/>
              <a:t>为</a:t>
            </a:r>
            <a:r>
              <a:rPr lang="en-US" altLang="zh-CN" sz="1200"/>
              <a:t>'a', </a:t>
            </a:r>
            <a:r>
              <a:rPr lang="zh-CN" altLang="en-US" sz="1200"/>
              <a:t>也有</a:t>
            </a:r>
            <a:r>
              <a:rPr lang="en-US" altLang="zh-CN" sz="1200"/>
              <a:t>test()</a:t>
            </a:r>
            <a:endParaRPr lang="en-US" altLang="zh-CN" sz="1200"/>
          </a:p>
          <a:p>
            <a:r>
              <a:rPr lang="en-US" altLang="zh-CN" sz="1200"/>
              <a:t>  ```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5147945" y="1484630"/>
            <a:ext cx="30480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借用构造函数</a:t>
            </a:r>
            <a:r>
              <a:rPr lang="en-US" altLang="zh-CN" sz="1200">
                <a:sym typeface="+mn-ea"/>
              </a:rPr>
              <a:t> : </a:t>
            </a:r>
            <a:r>
              <a:rPr lang="zh-CN" altLang="en-US" sz="1200">
                <a:sym typeface="+mn-ea"/>
              </a:rPr>
              <a:t>得到属性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function Parent(xxx){this.xxx = xxx}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Parent.prototype.test = function(){};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function Child(xxx,yyy){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  Parent.call(this, xxx);//</a:t>
            </a:r>
            <a:r>
              <a:rPr lang="zh-CN" altLang="en-US" sz="1200">
                <a:sym typeface="+mn-ea"/>
              </a:rPr>
              <a:t>借用构造函数</a:t>
            </a:r>
            <a:r>
              <a:rPr lang="en-US" altLang="zh-CN" sz="1200">
                <a:sym typeface="+mn-ea"/>
              </a:rPr>
              <a:t>   this.Parent(xxx)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var child = new Child('a', 'b');  //child.xxx</a:t>
            </a:r>
            <a:r>
              <a:rPr lang="zh-CN" altLang="en-US" sz="1200">
                <a:sym typeface="+mn-ea"/>
              </a:rPr>
              <a:t>为</a:t>
            </a:r>
            <a:r>
              <a:rPr lang="en-US" altLang="zh-CN" sz="1200">
                <a:sym typeface="+mn-ea"/>
              </a:rPr>
              <a:t>'a', </a:t>
            </a:r>
            <a:r>
              <a:rPr lang="zh-CN" altLang="en-US" sz="1200">
                <a:sym typeface="+mn-ea"/>
              </a:rPr>
              <a:t>但</a:t>
            </a:r>
            <a:r>
              <a:rPr lang="en-US" altLang="zh-CN" sz="1200">
                <a:sym typeface="+mn-ea"/>
              </a:rPr>
              <a:t>child</a:t>
            </a:r>
            <a:r>
              <a:rPr lang="zh-CN" altLang="en-US" sz="1200">
                <a:sym typeface="+mn-ea"/>
              </a:rPr>
              <a:t>没有</a:t>
            </a:r>
            <a:r>
              <a:rPr lang="en-US" altLang="zh-CN" sz="1200">
                <a:sym typeface="+mn-ea"/>
              </a:rPr>
              <a:t>test()</a:t>
            </a:r>
            <a:endParaRPr lang="en-US" altLang="zh-CN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闭包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* </a:t>
            </a:r>
            <a:r>
              <a:rPr lang="zh-CN" altLang="en-US" sz="2000"/>
              <a:t>理解</a:t>
            </a:r>
            <a:r>
              <a:rPr lang="en-US" altLang="zh-CN" sz="2000"/>
              <a:t>:</a:t>
            </a:r>
            <a:endParaRPr lang="en-US" altLang="zh-CN" sz="2000"/>
          </a:p>
          <a:p>
            <a:r>
              <a:rPr lang="en-US" altLang="zh-CN" sz="2000"/>
              <a:t>  * </a:t>
            </a:r>
            <a:r>
              <a:rPr lang="zh-CN" altLang="en-US" sz="2000"/>
              <a:t>当嵌套的内部函数引用了外部函数的变量时就产生了闭包</a:t>
            </a:r>
            <a:endParaRPr lang="zh-CN" altLang="en-US" sz="2000"/>
          </a:p>
          <a:p>
            <a:r>
              <a:rPr lang="en-US" altLang="zh-CN" sz="2000"/>
              <a:t>  * </a:t>
            </a:r>
            <a:r>
              <a:rPr lang="zh-CN" altLang="en-US" sz="2000"/>
              <a:t>通过</a:t>
            </a:r>
            <a:r>
              <a:rPr lang="en-US" altLang="zh-CN" sz="2000"/>
              <a:t>chrome</a:t>
            </a:r>
            <a:r>
              <a:rPr lang="zh-CN" altLang="en-US" sz="2000"/>
              <a:t>工具得知</a:t>
            </a:r>
            <a:r>
              <a:rPr lang="en-US" altLang="zh-CN" sz="2000"/>
              <a:t>: </a:t>
            </a:r>
            <a:r>
              <a:rPr lang="zh-CN" altLang="en-US" sz="2000"/>
              <a:t>闭包本质是内部函数中的一个对象</a:t>
            </a:r>
            <a:r>
              <a:rPr lang="en-US" altLang="zh-CN" sz="2000"/>
              <a:t>, </a:t>
            </a:r>
            <a:r>
              <a:rPr lang="zh-CN" altLang="en-US" sz="2000"/>
              <a:t>这个对象中包含引用的变量属性</a:t>
            </a:r>
            <a:endParaRPr lang="zh-CN" altLang="en-US" sz="2000"/>
          </a:p>
          <a:p>
            <a:r>
              <a:rPr lang="en-US" altLang="zh-CN" sz="2000"/>
              <a:t>* </a:t>
            </a:r>
            <a:r>
              <a:rPr lang="zh-CN" altLang="en-US" sz="2000"/>
              <a:t>作用</a:t>
            </a:r>
            <a:r>
              <a:rPr lang="en-US" altLang="zh-CN" sz="2000"/>
              <a:t>:</a:t>
            </a:r>
            <a:endParaRPr lang="en-US" altLang="zh-CN" sz="2000"/>
          </a:p>
          <a:p>
            <a:r>
              <a:rPr lang="en-US" altLang="zh-CN" sz="2000"/>
              <a:t>  * </a:t>
            </a:r>
            <a:r>
              <a:rPr lang="zh-CN" altLang="en-US" sz="2000"/>
              <a:t>延长局部变量的生命周期</a:t>
            </a:r>
            <a:endParaRPr lang="zh-CN" altLang="en-US" sz="2000"/>
          </a:p>
          <a:p>
            <a:r>
              <a:rPr lang="en-US" altLang="zh-CN" sz="2000"/>
              <a:t>  * </a:t>
            </a:r>
            <a:r>
              <a:rPr lang="zh-CN" altLang="en-US" sz="2000"/>
              <a:t>让函数外部能操作内部的局部变量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一个闭包程序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600">
                <a:sym typeface="+mn-ea"/>
              </a:rPr>
              <a:t>  ```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function fn1() {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  var a = 2;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a=a+1;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     return a;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}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 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console.log(fn1());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console.log(fn1());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```</a:t>
            </a:r>
            <a:endParaRPr lang="zh-CN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闭包应用</a:t>
            </a:r>
            <a:r>
              <a:rPr lang="en-US" altLang="zh-CN">
                <a:sym typeface="+mn-ea"/>
              </a:rPr>
              <a:t>: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模块化</a:t>
            </a:r>
            <a:r>
              <a:rPr lang="en-US" altLang="zh-CN" sz="1400">
                <a:sym typeface="+mn-ea"/>
              </a:rPr>
              <a:t>: </a:t>
            </a:r>
            <a:r>
              <a:rPr lang="zh-CN" altLang="en-US" sz="1400">
                <a:sym typeface="+mn-ea"/>
              </a:rPr>
              <a:t>封装一些数据以及操作数据的函数</a:t>
            </a:r>
            <a:r>
              <a:rPr lang="en-US" altLang="zh-CN" sz="1400">
                <a:sym typeface="+mn-ea"/>
              </a:rPr>
              <a:t>, </a:t>
            </a:r>
            <a:r>
              <a:rPr lang="zh-CN" altLang="en-US" sz="1400">
                <a:sym typeface="+mn-ea"/>
              </a:rPr>
              <a:t>向外暴露一些行为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循环遍历加监听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* JS</a:t>
            </a:r>
            <a:r>
              <a:rPr lang="zh-CN" altLang="en-US" sz="1400">
                <a:sym typeface="+mn-ea"/>
              </a:rPr>
              <a:t>框架</a:t>
            </a:r>
            <a:r>
              <a:rPr lang="en-US" altLang="zh-CN" sz="1400">
                <a:sym typeface="+mn-ea"/>
              </a:rPr>
              <a:t>(jQuery)</a:t>
            </a:r>
            <a:r>
              <a:rPr lang="zh-CN" altLang="en-US" sz="1400">
                <a:sym typeface="+mn-ea"/>
              </a:rPr>
              <a:t>大量使用了闭包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* </a:t>
            </a:r>
            <a:r>
              <a:rPr lang="zh-CN" altLang="en-US" sz="1400">
                <a:sym typeface="+mn-ea"/>
              </a:rPr>
              <a:t>缺点</a:t>
            </a:r>
            <a:r>
              <a:rPr lang="en-US" altLang="zh-CN" sz="1400">
                <a:sym typeface="+mn-ea"/>
              </a:rPr>
              <a:t>: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变量占用内存的时间可能会过长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可能导致内存泄露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解决</a:t>
            </a:r>
            <a:r>
              <a:rPr lang="en-US" altLang="zh-CN" sz="1400">
                <a:sym typeface="+mn-ea"/>
              </a:rPr>
              <a:t>: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    * </a:t>
            </a:r>
            <a:r>
              <a:rPr lang="zh-CN" altLang="en-US" sz="1400">
                <a:sym typeface="+mn-ea"/>
              </a:rPr>
              <a:t>及时释放</a:t>
            </a:r>
            <a:r>
              <a:rPr lang="en-US" altLang="zh-CN" sz="1400">
                <a:sym typeface="+mn-ea"/>
              </a:rPr>
              <a:t> : f = null; //</a:t>
            </a:r>
            <a:r>
              <a:rPr lang="zh-CN" altLang="en-US" sz="1400">
                <a:sym typeface="+mn-ea"/>
              </a:rPr>
              <a:t>让内部函数对象成为垃圾对象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 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/>
              <a:t> ES6 classes  </a:t>
            </a:r>
            <a:endParaRPr lang="en-US" altLang="zh-CN" sz="1800"/>
          </a:p>
          <a:p>
            <a:r>
              <a:rPr lang="en-US" altLang="zh-CN" sz="1800"/>
              <a:t>manage state or have lifecycle methods.</a:t>
            </a:r>
            <a:endParaRPr lang="en-US" altLang="zh-CN" sz="1800"/>
          </a:p>
          <a:p>
            <a:pPr marL="457200" lvl="1" indent="0">
              <a:buNone/>
            </a:pPr>
            <a:endParaRPr lang="en-US" altLang="zh-CN" sz="1050"/>
          </a:p>
          <a:p>
            <a:pPr marL="457200" lvl="1" indent="0">
              <a:buNone/>
            </a:pPr>
            <a:r>
              <a:rPr lang="en-US" altLang="zh-CN" sz="1200"/>
              <a:t>class Car extends React.Component {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constructor(props) {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super(props);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this.state = {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brand: "Ford",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color: "red",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};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}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changeColor = () =&gt; { this.setState({color: "blue"}); }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render() {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return (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&lt;div&gt;&lt;h1&gt;My {this.state.brand}&lt;/h1&gt;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        &lt;button  type="button" onClick={this.changeColor}  &gt;Change color&lt;/button&gt;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&lt;/div&gt;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);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}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}</a:t>
            </a:r>
            <a:endParaRPr lang="en-US" altLang="zh-CN" sz="1200"/>
          </a:p>
          <a:p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323215" y="6453505"/>
            <a:ext cx="88118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https://www.freecodecamp.org/news/function-component-vs-class-component-in-react/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function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268730"/>
            <a:ext cx="8229600" cy="4525963"/>
          </a:xfrm>
        </p:spPr>
        <p:txBody>
          <a:bodyPr/>
          <a:p>
            <a:pPr>
              <a:lnSpc>
                <a:spcPct val="60000"/>
              </a:lnSpc>
            </a:pPr>
            <a:r>
              <a:rPr lang="en-US" altLang="zh-CN" sz="1800"/>
              <a:t>JavaScript functions that take props as input and return JSX elements. </a:t>
            </a:r>
            <a:endParaRPr lang="en-US" altLang="zh-CN" sz="1800"/>
          </a:p>
          <a:p>
            <a:pPr>
              <a:lnSpc>
                <a:spcPct val="60000"/>
              </a:lnSpc>
            </a:pPr>
            <a:r>
              <a:rPr lang="en-US" altLang="zh-CN" sz="1800"/>
              <a:t> used for presentational or stateless components</a:t>
            </a:r>
            <a:r>
              <a:rPr lang="en-US" altLang="zh-CN"/>
              <a:t>.</a:t>
            </a:r>
            <a:endParaRPr lang="en-US" altLang="zh-CN"/>
          </a:p>
          <a:p>
            <a:pPr algn="l">
              <a:buClrTx/>
              <a:buSzTx/>
              <a:buFontTx/>
            </a:pPr>
            <a:r>
              <a:rPr lang="en-US" altLang="zh-CN" sz="1800"/>
              <a:t>Using Hooks for State Management </a:t>
            </a:r>
            <a:endParaRPr lang="en-US" altLang="zh-CN" sz="1800"/>
          </a:p>
          <a:p>
            <a:pPr algn="l">
              <a:buClrTx/>
              <a:buSzTx/>
              <a:buFontTx/>
            </a:pPr>
            <a:r>
              <a:rPr lang="en-US" altLang="zh-CN" sz="1800"/>
              <a:t>The useState Hook is one of the most fundamental React Hooks. It allows function components to manage state without needing to define a class.</a:t>
            </a:r>
            <a:endParaRPr lang="en-US" altLang="zh-CN" sz="1800"/>
          </a:p>
        </p:txBody>
      </p:sp>
      <p:sp>
        <p:nvSpPr>
          <p:cNvPr id="5" name="文本框 4"/>
          <p:cNvSpPr txBox="1"/>
          <p:nvPr/>
        </p:nvSpPr>
        <p:spPr>
          <a:xfrm>
            <a:off x="1265555" y="2997200"/>
            <a:ext cx="6049645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function FavoriteColor() {</a:t>
            </a:r>
            <a:endParaRPr lang="en-US" altLang="zh-CN" sz="1600"/>
          </a:p>
          <a:p>
            <a:r>
              <a:rPr lang="en-US" altLang="zh-CN" sz="1600"/>
              <a:t>  const [color, setColor] = useState("red");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  return (</a:t>
            </a:r>
            <a:endParaRPr lang="en-US" altLang="zh-CN" sz="1600"/>
          </a:p>
          <a:p>
            <a:r>
              <a:rPr lang="en-US" altLang="zh-CN" sz="1600"/>
              <a:t>    &lt;&gt;</a:t>
            </a:r>
            <a:endParaRPr lang="en-US" altLang="zh-CN" sz="1600"/>
          </a:p>
          <a:p>
            <a:r>
              <a:rPr lang="en-US" altLang="zh-CN" sz="1600"/>
              <a:t>      &lt;h1&gt;My favorite color is {color}!&lt;/h1&gt;</a:t>
            </a:r>
            <a:endParaRPr lang="en-US" altLang="zh-CN" sz="1600"/>
          </a:p>
          <a:p>
            <a:r>
              <a:rPr lang="en-US" altLang="zh-CN" sz="1600"/>
              <a:t>      &lt;button</a:t>
            </a:r>
            <a:endParaRPr lang="en-US" altLang="zh-CN" sz="1600"/>
          </a:p>
          <a:p>
            <a:r>
              <a:rPr lang="en-US" altLang="zh-CN" sz="1600"/>
              <a:t>        type="button"</a:t>
            </a:r>
            <a:endParaRPr lang="en-US" altLang="zh-CN" sz="1600"/>
          </a:p>
          <a:p>
            <a:r>
              <a:rPr lang="en-US" altLang="zh-CN" sz="1600"/>
              <a:t>        onClick={() =&gt; setColor("blue")}</a:t>
            </a:r>
            <a:endParaRPr lang="en-US" altLang="zh-CN" sz="1600"/>
          </a:p>
          <a:p>
            <a:r>
              <a:rPr lang="en-US" altLang="zh-CN" sz="1600"/>
              <a:t>      &gt;Blue&lt;/button&gt;</a:t>
            </a:r>
            <a:endParaRPr lang="en-US" altLang="zh-CN" sz="1600"/>
          </a:p>
          <a:p>
            <a:r>
              <a:rPr lang="en-US" altLang="zh-CN" sz="1600"/>
              <a:t>    &lt;/&gt;</a:t>
            </a:r>
            <a:endParaRPr lang="en-US" altLang="zh-CN" sz="1600"/>
          </a:p>
          <a:p>
            <a:r>
              <a:rPr lang="en-US" altLang="zh-CN" sz="1600"/>
              <a:t>  )</a:t>
            </a:r>
            <a:endParaRPr lang="en-US" altLang="zh-CN" sz="1600"/>
          </a:p>
          <a:p>
            <a:r>
              <a:rPr lang="en-US" altLang="zh-CN" sz="1600"/>
              <a:t>}</a:t>
            </a:r>
            <a:endParaRPr lang="zh-CN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Form(1)react-hook-form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539750" y="1165860"/>
            <a:ext cx="8229600" cy="5508625"/>
          </a:xfrm>
        </p:spPr>
        <p:txBody>
          <a:bodyPr/>
          <a:p>
            <a:endParaRPr lang="zh-CN" altLang="en-US" sz="1200"/>
          </a:p>
          <a:p>
            <a:pPr marL="0" indent="0">
              <a:buNone/>
            </a:pPr>
            <a:r>
              <a:rPr lang="en-US" altLang="zh-CN" sz="1200"/>
              <a:t>import { useForm } from "react-hook-form";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export default function App()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const { register, handleSubmit } = useForm();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const onSubmit = (data) =&gt;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console.log(data); // { username: "user123", email: "test@example.com" 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};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return (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&lt;form onSubmit={handleSubmit(onSubmit)}&gt;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&lt;input {...register("username")}  placeholder="Username" 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&lt;input {...register("email")} placeholder="Email" 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&lt;button type="submit"&gt;Submit&lt;/button&gt;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&lt;/form&gt;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}</a:t>
            </a:r>
            <a:endParaRPr lang="en-US" altLang="zh-CN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Form(2)self-defined useForm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539750" y="1165860"/>
            <a:ext cx="8229600" cy="5508625"/>
          </a:xfrm>
        </p:spPr>
        <p:txBody>
          <a:bodyPr/>
          <a:p>
            <a:pPr marL="0" indent="0">
              <a:buNone/>
            </a:pPr>
            <a:r>
              <a:rPr lang="en-US" altLang="zh-CN" sz="1200"/>
              <a:t>import { useState } from 'react';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const useForm = (initialValues, onSubmit) =&gt;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// State for form values and errors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[values, setValues] = </a:t>
            </a:r>
            <a:r>
              <a:rPr lang="en-US" altLang="zh-CN" sz="1200">
                <a:solidFill>
                  <a:srgbClr val="FF0000"/>
                </a:solidFill>
              </a:rPr>
              <a:t>useState</a:t>
            </a:r>
            <a:r>
              <a:rPr lang="en-US" altLang="zh-CN" sz="1200"/>
              <a:t>(initialValues);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[errors, setErrors] = useState({});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[isSubmitting, setIsSubmitting] = useState(false);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handleChange = (e) =&gt; { const { name, value } = e.target;setValues({...values, [name]: value });};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validate = () =&gt;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const newErrors = {};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if (!values.username) newErrors.username = "Username is required";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if (!values.email.includes("@")) newErrors.email = "Invalid email";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setErrors(newErrors);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return Object.keys(newErrors).length === 0;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handleSubmit = (e) =&gt;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e.preventDefault();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if (validate()) { setIsSubmitting(true); onSubmit(values);  setIsSubmitting(false);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return {  values,errors,handleChange,handleSubmit, isSubmitting 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export default useForm;</a:t>
            </a:r>
            <a:endParaRPr lang="en-US" altLang="zh-CN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Form(2)self-defined useForm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539750" y="1165860"/>
            <a:ext cx="8229600" cy="5508625"/>
          </a:xfrm>
        </p:spPr>
        <p:txBody>
          <a:bodyPr/>
          <a:p>
            <a:pPr marL="0" indent="0">
              <a:buNone/>
            </a:pPr>
            <a:r>
              <a:rPr lang="en-US" altLang="zh-CN" sz="1200"/>
              <a:t>import useForm from './useForm';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function App()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{ values, errors, handleChange, handleSubmit } = useForm(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{</a:t>
            </a:r>
            <a:r>
              <a:rPr lang="en-US" altLang="zh-CN" sz="1200">
                <a:solidFill>
                  <a:srgbClr val="FF0000"/>
                </a:solidFill>
              </a:rPr>
              <a:t> usernam</a:t>
            </a:r>
            <a:r>
              <a:rPr lang="en-US" altLang="zh-CN" sz="1200"/>
              <a:t>: '', 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email: '' },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(formData) =&gt; {console.log('Form submitted:', formData);// Submit to API or handle data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return (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&lt;form onSubmit={handleSubmit}&gt;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&lt;div&gt;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&lt;label&gt;Username:&lt;/label&gt;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&lt;input </a:t>
            </a:r>
            <a:r>
              <a:rPr lang="en-US" altLang="zh-CN" sz="1200">
                <a:solidFill>
                  <a:srgbClr val="FF0000"/>
                </a:solidFill>
              </a:rPr>
              <a:t>name="usernam"</a:t>
            </a:r>
            <a:r>
              <a:rPr lang="en-US" altLang="zh-CN" sz="1200"/>
              <a:t> value={values.username} onChange={handleChange}/&gt;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{errors.username &amp;&amp; &lt;span&gt;{errors.username}&lt;/span&gt;}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&lt;/div&gt;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&lt;div&gt;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&lt;label&gt;Email:&lt;/label&gt;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&lt;input name="email" value={values.email} onChange={handleChange}/&gt;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{errors.email &amp;&amp; &lt;span&gt;{errors.email}&lt;/span&gt;}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&lt;/div&gt;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&lt;button type="submit"&gt;Submit&lt;/button&gt;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&lt;/form&gt;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export default App;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how can useForm bind to &lt;input&gt; by name?</a:t>
            </a:r>
            <a:endParaRPr lang="en-US" altLang="zh-CN">
              <a:solidFill>
                <a:srgbClr val="FF0000"/>
              </a:solidFill>
            </a:endParaRPr>
          </a:p>
          <a:p>
            <a:pPr marL="0" indent="457200" algn="l">
              <a:buNone/>
            </a:pPr>
            <a:endParaRPr lang="en-US" altLang="zh-CN" sz="14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225" b="1">
                <a:solidFill>
                  <a:schemeClr val="tx1"/>
                </a:solidFill>
              </a:rPr>
              <a:t>1)value -&gt; Bound to a state variable.</a:t>
            </a:r>
            <a:endParaRPr lang="en-US" altLang="zh-CN" sz="1225" b="1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225" b="1">
                <a:solidFill>
                  <a:schemeClr val="tx1"/>
                </a:solidFill>
              </a:rPr>
              <a:t>2)onChange -&gt; Updates the state when the user types.</a:t>
            </a:r>
            <a:endParaRPr lang="en-US" altLang="zh-CN" sz="1225" b="1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1225" b="1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225">
                <a:sym typeface="+mn-ea"/>
              </a:rPr>
              <a:t>note:</a:t>
            </a:r>
            <a:endParaRPr lang="en-US" altLang="zh-CN" sz="1225">
              <a:sym typeface="+mn-ea"/>
            </a:endParaRPr>
          </a:p>
          <a:p>
            <a:pPr marL="457200" lvl="1" indent="0">
              <a:buNone/>
            </a:pPr>
            <a:r>
              <a:rPr lang="en-US" altLang="zh-CN" sz="1225">
                <a:sym typeface="+mn-ea"/>
              </a:rPr>
              <a:t>an &lt;input&gt; becomes a </a:t>
            </a:r>
            <a:r>
              <a:rPr lang="en-US" altLang="zh-CN" sz="1225" b="1">
                <a:sym typeface="+mn-ea"/>
              </a:rPr>
              <a:t>controlled component</a:t>
            </a:r>
            <a:r>
              <a:rPr lang="en-US" altLang="zh-CN" sz="1225">
                <a:sym typeface="+mn-ea"/>
              </a:rPr>
              <a:t> when its value is fully managed by React state 	 via    two key props:</a:t>
            </a:r>
            <a:endParaRPr lang="en-US" altLang="zh-CN" sz="1225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1225" b="1">
              <a:solidFill>
                <a:schemeClr val="tx1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584200" y="388620"/>
            <a:ext cx="8229600" cy="115633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Form(2)self-defined useForm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Array Methods:</a:t>
            </a:r>
            <a:endParaRPr lang="zh-CN" altLang="en-US"/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/>
              <a:t>const myArray = ['apple', 'banana', 'orange'];</a:t>
            </a:r>
            <a:endParaRPr lang="en-US" altLang="zh-CN"/>
          </a:p>
          <a:p>
            <a:r>
              <a:rPr lang="en-US" altLang="zh-CN"/>
              <a:t>const myList = myArray.map((item) =&gt; &lt;p&gt;{item}&lt;/p&gt;)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Form(3)antd Form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30"/>
            <a:ext cx="8229600" cy="4525963"/>
          </a:xfrm>
        </p:spPr>
        <p:txBody>
          <a:bodyPr/>
          <a:p>
            <a:r>
              <a:rPr lang="en-US" altLang="zh-CN" sz="1400"/>
              <a:t>class LoginForm extends React.Component {</a:t>
            </a:r>
            <a:endParaRPr lang="en-US" altLang="zh-CN" sz="1400"/>
          </a:p>
          <a:p>
            <a:r>
              <a:rPr lang="en-US" altLang="zh-CN" sz="1400"/>
              <a:t>  </a:t>
            </a:r>
            <a:r>
              <a:rPr lang="en-US" altLang="zh-CN" sz="1400">
                <a:solidFill>
                  <a:srgbClr val="FF0000"/>
                </a:solidFill>
              </a:rPr>
              <a:t>formRef = React.createRef()</a:t>
            </a:r>
            <a:r>
              <a:rPr lang="en-US" altLang="zh-CN" sz="1400"/>
              <a:t>; // Ref to access Form instance</a:t>
            </a:r>
            <a:endParaRPr lang="en-US" altLang="zh-CN" sz="1400"/>
          </a:p>
          <a:p>
            <a:r>
              <a:rPr lang="en-US" altLang="zh-CN" sz="1400"/>
              <a:t>  handleSubmit = () =&gt; {</a:t>
            </a:r>
            <a:endParaRPr lang="en-US" altLang="zh-CN" sz="1400"/>
          </a:p>
          <a:p>
            <a:r>
              <a:rPr lang="en-US" altLang="zh-CN" sz="1400"/>
              <a:t>    </a:t>
            </a:r>
            <a:r>
              <a:rPr lang="en-US" altLang="zh-CN" sz="1400">
                <a:solidFill>
                  <a:srgbClr val="FF0000"/>
                </a:solidFill>
              </a:rPr>
              <a:t>this.formRef.current.</a:t>
            </a:r>
            <a:r>
              <a:rPr lang="en-US" altLang="zh-CN" sz="1400"/>
              <a:t>validateFields() .then((values) =&gt; {</a:t>
            </a:r>
            <a:endParaRPr lang="en-US" altLang="zh-CN" sz="1400"/>
          </a:p>
          <a:p>
            <a:r>
              <a:rPr lang="en-US" altLang="zh-CN" sz="1400"/>
              <a:t>        console.log('Submitted values:', values);})</a:t>
            </a:r>
            <a:endParaRPr lang="en-US" altLang="zh-CN" sz="1400"/>
          </a:p>
          <a:p>
            <a:r>
              <a:rPr lang="en-US" altLang="zh-CN" sz="1400"/>
              <a:t>      .catch((err) =&gt; {console.error('Validation failed:', err);});</a:t>
            </a:r>
            <a:endParaRPr lang="en-US" altLang="zh-CN" sz="1400"/>
          </a:p>
          <a:p>
            <a:r>
              <a:rPr lang="en-US" altLang="zh-CN" sz="1400"/>
              <a:t>  };</a:t>
            </a:r>
            <a:endParaRPr lang="en-US" altLang="zh-CN" sz="1400"/>
          </a:p>
          <a:p>
            <a:r>
              <a:rPr lang="en-US" altLang="zh-CN" sz="1400"/>
              <a:t>   render() {</a:t>
            </a:r>
            <a:endParaRPr lang="en-US" altLang="zh-CN" sz="1400"/>
          </a:p>
          <a:p>
            <a:r>
              <a:rPr lang="en-US" altLang="zh-CN" sz="1400"/>
              <a:t>    return (</a:t>
            </a:r>
            <a:endParaRPr lang="en-US" altLang="zh-CN" sz="1400"/>
          </a:p>
          <a:p>
            <a:r>
              <a:rPr lang="en-US" altLang="zh-CN" sz="1400"/>
              <a:t>      &lt;Form ref={this.formRef} // Assign the ref initialValues={{ remember: true }} &gt;</a:t>
            </a:r>
            <a:endParaRPr lang="en-US" altLang="zh-CN" sz="1400"/>
          </a:p>
          <a:p>
            <a:r>
              <a:rPr lang="en-US" altLang="zh-CN" sz="1400"/>
              <a:t>        &lt;Form.Item name="username" rules={[{ required: true, message: 'input your username!' }]}&gt;</a:t>
            </a:r>
            <a:endParaRPr lang="en-US" altLang="zh-CN" sz="1400"/>
          </a:p>
          <a:p>
            <a:r>
              <a:rPr lang="en-US" altLang="zh-CN" sz="1400"/>
              <a:t>          &lt;Input placeholder="Username" /&gt;</a:t>
            </a:r>
            <a:endParaRPr lang="en-US" altLang="zh-CN" sz="1400"/>
          </a:p>
          <a:p>
            <a:r>
              <a:rPr lang="en-US" altLang="zh-CN" sz="1400"/>
              <a:t>        &lt;/Form.Item&gt;</a:t>
            </a:r>
            <a:endParaRPr lang="en-US" altLang="zh-CN" sz="1400"/>
          </a:p>
          <a:p>
            <a:r>
              <a:rPr lang="en-US" altLang="zh-CN" sz="1400"/>
              <a:t>        &lt;Form.Item name="password" rules={[{ required: true, message: ‘input your password!' }]}&gt;</a:t>
            </a:r>
            <a:endParaRPr lang="en-US" altLang="zh-CN" sz="1400"/>
          </a:p>
          <a:p>
            <a:r>
              <a:rPr lang="en-US" altLang="zh-CN" sz="1400"/>
              <a:t>          &lt;Input.Password placeholder="Password" /&gt;</a:t>
            </a:r>
            <a:endParaRPr lang="en-US" altLang="zh-CN" sz="1400"/>
          </a:p>
          <a:p>
            <a:r>
              <a:rPr lang="en-US" altLang="zh-CN" sz="1400"/>
              <a:t>        &lt;/Form.Item&gt;</a:t>
            </a:r>
            <a:endParaRPr lang="en-US" altLang="zh-CN" sz="1400"/>
          </a:p>
          <a:p>
            <a:r>
              <a:rPr lang="en-US" altLang="zh-CN" sz="1400"/>
              <a:t>        &lt;Button onClick={this.handleSubmit} type="primary"&gt; Log in &lt;/Button&gt;</a:t>
            </a:r>
            <a:endParaRPr lang="en-US" altLang="zh-CN" sz="1400"/>
          </a:p>
          <a:p>
            <a:r>
              <a:rPr lang="en-US" altLang="zh-CN" sz="1400"/>
              <a:t>&lt;/Form&gt;</a:t>
            </a:r>
            <a:endParaRPr lang="en-US" altLang="zh-CN" sz="1400"/>
          </a:p>
          <a:p>
            <a:r>
              <a:rPr lang="en-US" altLang="zh-CN" sz="1400"/>
              <a:t>    );</a:t>
            </a:r>
            <a:endParaRPr lang="en-US" altLang="zh-CN" sz="1400"/>
          </a:p>
          <a:p>
            <a:r>
              <a:rPr lang="en-US" altLang="zh-CN" sz="1400"/>
              <a:t>  }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r>
              <a:rPr lang="en-US" altLang="zh-CN" sz="1400"/>
              <a:t>export default LoginForm;</a:t>
            </a:r>
            <a:endParaRPr lang="en-US" altLang="zh-CN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320" y="274955"/>
            <a:ext cx="8539480" cy="1143000"/>
          </a:xfrm>
        </p:spPr>
        <p:txBody>
          <a:bodyPr/>
          <a:p>
            <a:r>
              <a:rPr lang="en-US" altLang="zh-CN" sz="3200"/>
              <a:t>Controlled vs. Uncontrolled component</a:t>
            </a:r>
            <a:endParaRPr lang="en-US" altLang="zh-CN" sz="3200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395605" y="1628775"/>
            <a:ext cx="8229600" cy="5508625"/>
          </a:xfrm>
        </p:spPr>
        <p:txBody>
          <a:bodyPr/>
          <a:p>
            <a:pPr marL="0" indent="0">
              <a:buNone/>
            </a:pPr>
            <a:endParaRPr lang="en-US" altLang="zh-CN" sz="1200" b="1"/>
          </a:p>
          <a:p>
            <a:pPr marL="0" indent="0">
              <a:buNone/>
            </a:pPr>
            <a:r>
              <a:rPr lang="en-US" altLang="zh-CN" sz="1200" b="1"/>
              <a:t>Comparison:                 Controlled(antd Form)           Uncontrolled Inputs(react-hook-form)</a:t>
            </a:r>
            <a:endParaRPr lang="en-US" altLang="zh-CN" sz="1200" b="1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Approach	                  Controlled (React useState)	                    Uncontrolled (React Hook Form)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State Updates                 Re-renders on every keystroke                  No re-renders (uses ref)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Performance	                   Slower (frequent re-renders)	                    Faster (direct DOM access)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Code	                  Manual value/onChange	                    Auto-magical with register</a:t>
            </a:r>
            <a:endParaRPr lang="en-US" altLang="zh-CN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Pass child form to Parent(1)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callback set</a:t>
            </a:r>
            <a:r>
              <a:rPr lang="en-US" altLang="zh-CN"/>
              <a:t>form</a:t>
            </a:r>
            <a:endParaRPr lang="en-US" altLang="zh-CN"/>
          </a:p>
          <a:p>
            <a:pPr marL="0" indent="0">
              <a:buNone/>
            </a:pPr>
            <a:r>
              <a:rPr lang="en-US" altLang="zh-CN" sz="1400"/>
              <a:t>export default class Category extends Component {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addCategory = () =&gt;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this.form.current.validateFields().then(async (values)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render()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&lt;AddForm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    categorys={categorys}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    parentId={parentId}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    setForm={(form) =&gt; {this.form = form}}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  /&gt;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}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5076190" y="2277110"/>
            <a:ext cx="5080000" cy="329184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class AddForm extends Component {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</a:t>
            </a:r>
            <a:r>
              <a:rPr lang="en-US" altLang="zh-CN" sz="1600">
                <a:solidFill>
                  <a:srgbClr val="FF0000"/>
                </a:solidFill>
                <a:latin typeface="+mj-lt"/>
                <a:ea typeface="JetBrains Mono"/>
                <a:cs typeface="+mj-lt"/>
              </a:rPr>
              <a:t>form = React.createRef(); </a:t>
            </a:r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// &lt;-- Form ref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componentDidMount() {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   </a:t>
            </a:r>
            <a:r>
              <a:rPr lang="en-US" altLang="zh-CN" sz="1600">
                <a:solidFill>
                  <a:srgbClr val="FF0000"/>
                </a:solidFill>
                <a:latin typeface="+mj-lt"/>
                <a:ea typeface="JetBrains Mono"/>
                <a:cs typeface="+mj-lt"/>
              </a:rPr>
              <a:t> this.props.setForm(this.form)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}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render() {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  const {categorys, parentId} = this.props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  return (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 </a:t>
            </a:r>
            <a:r>
              <a:rPr lang="en-US" altLang="zh-CN" sz="1600">
                <a:solidFill>
                  <a:srgbClr val="FF0000"/>
                </a:solidFill>
                <a:latin typeface="+mj-lt"/>
                <a:ea typeface="JetBrains Mono"/>
                <a:cs typeface="+mj-lt"/>
              </a:rPr>
              <a:t>   &lt;Form ref={this.form}&gt;</a:t>
            </a:r>
            <a:endParaRPr lang="en-US" altLang="zh-CN" sz="1600">
              <a:solidFill>
                <a:srgbClr val="FF0000"/>
              </a:solidFill>
              <a:latin typeface="+mj-lt"/>
              <a:ea typeface="JetBrains Mono"/>
              <a:cs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767"/>
            <a:ext cx="8229600" cy="1143000"/>
          </a:xfrm>
        </p:spPr>
        <p:txBody>
          <a:bodyPr/>
          <a:p>
            <a:r>
              <a:rPr lang="en-US" altLang="zh-CN"/>
              <a:t>Pass child form to Parent(2)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95" y="826135"/>
            <a:ext cx="8229600" cy="4525963"/>
          </a:xfrm>
        </p:spPr>
        <p:txBody>
          <a:bodyPr/>
          <a:p>
            <a:r>
              <a:rPr lang="en-US" altLang="zh-CN" sz="1200" b="1"/>
              <a:t>ref clas child component</a:t>
            </a:r>
            <a:endParaRPr lang="en-US" altLang="zh-CN" sz="1200" b="1"/>
          </a:p>
          <a:p>
            <a:pPr marL="1371600" lvl="3" indent="0" algn="just">
              <a:buNone/>
            </a:pPr>
            <a:r>
              <a:rPr lang="en-US" altLang="zh-CN" sz="750"/>
              <a:t> </a:t>
            </a:r>
            <a:endParaRPr lang="en-US" altLang="zh-CN" sz="750"/>
          </a:p>
        </p:txBody>
      </p:sp>
      <p:sp>
        <p:nvSpPr>
          <p:cNvPr id="4" name="文本框 3"/>
          <p:cNvSpPr txBox="1"/>
          <p:nvPr/>
        </p:nvSpPr>
        <p:spPr>
          <a:xfrm>
            <a:off x="4860290" y="1600200"/>
            <a:ext cx="4684395" cy="2516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371600" lvl="3" indent="0" algn="just">
              <a:buNone/>
            </a:pPr>
            <a:r>
              <a:rPr lang="en-US" altLang="zh-CN" sz="1000">
                <a:sym typeface="+mn-ea"/>
              </a:rPr>
              <a:t> 	</a:t>
            </a:r>
            <a:endParaRPr lang="en-US" altLang="zh-CN" sz="1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2045" y="1268730"/>
            <a:ext cx="5542280" cy="3223895"/>
          </a:xfrm>
          <a:prstGeom prst="rect">
            <a:avLst/>
          </a:prstGeom>
        </p:spPr>
        <p:txBody>
          <a:bodyPr>
            <a:noAutofit/>
          </a:bodyPr>
          <a:p>
            <a:pPr marL="0" algn="l">
              <a:buClrTx/>
              <a:buSzTx/>
              <a:buNone/>
            </a:pPr>
            <a:r>
              <a:rPr lang="en-US" altLang="zh-CN" sz="1200" b="0" i="0">
                <a:solidFill>
                  <a:srgbClr val="81A1C1"/>
                </a:solidFill>
                <a:latin typeface="+mj-lt"/>
                <a:ea typeface="Menlo"/>
                <a:cs typeface="+mj-lt"/>
              </a:rPr>
              <a:t>//</a:t>
            </a:r>
            <a:r>
              <a:rPr lang="en-US" altLang="zh-CN" sz="1200" b="0" i="0"/>
              <a:t> Child class Component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class ChildForm extends React.Component {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  formRef = React.createRef();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// Expose form methods to parent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  getFormInstance = () =&gt; {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    return this.formRef.current;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  };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render() {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  return (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    &lt;Form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ref={this.formRef}</a:t>
            </a:r>
            <a:r>
              <a:rPr lang="en-US" altLang="zh-CN" sz="1200">
                <a:sym typeface="+mn-ea"/>
              </a:rPr>
              <a:t> layout="vertical"&gt;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   );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}</a:t>
            </a:r>
            <a:endParaRPr lang="en-US" altLang="zh-CN" sz="1200"/>
          </a:p>
          <a:p>
            <a:pPr marL="0" algn="l">
              <a:buClrTx/>
              <a:buSzTx/>
              <a:buNone/>
            </a:pPr>
            <a:endParaRPr lang="en-US" altLang="zh-CN" sz="1200" b="0" i="0"/>
          </a:p>
        </p:txBody>
      </p:sp>
      <p:sp>
        <p:nvSpPr>
          <p:cNvPr id="7" name="文本框 6"/>
          <p:cNvSpPr txBox="1"/>
          <p:nvPr/>
        </p:nvSpPr>
        <p:spPr>
          <a:xfrm>
            <a:off x="323850" y="1196340"/>
            <a:ext cx="4572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//  Parent Class Component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// 2. Parent Class Component</a:t>
            </a:r>
            <a:endParaRPr lang="en-US" altLang="zh-CN" sz="1200"/>
          </a:p>
          <a:p>
            <a:r>
              <a:rPr lang="en-US" altLang="zh-CN" sz="1200"/>
              <a:t>class ParentComponent extends React.Component {</a:t>
            </a:r>
            <a:endParaRPr lang="en-US" altLang="zh-CN" sz="1200"/>
          </a:p>
          <a:p>
            <a:r>
              <a:rPr lang="en-US" altLang="zh-CN" sz="1200"/>
              <a:t>  </a:t>
            </a:r>
            <a:r>
              <a:rPr lang="en-US" altLang="zh-CN" sz="1200">
                <a:solidFill>
                  <a:srgbClr val="FF0000"/>
                </a:solidFill>
              </a:rPr>
              <a:t>childRef = React.createRef();</a:t>
            </a:r>
            <a:endParaRPr lang="en-US" altLang="zh-CN" sz="1200">
              <a:solidFill>
                <a:srgbClr val="FF0000"/>
              </a:solidFill>
            </a:endParaRPr>
          </a:p>
          <a:p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/>
              <a:t>  handleSubmit = () =&gt; {</a:t>
            </a:r>
            <a:endParaRPr lang="en-US" altLang="zh-CN" sz="1200"/>
          </a:p>
          <a:p>
            <a:r>
              <a:rPr lang="en-US" altLang="zh-CN" sz="1200"/>
              <a:t>    </a:t>
            </a:r>
            <a:r>
              <a:rPr lang="en-US" altLang="zh-CN" sz="1200">
                <a:solidFill>
                  <a:srgbClr val="FF0000"/>
                </a:solidFill>
              </a:rPr>
              <a:t>this.childRef.current.getFormInstance()</a:t>
            </a:r>
            <a:r>
              <a:rPr lang="en-US" altLang="zh-CN" sz="1200"/>
              <a:t>.validateFields()</a:t>
            </a:r>
            <a:endParaRPr lang="en-US" altLang="zh-CN" sz="1200"/>
          </a:p>
          <a:p>
            <a:r>
              <a:rPr lang="en-US" altLang="zh-CN" sz="1200"/>
              <a:t>        render() {</a:t>
            </a:r>
            <a:endParaRPr lang="en-US" altLang="zh-CN" sz="1200"/>
          </a:p>
          <a:p>
            <a:r>
              <a:rPr lang="en-US" altLang="zh-CN" sz="1200"/>
              <a:t>    return (</a:t>
            </a:r>
            <a:endParaRPr lang="en-US" altLang="zh-CN" sz="1200"/>
          </a:p>
          <a:p>
            <a:r>
              <a:rPr lang="en-US" altLang="zh-CN" sz="1200"/>
              <a:t>      &lt;div&gt;</a:t>
            </a:r>
            <a:endParaRPr lang="en-US" altLang="zh-CN" sz="1200"/>
          </a:p>
          <a:p>
            <a:r>
              <a:rPr lang="en-US" altLang="zh-CN" sz="1200"/>
              <a:t>        &lt;ChildForm </a:t>
            </a:r>
            <a:r>
              <a:rPr lang="en-US" altLang="zh-CN" sz="1200">
                <a:solidFill>
                  <a:srgbClr val="FF0000"/>
                </a:solidFill>
              </a:rPr>
              <a:t>ref={this.childRef}</a:t>
            </a:r>
            <a:r>
              <a:rPr lang="en-US" altLang="zh-CN" sz="1200"/>
              <a:t> /&gt;</a:t>
            </a:r>
            <a:endParaRPr lang="en-US" altLang="zh-CN" sz="1200"/>
          </a:p>
          <a:p>
            <a:r>
              <a:rPr lang="en-US" altLang="zh-CN" sz="1200"/>
              <a:t>        &lt;Button onClick={this.handleSubmit} type="primary"&gt;</a:t>
            </a:r>
            <a:endParaRPr lang="en-US" altLang="zh-CN" sz="1200"/>
          </a:p>
          <a:p>
            <a:r>
              <a:rPr lang="en-US" altLang="zh-CN" sz="1200"/>
              <a:t>           );</a:t>
            </a:r>
            <a:endParaRPr lang="en-US" altLang="zh-CN" sz="1200"/>
          </a:p>
          <a:p>
            <a:r>
              <a:rPr lang="en-US" altLang="zh-CN" sz="1200"/>
              <a:t>  }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export default ParentComponent;</a:t>
            </a:r>
            <a:endParaRPr lang="en-US" altLang="zh-CN"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767"/>
            <a:ext cx="8229600" cy="1143000"/>
          </a:xfrm>
        </p:spPr>
        <p:txBody>
          <a:bodyPr/>
          <a:p>
            <a:r>
              <a:rPr lang="en-US" altLang="zh-CN"/>
              <a:t>Pass child form to Parent(3)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95" y="826135"/>
            <a:ext cx="8229600" cy="4525963"/>
          </a:xfrm>
        </p:spPr>
        <p:txBody>
          <a:bodyPr/>
          <a:p>
            <a:r>
              <a:rPr lang="en-US" altLang="zh-CN" sz="1200"/>
              <a:t>Wrapper function </a:t>
            </a:r>
            <a:r>
              <a:rPr lang="en-US" altLang="zh-CN" sz="1200">
                <a:sym typeface="+mn-ea"/>
              </a:rPr>
              <a:t>child </a:t>
            </a:r>
            <a:r>
              <a:rPr lang="en-US" altLang="zh-CN" sz="1200"/>
              <a:t> component </a:t>
            </a:r>
            <a:endParaRPr lang="en-US" altLang="zh-CN" sz="1200"/>
          </a:p>
          <a:p>
            <a:pPr marL="1371600" lvl="3" indent="0" algn="just">
              <a:buNone/>
            </a:pPr>
            <a:r>
              <a:rPr lang="en-US" altLang="zh-CN" sz="750"/>
              <a:t> </a:t>
            </a:r>
            <a:endParaRPr lang="en-US" altLang="zh-CN" sz="750"/>
          </a:p>
        </p:txBody>
      </p:sp>
      <p:sp>
        <p:nvSpPr>
          <p:cNvPr id="4" name="文本框 3"/>
          <p:cNvSpPr txBox="1"/>
          <p:nvPr/>
        </p:nvSpPr>
        <p:spPr>
          <a:xfrm>
            <a:off x="4860290" y="1600200"/>
            <a:ext cx="4684395" cy="2516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371600" lvl="3" indent="0" algn="just">
              <a:buNone/>
            </a:pPr>
            <a:r>
              <a:rPr lang="en-US" altLang="zh-CN" sz="1000">
                <a:sym typeface="+mn-ea"/>
              </a:rPr>
              <a:t> 	</a:t>
            </a:r>
            <a:endParaRPr lang="en-US" altLang="zh-CN" sz="1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0290" y="1340485"/>
            <a:ext cx="5542280" cy="3223895"/>
          </a:xfrm>
          <a:prstGeom prst="rect">
            <a:avLst/>
          </a:prstGeom>
        </p:spPr>
        <p:txBody>
          <a:bodyPr>
            <a:noAutofit/>
          </a:bodyPr>
          <a:p>
            <a:pPr marL="0" algn="l">
              <a:buClrTx/>
              <a:buSzTx/>
              <a:buNone/>
            </a:pPr>
            <a:r>
              <a:rPr lang="en-US" altLang="zh-CN" sz="1200" b="0" i="0">
                <a:solidFill>
                  <a:srgbClr val="81A1C1"/>
                </a:solidFill>
                <a:latin typeface="+mj-lt"/>
                <a:ea typeface="Menlo"/>
                <a:cs typeface="+mj-lt"/>
              </a:rPr>
              <a:t>//</a:t>
            </a:r>
            <a:r>
              <a:rPr lang="en-US" altLang="zh-CN" sz="1200" b="0" i="0"/>
              <a:t> Child function Component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const ChildWrapperAddForm = forwardRef(({ categorys, parentId }, ref) =&gt; {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>
                <a:solidFill>
                  <a:srgbClr val="FF0000"/>
                </a:solidFill>
              </a:rPr>
              <a:t>  </a:t>
            </a:r>
            <a:r>
              <a:rPr lang="en-US" altLang="zh-CN" sz="1000" b="1" i="0">
                <a:solidFill>
                  <a:srgbClr val="FF0000"/>
                </a:solidFill>
              </a:rPr>
              <a:t>const [form] = Form.useForm();</a:t>
            </a:r>
            <a:endParaRPr lang="en-US" altLang="zh-CN" sz="1000" b="0" i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// </a:t>
            </a:r>
            <a:r>
              <a:rPr lang="zh-CN" altLang="en-US" sz="1000" b="0" i="0"/>
              <a:t>将内部方法暴露给外部使用</a:t>
            </a:r>
            <a:endParaRPr lang="zh-CN" altLang="en-US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useImperativeHandle(ref, () =&gt; ({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 </a:t>
            </a:r>
            <a:r>
              <a:rPr lang="en-US" altLang="zh-CN" sz="1000" b="0" i="0">
                <a:solidFill>
                  <a:srgbClr val="FF0000"/>
                </a:solidFill>
              </a:rPr>
              <a:t> validateFields: () =&gt; form.validateFields(),</a:t>
            </a:r>
            <a:endParaRPr lang="en-US" altLang="zh-CN" sz="1000" b="0" i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000" b="0" i="0">
                <a:solidFill>
                  <a:srgbClr val="FF0000"/>
                </a:solidFill>
              </a:rPr>
              <a:t>    getFieldsValue: () =&gt; form.getFieldsValue(),</a:t>
            </a:r>
            <a:endParaRPr lang="en-US" altLang="zh-CN" sz="1000" b="0" i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000" b="0" i="0">
                <a:solidFill>
                  <a:srgbClr val="FF0000"/>
                </a:solidFill>
              </a:rPr>
              <a:t>    resetFields: () =&gt; form.resetFields(),</a:t>
            </a:r>
            <a:endParaRPr lang="en-US" altLang="zh-CN" sz="1000" b="0" i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}));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return (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  &lt;Form</a:t>
            </a:r>
            <a:r>
              <a:rPr lang="en-US" altLang="zh-CN" sz="1000" b="1" i="0">
                <a:solidFill>
                  <a:srgbClr val="FF0000"/>
                </a:solidFill>
              </a:rPr>
              <a:t> form={form}</a:t>
            </a:r>
            <a:r>
              <a:rPr lang="en-US" altLang="zh-CN" sz="1000" b="0" i="0"/>
              <a:t>&gt;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  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ChildWrapperAddForm.propTypes = {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categorys: PropTypes.array.isRequired,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parentId: PropTypes.string.isRequired,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};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export default ChildWrapperAddForm;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</p:txBody>
      </p:sp>
      <p:sp>
        <p:nvSpPr>
          <p:cNvPr id="7" name="文本框 6"/>
          <p:cNvSpPr txBox="1"/>
          <p:nvPr/>
        </p:nvSpPr>
        <p:spPr>
          <a:xfrm>
            <a:off x="323850" y="1196340"/>
            <a:ext cx="45720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//  Parent Class Component</a:t>
            </a:r>
            <a:endParaRPr lang="en-US" altLang="zh-CN" sz="1200"/>
          </a:p>
          <a:p>
            <a:r>
              <a:rPr lang="en-US" altLang="zh-CN" sz="1200"/>
              <a:t>class ParentComponent extends React.Component {</a:t>
            </a:r>
            <a:endParaRPr lang="en-US" altLang="zh-CN" sz="1200"/>
          </a:p>
          <a:p>
            <a:r>
              <a:rPr lang="en-US" altLang="zh-CN" sz="1200">
                <a:solidFill>
                  <a:srgbClr val="FF0000"/>
                </a:solidFill>
              </a:rPr>
              <a:t>  formRef = React.createRef();</a:t>
            </a:r>
            <a:endParaRPr lang="en-US" altLang="zh-CN" sz="1200"/>
          </a:p>
          <a:p>
            <a:r>
              <a:rPr lang="en-US" altLang="zh-CN" sz="1200"/>
              <a:t>  handleSubmit = () =&gt; {</a:t>
            </a:r>
            <a:endParaRPr lang="en-US" altLang="zh-CN" sz="1200"/>
          </a:p>
          <a:p>
            <a:r>
              <a:rPr lang="en-US" altLang="zh-CN" sz="1200"/>
              <a:t>    this.formRef.current.validateFields()</a:t>
            </a:r>
            <a:endParaRPr lang="en-US" altLang="zh-CN" sz="1200"/>
          </a:p>
          <a:p>
            <a:r>
              <a:rPr lang="en-US" altLang="zh-CN" sz="1200"/>
              <a:t>      .then(values =&gt; { console.log('Submitted values:', values);</a:t>
            </a:r>
            <a:endParaRPr lang="en-US" altLang="zh-CN" sz="1200"/>
          </a:p>
          <a:p>
            <a:r>
              <a:rPr lang="en-US" altLang="zh-CN" sz="1200"/>
              <a:t>      })</a:t>
            </a:r>
            <a:endParaRPr lang="en-US" altLang="zh-CN" sz="1200"/>
          </a:p>
          <a:p>
            <a:r>
              <a:rPr lang="en-US" altLang="zh-CN" sz="1200"/>
              <a:t> };</a:t>
            </a:r>
            <a:endParaRPr lang="en-US" altLang="zh-CN" sz="1200"/>
          </a:p>
          <a:p>
            <a:r>
              <a:rPr lang="en-US" altLang="zh-CN" sz="1200"/>
              <a:t>  render() {</a:t>
            </a:r>
            <a:endParaRPr lang="en-US" altLang="zh-CN" sz="1200"/>
          </a:p>
          <a:p>
            <a:r>
              <a:rPr lang="en-US" altLang="zh-CN" sz="1200"/>
              <a:t>    return (</a:t>
            </a:r>
            <a:endParaRPr lang="en-US" altLang="zh-CN" sz="1200"/>
          </a:p>
          <a:p>
            <a:r>
              <a:rPr lang="en-US" altLang="zh-CN" sz="1200"/>
              <a:t>      &lt;div&gt;</a:t>
            </a:r>
            <a:endParaRPr lang="en-US" altLang="zh-CN" sz="1200"/>
          </a:p>
          <a:p>
            <a:r>
              <a:rPr lang="en-US" altLang="zh-CN" sz="1200"/>
              <a:t>        </a:t>
            </a:r>
            <a:r>
              <a:rPr lang="en-US" altLang="zh-CN" sz="1200">
                <a:solidFill>
                  <a:srgbClr val="FF0000"/>
                </a:solidFill>
              </a:rPr>
              <a:t>&lt;</a:t>
            </a:r>
            <a:r>
              <a:rPr lang="en-US" altLang="zh-CN" sz="1200">
                <a:sym typeface="+mn-ea"/>
              </a:rPr>
              <a:t>ChildWrapperAddForm 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 categorys={categorys}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             parentId={parentId}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ref={this.formRef} /&gt;</a:t>
            </a:r>
            <a:endParaRPr lang="en-US" altLang="zh-CN" sz="1200"/>
          </a:p>
          <a:p>
            <a:r>
              <a:rPr lang="en-US" altLang="zh-CN" sz="1200"/>
              <a:t>        &lt;Button onClick={this.handleSubmit} type="primary"&gt;&lt;/Button&gt;&lt;/div&gt;</a:t>
            </a:r>
            <a:endParaRPr lang="en-US" altLang="zh-CN" sz="1200"/>
          </a:p>
          <a:p>
            <a:r>
              <a:rPr lang="en-US" altLang="zh-CN" sz="1200"/>
              <a:t>    );}}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export default ParentComponent;</a:t>
            </a:r>
            <a:endParaRPr lang="zh-CN" altLang="en-US"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767"/>
            <a:ext cx="8229600" cy="1143000"/>
          </a:xfrm>
        </p:spPr>
        <p:txBody>
          <a:bodyPr/>
          <a:p>
            <a:r>
              <a:rPr lang="en-US" altLang="zh-CN"/>
              <a:t>Pass child form to Parent(4)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95" y="826135"/>
            <a:ext cx="8229600" cy="4525963"/>
          </a:xfrm>
        </p:spPr>
        <p:txBody>
          <a:bodyPr/>
          <a:p>
            <a:r>
              <a:rPr lang="en-US" altLang="zh-CN" sz="1200"/>
              <a:t>Wrapper </a:t>
            </a:r>
            <a:r>
              <a:rPr lang="en-US" altLang="zh-CN" sz="1200">
                <a:sym typeface="+mn-ea"/>
              </a:rPr>
              <a:t>class </a:t>
            </a:r>
            <a:r>
              <a:rPr lang="en-US" altLang="zh-CN" sz="1200">
                <a:sym typeface="+mn-ea"/>
              </a:rPr>
              <a:t>child </a:t>
            </a:r>
            <a:r>
              <a:rPr lang="en-US" altLang="zh-CN" sz="1200">
                <a:sym typeface="+mn-ea"/>
              </a:rPr>
              <a:t> component </a:t>
            </a:r>
            <a:endParaRPr lang="en-US" altLang="zh-CN" sz="1200"/>
          </a:p>
          <a:p>
            <a:endParaRPr lang="en-US" altLang="zh-CN" sz="1200"/>
          </a:p>
          <a:p>
            <a:pPr marL="1371600" lvl="3" indent="0" algn="just">
              <a:buNone/>
            </a:pPr>
            <a:r>
              <a:rPr lang="en-US" altLang="zh-CN" sz="750"/>
              <a:t> </a:t>
            </a:r>
            <a:endParaRPr lang="en-US" altLang="zh-CN" sz="750"/>
          </a:p>
        </p:txBody>
      </p:sp>
      <p:sp>
        <p:nvSpPr>
          <p:cNvPr id="4" name="文本框 3"/>
          <p:cNvSpPr txBox="1"/>
          <p:nvPr/>
        </p:nvSpPr>
        <p:spPr>
          <a:xfrm>
            <a:off x="4860290" y="1600200"/>
            <a:ext cx="4684395" cy="2516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371600" lvl="3" indent="0" algn="just">
              <a:buNone/>
            </a:pPr>
            <a:r>
              <a:rPr lang="en-US" altLang="zh-CN" sz="1000">
                <a:sym typeface="+mn-ea"/>
              </a:rPr>
              <a:t> 	</a:t>
            </a:r>
            <a:endParaRPr lang="en-US" altLang="zh-CN" sz="1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0290" y="1340485"/>
            <a:ext cx="5542280" cy="4914900"/>
          </a:xfrm>
          <a:prstGeom prst="rect">
            <a:avLst/>
          </a:prstGeom>
        </p:spPr>
        <p:txBody>
          <a:bodyPr>
            <a:noAutofit/>
          </a:bodyPr>
          <a:p>
            <a:pPr marL="0" algn="l">
              <a:buClrTx/>
              <a:buSzTx/>
              <a:buNone/>
            </a:pPr>
            <a:r>
              <a:rPr lang="en-US" altLang="zh-CN" sz="1200" b="0" i="0">
                <a:solidFill>
                  <a:srgbClr val="81A1C1"/>
                </a:solidFill>
                <a:latin typeface="+mj-lt"/>
                <a:ea typeface="Menlo"/>
                <a:cs typeface="+mj-lt"/>
              </a:rPr>
              <a:t>//</a:t>
            </a:r>
            <a:r>
              <a:rPr lang="en-US" altLang="zh-CN" sz="1200" b="0" i="0"/>
              <a:t> Child Class Component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class ChildClasAddForm extends Component {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render() {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const {categorys, parentId} = this.props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return (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  &lt;Form</a:t>
            </a:r>
            <a:r>
              <a:rPr lang="en-US" altLang="zh-CN" sz="1200" b="0" i="0">
                <a:solidFill>
                  <a:srgbClr val="FF0000"/>
                </a:solidFill>
              </a:rPr>
              <a:t> {...this.props}</a:t>
            </a:r>
            <a:r>
              <a:rPr lang="en-US" altLang="zh-CN" sz="1200" b="0" i="0"/>
              <a:t> &gt;  ) }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}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// 2. Create a wrapper component that handles the form instance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const WrapperClassChildAddForm = React.forwardRef((props, ref) =&gt; {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const [form] = Form.useForm();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// Expose form methods to parent via ref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React.useImperativeHandle(ref, () =&gt; ({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   </a:t>
            </a:r>
            <a:r>
              <a:rPr lang="en-US" altLang="zh-CN" sz="1200" b="0" i="0">
                <a:solidFill>
                  <a:srgbClr val="FF0000"/>
                </a:solidFill>
              </a:rPr>
              <a:t> validateFields: form.validateFields,</a:t>
            </a:r>
            <a:endParaRPr lang="en-US" altLang="zh-CN" sz="1200" b="0" i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    getFieldsValue: form.getFieldsValue,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    setFieldsValue: form.setFieldsValue,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    resetFields: form.resetFields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}));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return &lt;</a:t>
            </a:r>
            <a:r>
              <a:rPr lang="en-US" altLang="zh-CN" sz="1200" b="0" i="0">
                <a:solidFill>
                  <a:srgbClr val="FF0000"/>
                </a:solidFill>
              </a:rPr>
              <a:t>ChildClasAddForm {...props} form={form}</a:t>
            </a:r>
            <a:r>
              <a:rPr lang="en-US" altLang="zh-CN" sz="1200" b="0" i="0"/>
              <a:t> /&gt;;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});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export default </a:t>
            </a:r>
            <a:r>
              <a:rPr lang="en-US" altLang="zh-CN" sz="1200" b="0" i="0">
                <a:solidFill>
                  <a:srgbClr val="FF0000"/>
                </a:solidFill>
              </a:rPr>
              <a:t>WrapperClassChildAddForm</a:t>
            </a:r>
            <a:r>
              <a:rPr lang="en-US" altLang="zh-CN" sz="1200" b="0" i="0"/>
              <a:t>;</a:t>
            </a:r>
            <a:endParaRPr lang="en-US" altLang="zh-CN" sz="1200" b="0" i="0"/>
          </a:p>
        </p:txBody>
      </p:sp>
      <p:sp>
        <p:nvSpPr>
          <p:cNvPr id="7" name="文本框 6"/>
          <p:cNvSpPr txBox="1"/>
          <p:nvPr/>
        </p:nvSpPr>
        <p:spPr>
          <a:xfrm>
            <a:off x="323850" y="1196340"/>
            <a:ext cx="45720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//  Parent Class Component</a:t>
            </a:r>
            <a:endParaRPr lang="en-US" altLang="zh-CN" sz="1200"/>
          </a:p>
          <a:p>
            <a:r>
              <a:rPr lang="en-US" altLang="zh-CN" sz="1200"/>
              <a:t>class ParentComponent extends React.Component {</a:t>
            </a:r>
            <a:endParaRPr lang="en-US" altLang="zh-CN" sz="1200"/>
          </a:p>
          <a:p>
            <a:r>
              <a:rPr lang="en-US" altLang="zh-CN" sz="1200">
                <a:solidFill>
                  <a:srgbClr val="FF0000"/>
                </a:solidFill>
              </a:rPr>
              <a:t>  formRef = React.createRef();</a:t>
            </a:r>
            <a:endParaRPr lang="en-US" altLang="zh-CN" sz="1200"/>
          </a:p>
          <a:p>
            <a:r>
              <a:rPr lang="en-US" altLang="zh-CN" sz="1200"/>
              <a:t>  handleSubmit = () =&gt; {</a:t>
            </a:r>
            <a:endParaRPr lang="en-US" altLang="zh-CN" sz="1200"/>
          </a:p>
          <a:p>
            <a:r>
              <a:rPr lang="en-US" altLang="zh-CN" sz="1200"/>
              <a:t>    </a:t>
            </a:r>
            <a:r>
              <a:rPr lang="en-US" altLang="zh-CN" sz="1200">
                <a:solidFill>
                  <a:srgbClr val="FF0000"/>
                </a:solidFill>
              </a:rPr>
              <a:t>this.formRef.current.</a:t>
            </a:r>
            <a:r>
              <a:rPr lang="en-US" altLang="zh-CN" sz="1200"/>
              <a:t>validateFields()</a:t>
            </a:r>
            <a:endParaRPr lang="en-US" altLang="zh-CN" sz="1200"/>
          </a:p>
          <a:p>
            <a:r>
              <a:rPr lang="en-US" altLang="zh-CN" sz="1200"/>
              <a:t>      .then(values =&gt; { console.log('Submitted values:', values);</a:t>
            </a:r>
            <a:endParaRPr lang="en-US" altLang="zh-CN" sz="1200"/>
          </a:p>
          <a:p>
            <a:r>
              <a:rPr lang="en-US" altLang="zh-CN" sz="1200"/>
              <a:t>      })</a:t>
            </a:r>
            <a:endParaRPr lang="en-US" altLang="zh-CN" sz="1200"/>
          </a:p>
          <a:p>
            <a:r>
              <a:rPr lang="en-US" altLang="zh-CN" sz="1200"/>
              <a:t> };</a:t>
            </a:r>
            <a:endParaRPr lang="en-US" altLang="zh-CN" sz="1200"/>
          </a:p>
          <a:p>
            <a:r>
              <a:rPr lang="en-US" altLang="zh-CN" sz="1200"/>
              <a:t>  render() {</a:t>
            </a:r>
            <a:endParaRPr lang="en-US" altLang="zh-CN" sz="1200"/>
          </a:p>
          <a:p>
            <a:r>
              <a:rPr lang="en-US" altLang="zh-CN" sz="1200"/>
              <a:t>    return (</a:t>
            </a:r>
            <a:endParaRPr lang="en-US" altLang="zh-CN" sz="1200"/>
          </a:p>
          <a:p>
            <a:r>
              <a:rPr lang="en-US" altLang="zh-CN" sz="1200"/>
              <a:t>      &lt;div&gt;</a:t>
            </a:r>
            <a:endParaRPr lang="en-US" altLang="zh-CN" sz="1200"/>
          </a:p>
          <a:p>
            <a:r>
              <a:rPr lang="en-US" altLang="zh-CN" sz="1200"/>
              <a:t>        </a:t>
            </a:r>
            <a:r>
              <a:rPr lang="en-US" altLang="zh-CN" sz="1200">
                <a:solidFill>
                  <a:srgbClr val="FF0000"/>
                </a:solidFill>
              </a:rPr>
              <a:t>&lt;</a:t>
            </a:r>
            <a:r>
              <a:rPr lang="en-US" altLang="zh-CN" sz="1200">
                <a:sym typeface="+mn-ea"/>
              </a:rPr>
              <a:t>ChildWrapperAddForm 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 categorys={categorys}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             parentId={parentId}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ref={this.formRef} /&gt;</a:t>
            </a:r>
            <a:endParaRPr lang="en-US" altLang="zh-CN" sz="1200"/>
          </a:p>
          <a:p>
            <a:r>
              <a:rPr lang="en-US" altLang="zh-CN" sz="1200"/>
              <a:t>        &lt;Button onClick={this.handleSubmit} type="primary"&gt;&lt;/Button&gt;&lt;/div&gt;</a:t>
            </a:r>
            <a:endParaRPr lang="en-US" altLang="zh-CN" sz="1200"/>
          </a:p>
          <a:p>
            <a:r>
              <a:rPr lang="en-US" altLang="zh-CN" sz="1200"/>
              <a:t>    );}}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export default ParentComponent;</a:t>
            </a:r>
            <a:endParaRPr lang="zh-CN" altLang="en-US"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 u="heavy"/>
          </a:p>
        </p:txBody>
      </p:sp>
      <p:sp>
        <p:nvSpPr>
          <p:cNvPr id="6" name="文本框 5"/>
          <p:cNvSpPr txBox="1"/>
          <p:nvPr/>
        </p:nvSpPr>
        <p:spPr>
          <a:xfrm>
            <a:off x="179705" y="3314700"/>
            <a:ext cx="5080000" cy="3106420"/>
          </a:xfrm>
          <a:prstGeom prst="rect">
            <a:avLst/>
          </a:prstGeom>
        </p:spPr>
        <p:txBody>
          <a:bodyPr>
            <a:spAutoFit/>
          </a:bodyPr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en-US" altLang="zh-CN" sz="1400">
                <a:latin typeface="+mn-lt"/>
                <a:ea typeface="+mn-ea"/>
              </a:rPr>
              <a:t>export default function </a:t>
            </a:r>
            <a:r>
              <a:rPr lang="en-US" altLang="zh-CN" sz="1400">
                <a:solidFill>
                  <a:srgbClr val="FF0000"/>
                </a:solidFill>
                <a:latin typeface="+mn-lt"/>
                <a:ea typeface="+mn-ea"/>
              </a:rPr>
              <a:t>withRouter</a:t>
            </a:r>
            <a:r>
              <a:rPr lang="en-US" altLang="zh-CN" sz="1400">
                <a:latin typeface="+mn-lt"/>
                <a:ea typeface="+mn-ea"/>
              </a:rPr>
              <a:t>(Component) {</a:t>
            </a: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en-US" altLang="zh-CN" sz="1400">
                <a:latin typeface="+mn-lt"/>
                <a:ea typeface="+mn-ea"/>
              </a:rPr>
              <a:t>    function ComponentWithRouterProp(props) {</a:t>
            </a: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en-US" altLang="zh-CN" sz="1400">
                <a:latin typeface="+mn-lt"/>
                <a:ea typeface="+mn-ea"/>
              </a:rPr>
              <a:t>            const location = useLocation();</a:t>
            </a: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en-US" altLang="zh-CN" sz="1400">
                <a:latin typeface="+mn-lt"/>
                <a:ea typeface="+mn-ea"/>
              </a:rPr>
              <a:t>            const navigate = useNavigate();</a:t>
            </a: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en-US" altLang="zh-CN" sz="1400">
                <a:latin typeface="+mn-lt"/>
                <a:ea typeface="+mn-ea"/>
              </a:rPr>
              <a:t>    return &lt;Component {...props} location={location} navigate={navigate} /&gt;;</a:t>
            </a: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en-US" altLang="zh-CN" sz="1400">
                <a:latin typeface="+mn-lt"/>
                <a:ea typeface="+mn-ea"/>
              </a:rPr>
              <a:t>    }</a:t>
            </a: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en-US" altLang="zh-CN" sz="1400">
                <a:latin typeface="+mn-lt"/>
                <a:ea typeface="+mn-ea"/>
              </a:rPr>
              <a:t>    return ComponentWithRouterProp;</a:t>
            </a: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en-US" altLang="zh-CN" sz="1400">
                <a:latin typeface="+mn-lt"/>
                <a:ea typeface="+mn-ea"/>
              </a:rPr>
              <a:t>}</a:t>
            </a:r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3215" y="1341120"/>
            <a:ext cx="5641340" cy="2096770"/>
          </a:xfrm>
          <a:prstGeom prst="rect">
            <a:avLst/>
          </a:prstGeom>
        </p:spPr>
        <p:txBody>
          <a:bodyPr>
            <a:noAutofit/>
          </a:bodyPr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React Hook（包括自定义Hook）</a:t>
            </a:r>
            <a:r>
              <a:rPr lang="en-US" altLang="zh-CN" sz="1400" b="0" i="0">
                <a:solidFill>
                  <a:srgbClr val="FF0000"/>
                </a:solidFill>
                <a:latin typeface="+mn-lt"/>
                <a:ea typeface="+mn-ea"/>
              </a:rPr>
              <a:t>只能在函数组件</a:t>
            </a: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中使用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许多老代码库包含大量基于类的组件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HOC可以包裹类组件而不需要重写它们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可以在HOC中实现componentDidMount等逻辑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将生命周期逻辑与业务组件解耦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方便统一管理将被废弃的生命周期方法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0" y="3357562"/>
            <a:ext cx="5080000" cy="2632075"/>
          </a:xfrm>
          <a:prstGeom prst="rect">
            <a:avLst/>
          </a:prstGeom>
        </p:spPr>
        <p:txBody>
          <a:bodyPr>
            <a:spAutoFit/>
          </a:bodyPr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function withDeprecationWarning(WrappedComponent) {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  return class extends React.Component {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    componentWillMount() {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      console.warn('componentWillMount is deprecated');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    }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    render() {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      return &lt;WrappedComponent {...this.props} /&gt;;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    }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  }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}</a:t>
            </a:r>
            <a:endParaRPr lang="en-US" altLang="zh-CN" sz="1400" b="0" i="0">
              <a:latin typeface="+mn-lt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560" y="642080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algn="l" latinLnBrk="1">
              <a:buClrTx/>
              <a:buSzTx/>
              <a:buFontTx/>
            </a:pPr>
            <a:r>
              <a:rPr lang="zh-CN" altLang="en-US" sz="1600" b="1" i="1">
                <a:solidFill>
                  <a:srgbClr val="A0A1A7"/>
                </a:solidFill>
                <a:latin typeface="+mj-lt"/>
                <a:ea typeface="Menlo"/>
                <a:cs typeface="+mj-lt"/>
              </a:rPr>
              <a:t>export default </a:t>
            </a:r>
            <a:r>
              <a:rPr lang="zh-CN" altLang="en-US" sz="1600" b="1" i="1">
                <a:solidFill>
                  <a:srgbClr val="FF0000"/>
                </a:solidFill>
                <a:latin typeface="+mj-lt"/>
                <a:ea typeface="Menlo"/>
                <a:cs typeface="+mj-lt"/>
              </a:rPr>
              <a:t>withRouter</a:t>
            </a:r>
            <a:r>
              <a:rPr lang="zh-CN" altLang="en-US" sz="1600" b="1" i="1">
                <a:solidFill>
                  <a:srgbClr val="A0A1A7"/>
                </a:solidFill>
                <a:latin typeface="+mj-lt"/>
                <a:ea typeface="Menlo"/>
                <a:cs typeface="+mj-lt"/>
              </a:rPr>
              <a:t>(Login); //使用方式</a:t>
            </a:r>
            <a:endParaRPr lang="zh-CN" altLang="en-US" sz="1600" b="1" i="1">
              <a:solidFill>
                <a:srgbClr val="A0A1A7"/>
              </a:solidFill>
              <a:latin typeface="+mj-lt"/>
              <a:ea typeface="Menlo"/>
              <a:cs typeface="+mj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u="heavy"/>
              <a:t>HOC</a:t>
            </a:r>
            <a:endParaRPr lang="en-US" altLang="zh-CN" u="heavy"/>
          </a:p>
        </p:txBody>
      </p:sp>
      <p:sp>
        <p:nvSpPr>
          <p:cNvPr id="7" name="文本框 6"/>
          <p:cNvSpPr txBox="1"/>
          <p:nvPr/>
        </p:nvSpPr>
        <p:spPr>
          <a:xfrm>
            <a:off x="323215" y="1341120"/>
            <a:ext cx="7434580" cy="2096770"/>
          </a:xfrm>
          <a:prstGeom prst="rect">
            <a:avLst/>
          </a:prstGeom>
        </p:spPr>
        <p:txBody>
          <a:bodyPr>
            <a:noAutofit/>
          </a:bodyPr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React Hook（包括自定义Hook）</a:t>
            </a:r>
            <a:r>
              <a:rPr lang="en-US" altLang="zh-CN" sz="1400" b="0" i="0">
                <a:solidFill>
                  <a:srgbClr val="FF0000"/>
                </a:solidFill>
                <a:latin typeface="+mn-lt"/>
                <a:ea typeface="+mn-ea"/>
              </a:rPr>
              <a:t>只能在函数组件</a:t>
            </a: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中使用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许多老代码库包含大量基于类的组件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HOC可以包裹类组件而不需要重写它们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可以在HOC中实现componentDidMount等逻辑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将生命周期逻辑与业务组件解耦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方便统一管理将被废弃的生命周期方法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zh-CN" altLang="en-US" sz="1400" b="0" i="0">
                <a:solidFill>
                  <a:schemeClr val="tx1"/>
                </a:solidFill>
                <a:latin typeface="+mn-lt"/>
                <a:ea typeface="+mn-ea"/>
              </a:rPr>
              <a:t>可以</a:t>
            </a:r>
            <a:r>
              <a:rPr lang="zh-CN" altLang="en-US" sz="1400" b="0" i="0">
                <a:solidFill>
                  <a:srgbClr val="FF0000"/>
                </a:solidFill>
                <a:latin typeface="+mn-lt"/>
                <a:ea typeface="+mn-ea"/>
              </a:rPr>
              <a:t>修改</a:t>
            </a:r>
            <a:r>
              <a:rPr lang="en-US" altLang="zh-CN" sz="1400" b="0" i="0">
                <a:solidFill>
                  <a:srgbClr val="FF0000"/>
                </a:solidFill>
                <a:latin typeface="+mn-lt"/>
                <a:ea typeface="+mn-ea"/>
              </a:rPr>
              <a:t>/</a:t>
            </a:r>
            <a:r>
              <a:rPr lang="zh-CN" altLang="en-US" sz="1400" b="0" i="0">
                <a:solidFill>
                  <a:srgbClr val="FF0000"/>
                </a:solidFill>
                <a:latin typeface="+mn-lt"/>
                <a:ea typeface="+mn-ea"/>
              </a:rPr>
              <a:t>过滤</a:t>
            </a:r>
            <a:r>
              <a:rPr lang="en-US" altLang="zh-CN" sz="1400" b="0" i="0">
                <a:solidFill>
                  <a:srgbClr val="FF0000"/>
                </a:solidFill>
                <a:latin typeface="+mn-lt"/>
                <a:ea typeface="+mn-ea"/>
              </a:rPr>
              <a:t>/</a:t>
            </a:r>
            <a:r>
              <a:rPr lang="zh-CN" altLang="en-US" sz="1400" b="0" i="0">
                <a:solidFill>
                  <a:srgbClr val="FF0000"/>
                </a:solidFill>
                <a:latin typeface="+mn-lt"/>
                <a:ea typeface="+mn-ea"/>
              </a:rPr>
              <a:t>注入</a:t>
            </a:r>
            <a:r>
              <a:rPr lang="en-US" altLang="zh-CN" sz="1400" b="0" i="0">
                <a:solidFill>
                  <a:srgbClr val="FF0000"/>
                </a:solidFill>
                <a:latin typeface="+mn-lt"/>
                <a:ea typeface="+mn-ea"/>
              </a:rPr>
              <a:t> props</a:t>
            </a:r>
            <a:endParaRPr lang="en-US" altLang="zh-CN" sz="1400" b="0" i="0">
              <a:solidFill>
                <a:srgbClr val="FF0000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zh-CN" altLang="en-US" sz="1400" b="0" i="0">
                <a:solidFill>
                  <a:schemeClr val="tx1"/>
                </a:solidFill>
                <a:latin typeface="+mn-lt"/>
                <a:ea typeface="+mn-ea"/>
              </a:rPr>
              <a:t>通过</a:t>
            </a:r>
            <a:r>
              <a:rPr lang="en-US" altLang="zh-CN" sz="1400" b="0" i="0">
                <a:solidFill>
                  <a:srgbClr val="FF0000"/>
                </a:solidFill>
                <a:latin typeface="+mn-lt"/>
                <a:ea typeface="+mn-ea"/>
              </a:rPr>
              <a:t> {...props}</a:t>
            </a: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zh-CN" altLang="en-US" sz="1400" b="0" i="0">
                <a:solidFill>
                  <a:schemeClr val="tx1"/>
                </a:solidFill>
                <a:latin typeface="+mn-lt"/>
                <a:ea typeface="+mn-ea"/>
              </a:rPr>
              <a:t>传递</a:t>
            </a:r>
            <a:endParaRPr lang="zh-CN" altLang="en-US" sz="1400" b="0" i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4643755" y="3717290"/>
            <a:ext cx="5091430" cy="4526280"/>
          </a:xfrm>
        </p:spPr>
        <p:txBody>
          <a:bodyPr/>
          <a:p>
            <a:pPr marL="0" indent="0">
              <a:buNone/>
            </a:pPr>
            <a:r>
              <a:rPr lang="en-US" altLang="zh-CN" sz="1400"/>
              <a:t>function </a:t>
            </a:r>
            <a:r>
              <a:rPr lang="en-US" altLang="zh-CN" sz="1400">
                <a:solidFill>
                  <a:srgbClr val="FF0000"/>
                </a:solidFill>
              </a:rPr>
              <a:t>withFormMethods</a:t>
            </a:r>
            <a:r>
              <a:rPr lang="en-US" altLang="zh-CN" sz="1400"/>
              <a:t>(WrappedComponent)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return React.forwardRef((props, ref) =&gt;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const [form] = Form.useForm();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React.useImperativeHandle(ref, () =&gt; ({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validateFields: form.validateFields,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// ...</a:t>
            </a:r>
            <a:r>
              <a:rPr lang="zh-CN" altLang="en-US" sz="1400"/>
              <a:t>其他方法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    }));  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return &lt;WrappedComponent {...props} form={form} /&gt;;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});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}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107315" y="3717290"/>
            <a:ext cx="4572000" cy="2891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function </a:t>
            </a:r>
            <a:r>
              <a:rPr lang="en-US" altLang="zh-CN" sz="1400">
                <a:solidFill>
                  <a:srgbClr val="FF0000"/>
                </a:solidFill>
              </a:rPr>
              <a:t>withLogger</a:t>
            </a:r>
            <a:r>
              <a:rPr lang="en-US" altLang="zh-CN" sz="1400"/>
              <a:t>(WrappedComponent) {</a:t>
            </a:r>
            <a:endParaRPr lang="en-US" altLang="zh-CN" sz="1400"/>
          </a:p>
          <a:p>
            <a:r>
              <a:rPr lang="en-US" altLang="zh-CN" sz="1400"/>
              <a:t>  return function EnhancedComponent(props) {</a:t>
            </a:r>
            <a:endParaRPr lang="en-US" altLang="zh-CN" sz="1400"/>
          </a:p>
          <a:p>
            <a:r>
              <a:rPr lang="en-US" altLang="zh-CN" sz="1400"/>
              <a:t>    useEffect(() =&gt; {</a:t>
            </a:r>
            <a:endParaRPr lang="en-US" altLang="zh-CN" sz="1400"/>
          </a:p>
          <a:p>
            <a:r>
              <a:rPr lang="en-US" altLang="zh-CN" sz="1400"/>
              <a:t>      console.log('Component rendered:', WrappedComponent.name);</a:t>
            </a:r>
            <a:endParaRPr lang="en-US" altLang="zh-CN" sz="1400"/>
          </a:p>
          <a:p>
            <a:r>
              <a:rPr lang="en-US" altLang="zh-CN" sz="1400"/>
              <a:t>    }, []);</a:t>
            </a:r>
            <a:endParaRPr lang="en-US" altLang="zh-CN" sz="1400"/>
          </a:p>
          <a:p>
            <a:r>
              <a:rPr lang="en-US" altLang="zh-CN" sz="1400"/>
              <a:t>    </a:t>
            </a:r>
            <a:endParaRPr lang="en-US" altLang="zh-CN" sz="1400"/>
          </a:p>
          <a:p>
            <a:r>
              <a:rPr lang="en-US" altLang="zh-CN" sz="1400"/>
              <a:t>    return &lt;WrappedComponent {...props} /&gt;;</a:t>
            </a:r>
            <a:endParaRPr lang="en-US" altLang="zh-CN" sz="1400"/>
          </a:p>
          <a:p>
            <a:r>
              <a:rPr lang="en-US" altLang="zh-CN" sz="1400"/>
              <a:t>  }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// </a:t>
            </a:r>
            <a:r>
              <a:rPr lang="zh-CN" altLang="en-US" sz="1400"/>
              <a:t>使用</a:t>
            </a:r>
            <a:endParaRPr lang="zh-CN" altLang="en-US" sz="1400"/>
          </a:p>
          <a:p>
            <a:r>
              <a:rPr lang="en-US" altLang="zh-CN" sz="1400"/>
              <a:t>const EnhancedButton = withLogger(Button);</a:t>
            </a:r>
            <a:endParaRPr lang="zh-CN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u="heavy"/>
              <a:t> Wrapper  </a:t>
            </a:r>
            <a:r>
              <a:rPr lang="en-US" altLang="zh-CN" u="heavy">
                <a:sym typeface="+mn-ea"/>
              </a:rPr>
              <a:t> </a:t>
            </a:r>
            <a:endParaRPr lang="en-US" altLang="zh-CN" u="heavy"/>
          </a:p>
        </p:txBody>
      </p:sp>
      <p:sp>
        <p:nvSpPr>
          <p:cNvPr id="5" name="文本框 4"/>
          <p:cNvSpPr txBox="1"/>
          <p:nvPr/>
        </p:nvSpPr>
        <p:spPr>
          <a:xfrm>
            <a:off x="179070" y="2924810"/>
            <a:ext cx="5580380" cy="36537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400"/>
              <a:t>function </a:t>
            </a:r>
            <a:r>
              <a:rPr lang="en-US" altLang="zh-CN" sz="1400">
                <a:solidFill>
                  <a:srgbClr val="FF0000"/>
                </a:solidFill>
              </a:rPr>
              <a:t>CardWrapper</a:t>
            </a:r>
            <a:r>
              <a:rPr lang="en-US" altLang="zh-CN" sz="1400"/>
              <a:t>({ children }) {</a:t>
            </a:r>
            <a:endParaRPr lang="en-US" altLang="zh-CN" sz="1400"/>
          </a:p>
          <a:p>
            <a:r>
              <a:rPr lang="en-US" altLang="zh-CN" sz="1400"/>
              <a:t>  return (</a:t>
            </a:r>
            <a:endParaRPr lang="en-US" altLang="zh-CN" sz="1400"/>
          </a:p>
          <a:p>
            <a:r>
              <a:rPr lang="en-US" altLang="zh-CN" sz="1400"/>
              <a:t>    &lt;div className="card-style"&gt;</a:t>
            </a:r>
            <a:endParaRPr lang="en-US" altLang="zh-CN" sz="1400"/>
          </a:p>
          <a:p>
            <a:r>
              <a:rPr lang="en-US" altLang="zh-CN" sz="1400"/>
              <a:t>      &lt;div className="card-content"&gt;{children}&lt;/div&gt;</a:t>
            </a:r>
            <a:endParaRPr lang="en-US" altLang="zh-CN" sz="1400"/>
          </a:p>
          <a:p>
            <a:r>
              <a:rPr lang="en-US" altLang="zh-CN" sz="1400"/>
              <a:t>    &lt;/div&gt;</a:t>
            </a:r>
            <a:endParaRPr lang="en-US" altLang="zh-CN" sz="1400"/>
          </a:p>
          <a:p>
            <a:r>
              <a:rPr lang="en-US" altLang="zh-CN" sz="1400"/>
              <a:t>  );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// </a:t>
            </a:r>
            <a:r>
              <a:rPr lang="zh-CN" altLang="en-US" sz="1400"/>
              <a:t>使用</a:t>
            </a:r>
            <a:endParaRPr lang="zh-CN" altLang="en-US" sz="1400"/>
          </a:p>
          <a:p>
            <a:r>
              <a:rPr lang="en-US" altLang="zh-CN" sz="1400"/>
              <a:t>&lt;CardWrapper&gt;</a:t>
            </a:r>
            <a:endParaRPr lang="en-US" altLang="zh-CN" sz="1400"/>
          </a:p>
          <a:p>
            <a:r>
              <a:rPr lang="en-US" altLang="zh-CN" sz="1400"/>
              <a:t>  &lt;UserProfile /&gt;</a:t>
            </a:r>
            <a:endParaRPr lang="en-US" altLang="zh-CN" sz="1400"/>
          </a:p>
          <a:p>
            <a:r>
              <a:rPr lang="en-US" altLang="zh-CN" sz="1400"/>
              <a:t>&lt;/CardWrapper&gt;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899795" y="1557020"/>
            <a:ext cx="5080000" cy="64135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lnSpc>
                <a:spcPts val="2145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sz="2100" b="0" i="0">
                <a:solidFill>
                  <a:srgbClr val="404040"/>
                </a:solidFill>
                <a:latin typeface="DeepSeek-CJK-patch"/>
                <a:ea typeface="DeepSeek-CJK-patch"/>
              </a:rPr>
              <a:t>通常直接传递所有 </a:t>
            </a:r>
            <a:r>
              <a:rPr lang="en-US" altLang="zh-CN" sz="2100" b="0" i="0">
                <a:solidFill>
                  <a:srgbClr val="404040"/>
                </a:solidFill>
                <a:latin typeface="DeepSeek-CJK-patch"/>
                <a:ea typeface="DeepSeek-CJK-patch"/>
              </a:rPr>
              <a:t>props </a:t>
            </a:r>
            <a:r>
              <a:rPr lang="zh-CN" altLang="en-US" sz="2100" b="0" i="0">
                <a:solidFill>
                  <a:srgbClr val="404040"/>
                </a:solidFill>
                <a:latin typeface="DeepSeek-CJK-patch"/>
                <a:ea typeface="DeepSeek-CJK-patch"/>
              </a:rPr>
              <a:t>给 </a:t>
            </a:r>
            <a:r>
              <a:rPr lang="en-US" altLang="zh-CN" sz="2100" b="0" i="0">
                <a:solidFill>
                  <a:srgbClr val="404040"/>
                </a:solidFill>
                <a:latin typeface="DeepSeek-CJK-patch"/>
                <a:ea typeface="DeepSeek-CJK-patch"/>
              </a:rPr>
              <a:t>children</a:t>
            </a:r>
            <a:endParaRPr lang="en-US" altLang="zh-CN" sz="21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 algn="l">
              <a:lnSpc>
                <a:spcPts val="2145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sz="2100" b="0" i="0">
                <a:solidFill>
                  <a:srgbClr val="404040"/>
                </a:solidFill>
                <a:latin typeface="DeepSeek-CJK-patch"/>
                <a:ea typeface="DeepSeek-CJK-patch"/>
              </a:rPr>
              <a:t>通过</a:t>
            </a:r>
            <a:r>
              <a:rPr lang="en-US" altLang="zh-CN" sz="2100" b="0" i="0">
                <a:solidFill>
                  <a:srgbClr val="404040"/>
                </a:solidFill>
                <a:latin typeface="DeepSeek-CJK-patch"/>
                <a:ea typeface="DeepSeek-CJK-patch"/>
              </a:rPr>
              <a:t> </a:t>
            </a:r>
            <a:r>
              <a:rPr lang="en-US" altLang="zh-CN" sz="1600" b="0" i="0">
                <a:solidFill>
                  <a:srgbClr val="404040"/>
                </a:solidFill>
                <a:latin typeface="Menlo"/>
                <a:ea typeface="Menlo"/>
              </a:rPr>
              <a:t>children</a:t>
            </a:r>
            <a:r>
              <a:rPr lang="en-US" altLang="zh-CN" sz="2100" b="0" i="0">
                <a:solidFill>
                  <a:srgbClr val="404040"/>
                </a:solidFill>
                <a:latin typeface="DeepSeek-CJK-patch"/>
                <a:ea typeface="DeepSeek-CJK-patch"/>
              </a:rPr>
              <a:t> </a:t>
            </a:r>
            <a:r>
              <a:rPr lang="zh-CN" altLang="en-US" sz="2100" b="0" i="0">
                <a:solidFill>
                  <a:srgbClr val="404040"/>
                </a:solidFill>
                <a:latin typeface="DeepSeek-CJK-patch"/>
                <a:ea typeface="DeepSeek-CJK-patch"/>
              </a:rPr>
              <a:t>属性接收内容</a:t>
            </a:r>
            <a:endParaRPr lang="zh-CN" altLang="en-US" sz="2100" b="0" i="0">
              <a:solidFill>
                <a:srgbClr val="404040"/>
              </a:solidFill>
              <a:latin typeface="DeepSeek-CJK-patch"/>
              <a:ea typeface="DeepSeek-CJK-patch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32045" y="2997200"/>
            <a:ext cx="4572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function </a:t>
            </a:r>
            <a:r>
              <a:rPr lang="en-US" altLang="zh-CN">
                <a:solidFill>
                  <a:srgbClr val="FF0000"/>
                </a:solidFill>
              </a:rPr>
              <a:t>Panel</a:t>
            </a:r>
            <a:r>
              <a:rPr lang="en-US" altLang="zh-CN"/>
              <a:t>({ children, </a:t>
            </a:r>
            <a:r>
              <a:rPr lang="en-US" altLang="zh-CN">
                <a:solidFill>
                  <a:srgbClr val="FF0000"/>
                </a:solidFill>
              </a:rPr>
              <a:t>...props</a:t>
            </a:r>
            <a:r>
              <a:rPr lang="en-US" altLang="zh-CN"/>
              <a:t> }) {</a:t>
            </a:r>
            <a:endParaRPr lang="en-US" altLang="zh-CN"/>
          </a:p>
          <a:p>
            <a:r>
              <a:rPr lang="en-US" altLang="zh-CN"/>
              <a:t>  return &lt;div</a:t>
            </a:r>
            <a:r>
              <a:rPr lang="en-US" altLang="zh-CN">
                <a:solidFill>
                  <a:srgbClr val="FF0000"/>
                </a:solidFill>
              </a:rPr>
              <a:t> {...props}</a:t>
            </a:r>
            <a:r>
              <a:rPr lang="en-US" altLang="zh-CN"/>
              <a:t>&gt;{children}&lt;/div&gt;;</a:t>
            </a:r>
            <a:endParaRPr lang="en-US" altLang="zh-CN"/>
          </a:p>
          <a:p>
            <a:r>
              <a:rPr lang="en-US" altLang="zh-CN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u="heavy"/>
              <a:t> Wrapper  </a:t>
            </a:r>
            <a:r>
              <a:rPr lang="en-US" altLang="zh-CN" u="heavy">
                <a:sym typeface="+mn-ea"/>
              </a:rPr>
              <a:t> </a:t>
            </a:r>
            <a:endParaRPr lang="en-US" altLang="zh-CN" u="heavy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1600"/>
              <a:t>const WrapperClassChildAddForm = React.forwardRef((props, ref) =&gt; {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const [form] = Form.useForm();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// Expose form methods to parent via ref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React.useImperativeHandle(ref, () =&gt; ({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  validateFields: form.validateFields,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  getFieldsValue: form.getFieldsValue,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  setFieldsValue: form.setFieldsValue,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  resetFields: form.resetFields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}));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// Pass the form instance to the child component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return &lt;ChildClasAddForm {...props} form={form} /&gt;;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});</a:t>
            </a:r>
            <a:endParaRPr lang="en-US" altLang="zh-CN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Spread Operator:</a:t>
            </a:r>
            <a:endParaRPr lang="zh-CN" altLang="en-US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468313" y="1165225"/>
            <a:ext cx="8229600" cy="5365750"/>
          </a:xfrm>
        </p:spPr>
        <p:txBody>
          <a:bodyPr anchor="t" anchorCtr="0"/>
          <a:p>
            <a:r>
              <a:rPr lang="en-US" altLang="zh-CN" sz="1400"/>
              <a:t>const numbersOne = [1, 2, 3];</a:t>
            </a:r>
            <a:endParaRPr lang="en-US" altLang="zh-CN" sz="1400"/>
          </a:p>
          <a:p>
            <a:r>
              <a:rPr lang="en-US" altLang="zh-CN" sz="1400"/>
              <a:t>const numbersTwo = [4, 5, 6];</a:t>
            </a:r>
            <a:endParaRPr lang="en-US" altLang="zh-CN" sz="1400"/>
          </a:p>
          <a:p>
            <a:r>
              <a:rPr lang="en-US" altLang="zh-CN" sz="1400"/>
              <a:t>const numbersCombined = [...numbersOne, ...numbersTwo];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const numbers = [1, 2, 3, 4, 5, 6];</a:t>
            </a:r>
            <a:endParaRPr lang="en-US" altLang="zh-CN" sz="1400"/>
          </a:p>
          <a:p>
            <a:r>
              <a:rPr lang="en-US" altLang="zh-CN" sz="1400"/>
              <a:t>const [one, two, ...rest] = numbers;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const myVehicle = {</a:t>
            </a:r>
            <a:endParaRPr lang="en-US" altLang="zh-CN" sz="1400"/>
          </a:p>
          <a:p>
            <a:r>
              <a:rPr lang="en-US" altLang="zh-CN" sz="1400"/>
              <a:t>  brand: 'Ford',</a:t>
            </a:r>
            <a:endParaRPr lang="en-US" altLang="zh-CN" sz="1400"/>
          </a:p>
          <a:p>
            <a:r>
              <a:rPr lang="en-US" altLang="zh-CN" sz="1400"/>
              <a:t>  model: 'Mustang',</a:t>
            </a:r>
            <a:endParaRPr lang="en-US" altLang="zh-CN" sz="1400"/>
          </a:p>
          <a:p>
            <a:r>
              <a:rPr lang="en-US" altLang="zh-CN" sz="1400"/>
              <a:t>  color: 'red'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const updateMyVehicle = {</a:t>
            </a:r>
            <a:endParaRPr lang="en-US" altLang="zh-CN" sz="1400"/>
          </a:p>
          <a:p>
            <a:r>
              <a:rPr lang="en-US" altLang="zh-CN" sz="1400"/>
              <a:t>  type: 'car',</a:t>
            </a:r>
            <a:endParaRPr lang="en-US" altLang="zh-CN" sz="1400"/>
          </a:p>
          <a:p>
            <a:r>
              <a:rPr lang="en-US" altLang="zh-CN" sz="1400"/>
              <a:t>  year: 2021, </a:t>
            </a:r>
            <a:endParaRPr lang="en-US" altLang="zh-CN" sz="1400"/>
          </a:p>
          <a:p>
            <a:r>
              <a:rPr lang="en-US" altLang="zh-CN" sz="1400"/>
              <a:t>  color: 'yellow'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const myUpdatedVehicle = {...myVehicle, ...updateMyVehicle}</a:t>
            </a:r>
            <a:endParaRPr lang="en-US" altLang="zh-CN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u="heavy"/>
              <a:t> Wrapper  </a:t>
            </a:r>
            <a:r>
              <a:rPr lang="en-US" altLang="zh-CN" u="heavy">
                <a:sym typeface="+mn-ea"/>
              </a:rPr>
              <a:t> </a:t>
            </a:r>
            <a:endParaRPr lang="en-US" altLang="zh-CN" u="heavy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070" y="1484630"/>
            <a:ext cx="8229600" cy="4525963"/>
          </a:xfrm>
        </p:spPr>
        <p:txBody>
          <a:bodyPr/>
          <a:p>
            <a:pPr marL="0" indent="0">
              <a:buNone/>
            </a:pPr>
            <a:r>
              <a:rPr lang="en-US" altLang="zh-CN" sz="1400"/>
              <a:t>// </a:t>
            </a:r>
            <a:r>
              <a:rPr lang="zh-CN" altLang="en-US" sz="1400"/>
              <a:t>子表单组件</a:t>
            </a:r>
            <a:r>
              <a:rPr lang="en-US" altLang="zh-CN" sz="1400"/>
              <a:t> (</a:t>
            </a:r>
            <a:r>
              <a:rPr lang="zh-CN" altLang="en-US" sz="1400"/>
              <a:t>被包裹的组件</a:t>
            </a:r>
            <a:r>
              <a:rPr lang="en-US" altLang="zh-CN" sz="1400"/>
              <a:t>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const </a:t>
            </a:r>
            <a:r>
              <a:rPr lang="en-US" altLang="zh-CN" sz="1400">
                <a:solidFill>
                  <a:srgbClr val="FF0000"/>
                </a:solidFill>
              </a:rPr>
              <a:t>ChildForm </a:t>
            </a:r>
            <a:r>
              <a:rPr lang="en-US" altLang="zh-CN" sz="1400"/>
              <a:t>= forwardRef((props, ref) =&gt;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const [form] = Form.useForm();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// </a:t>
            </a:r>
            <a:r>
              <a:rPr lang="zh-CN" altLang="en-US" sz="1400"/>
              <a:t>暴露方法给父组件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  useImperativeHandle(ref, () =&gt; ({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submit: () =&gt; form.validateFields()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}));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return (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&lt;Form form={form}&gt;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&lt;Form.Item name="username" rules={[{ required: true }]}&gt;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&lt;Input /&gt;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&lt;/Form.Item&gt;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&lt;/Form&gt;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});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5580380" y="1484630"/>
            <a:ext cx="4572000" cy="5046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1400">
                <a:sym typeface="+mn-ea"/>
              </a:rPr>
              <a:t>// </a:t>
            </a:r>
            <a:r>
              <a:rPr lang="zh-CN" altLang="en-US" sz="1400">
                <a:sym typeface="+mn-ea"/>
              </a:rPr>
              <a:t>父组件</a:t>
            </a:r>
            <a:r>
              <a:rPr lang="en-US" altLang="zh-CN" sz="1400">
                <a:sym typeface="+mn-ea"/>
              </a:rPr>
              <a:t> (Wrapper</a:t>
            </a:r>
            <a:r>
              <a:rPr lang="zh-CN" altLang="en-US" sz="1400">
                <a:sym typeface="+mn-ea"/>
              </a:rPr>
              <a:t>组件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function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ParentFormWrapper</a:t>
            </a:r>
            <a:r>
              <a:rPr lang="en-US" altLang="zh-CN" sz="1400">
                <a:sym typeface="+mn-ea"/>
              </a:rPr>
              <a:t>()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const formRef = useRef();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const handleSubmit = async () =&gt;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try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const values = await formRef.current?.submit();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alert(JSON.stringify(values));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} catch (e)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console.error('</a:t>
            </a:r>
            <a:r>
              <a:rPr lang="zh-CN" altLang="en-US" sz="1400">
                <a:sym typeface="+mn-ea"/>
              </a:rPr>
              <a:t>表单验证失败</a:t>
            </a:r>
            <a:r>
              <a:rPr lang="en-US" altLang="zh-CN" sz="1400">
                <a:sym typeface="+mn-ea"/>
              </a:rPr>
              <a:t>', e);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};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return (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&lt;div className="form-card-wrapper"&gt;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&lt;h2&gt;</a:t>
            </a:r>
            <a:r>
              <a:rPr lang="zh-CN" altLang="en-US" sz="1400">
                <a:sym typeface="+mn-ea"/>
              </a:rPr>
              <a:t>用户注册</a:t>
            </a:r>
            <a:r>
              <a:rPr lang="en-US" altLang="zh-CN" sz="1400">
                <a:sym typeface="+mn-ea"/>
              </a:rPr>
              <a:t>&lt;/h2&gt;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&lt;ChildForm ref={formRef} /&gt;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&lt;div className="actions"&gt;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&lt;button onClick={handleSubmit}&gt;</a:t>
            </a:r>
            <a:r>
              <a:rPr lang="zh-CN" altLang="en-US" sz="1400">
                <a:sym typeface="+mn-ea"/>
              </a:rPr>
              <a:t>提交</a:t>
            </a:r>
            <a:r>
              <a:rPr lang="en-US" altLang="zh-CN" sz="1400">
                <a:sym typeface="+mn-ea"/>
              </a:rPr>
              <a:t>&lt;/button&gt;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&lt;/div&gt;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&lt;/div&gt;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}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u="heavy"/>
              <a:t>  </a:t>
            </a:r>
            <a:r>
              <a:rPr lang="en-US" altLang="zh-CN" u="heavy">
                <a:sym typeface="+mn-ea"/>
              </a:rPr>
              <a:t>HOC </a:t>
            </a:r>
            <a:r>
              <a:rPr lang="en-US" altLang="zh-CN" u="heavy">
                <a:sym typeface="+mn-ea"/>
              </a:rPr>
              <a:t>vs</a:t>
            </a:r>
            <a:r>
              <a:rPr lang="en-US" altLang="zh-CN" u="heavy">
                <a:sym typeface="+mn-ea"/>
              </a:rPr>
              <a:t> </a:t>
            </a:r>
            <a:r>
              <a:rPr lang="en-US" altLang="zh-CN" u="heavy">
                <a:sym typeface="+mn-ea"/>
              </a:rPr>
              <a:t>Wrapper  </a:t>
            </a:r>
            <a:endParaRPr lang="en-US" altLang="zh-CN" u="heavy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83895" y="1124585"/>
          <a:ext cx="7863840" cy="2886075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</a:tblGrid>
              <a:tr h="577215">
                <a:tc>
                  <a:txBody>
                    <a:bodyPr/>
                    <a:p>
                      <a:pPr algn="l"/>
                      <a:r>
                        <a:rPr lang="zh-CN" altLang="en-US" sz="1100" b="1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特征</a:t>
                      </a:r>
                      <a:endParaRPr lang="zh-CN" altLang="en-US" sz="1100" b="1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zh-CN" sz="1100" b="1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Wrapper</a:t>
                      </a:r>
                      <a:r>
                        <a:rPr lang="zh-CN" altLang="en-US" sz="1100" b="1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组件</a:t>
                      </a:r>
                      <a:endParaRPr lang="zh-CN" altLang="en-US" sz="1100" b="1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1100" b="1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高阶组件 </a:t>
                      </a:r>
                      <a:r>
                        <a:rPr lang="en-US" altLang="zh-CN" sz="1100" b="1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(HOC) </a:t>
                      </a:r>
                      <a:r>
                        <a:rPr lang="zh-CN" altLang="en-US" sz="1100" b="1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应有的形式</a:t>
                      </a:r>
                      <a:endParaRPr lang="zh-CN" altLang="en-US" sz="1100" b="1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21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组件接收方式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硬编码子组件 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(</a:t>
                      </a:r>
                      <a:r>
                        <a:rPr lang="en-US" altLang="zh-CN" sz="9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ChildClasAddForm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)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接收组件参数 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(</a:t>
                      </a:r>
                      <a:r>
                        <a:rPr lang="en-US" altLang="zh-CN" sz="9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WrappedComponent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)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21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返回内容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直接渲染 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JSX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返回新的组件定义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21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主要目的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增强特定组件的功能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  <a:sym typeface="+mn-ea"/>
                        </a:rPr>
                        <a:t>UI </a:t>
                      </a:r>
                      <a:r>
                        <a:rPr lang="zh-CN" altLang="en-US" sz="110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  <a:sym typeface="+mn-ea"/>
                        </a:rPr>
                        <a:t>结构封装、样式</a:t>
                      </a:r>
                      <a:r>
                        <a:rPr lang="en-US" altLang="zh-CN" sz="110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  <a:sym typeface="+mn-ea"/>
                        </a:rPr>
                        <a:t>/</a:t>
                      </a:r>
                      <a:r>
                        <a:rPr lang="zh-CN" altLang="en-US" sz="110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  <a:sym typeface="+mn-ea"/>
                        </a:rPr>
                        <a:t>布局复用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21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使用方式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作为组件使用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作为函数调用包裹组件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611505" y="4004945"/>
          <a:ext cx="7863840" cy="0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</a:tblGrid>
              <a:tr h="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本质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函数（接收组件，返回新组件）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React 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组件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实现方式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函数式编程范式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组件组合范式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与子组件关系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创建新组件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直接包裹子组件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611505" y="5157470"/>
          <a:ext cx="7863840" cy="0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</a:tblGrid>
              <a:tr h="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关系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父子组件关系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组件工厂模式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u="heavy">
                <a:sym typeface="+mn-ea"/>
              </a:rPr>
              <a:t>HOC vs Wrapper 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9705" y="1341120"/>
            <a:ext cx="457200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function </a:t>
            </a:r>
            <a:r>
              <a:rPr lang="en-US" altLang="zh-CN" sz="1400">
                <a:solidFill>
                  <a:srgbClr val="FF0000"/>
                </a:solidFill>
              </a:rPr>
              <a:t>withForm</a:t>
            </a:r>
            <a:r>
              <a:rPr lang="en-US" altLang="zh-CN" sz="1400"/>
              <a:t>(</a:t>
            </a:r>
            <a:r>
              <a:rPr lang="en-US" altLang="zh-CN" sz="1400">
                <a:sym typeface="+mn-ea"/>
              </a:rPr>
              <a:t>ChildClasAddForm</a:t>
            </a:r>
            <a:r>
              <a:rPr lang="en-US" altLang="zh-CN" sz="1400"/>
              <a:t>) {</a:t>
            </a:r>
            <a:endParaRPr lang="en-US" altLang="zh-CN" sz="1400"/>
          </a:p>
          <a:p>
            <a:r>
              <a:rPr lang="en-US" altLang="zh-CN" sz="1400"/>
              <a:t>  return React.forwardRef((props, ref) =&gt; {</a:t>
            </a:r>
            <a:endParaRPr lang="en-US" altLang="zh-CN" sz="1400"/>
          </a:p>
          <a:p>
            <a:r>
              <a:rPr lang="en-US" altLang="zh-CN" sz="1400"/>
              <a:t>    const [form] = Form.useForm();</a:t>
            </a:r>
            <a:endParaRPr lang="en-US" altLang="zh-CN" sz="1400"/>
          </a:p>
          <a:p>
            <a:r>
              <a:rPr lang="en-US" altLang="zh-CN" sz="1400"/>
              <a:t>    </a:t>
            </a:r>
            <a:endParaRPr lang="en-US" altLang="zh-CN" sz="1400"/>
          </a:p>
          <a:p>
            <a:r>
              <a:rPr lang="en-US" altLang="zh-CN" sz="1400"/>
              <a:t>    React.useImperativeHandle(ref, () =&gt; ({</a:t>
            </a:r>
            <a:endParaRPr lang="en-US" altLang="zh-CN" sz="1400"/>
          </a:p>
          <a:p>
            <a:r>
              <a:rPr lang="en-US" altLang="zh-CN" sz="1400"/>
              <a:t>      validateFields: form.validateFields,</a:t>
            </a:r>
            <a:endParaRPr lang="en-US" altLang="zh-CN" sz="1400"/>
          </a:p>
          <a:p>
            <a:r>
              <a:rPr lang="en-US" altLang="zh-CN" sz="1400"/>
              <a:t>      // ...</a:t>
            </a:r>
            <a:r>
              <a:rPr lang="zh-CN" altLang="en-US" sz="1400"/>
              <a:t>其他方法</a:t>
            </a:r>
            <a:endParaRPr lang="zh-CN" altLang="en-US" sz="1400"/>
          </a:p>
          <a:p>
            <a:r>
              <a:rPr lang="en-US" altLang="zh-CN" sz="1400"/>
              <a:t>    }));</a:t>
            </a:r>
            <a:endParaRPr lang="en-US" altLang="zh-CN" sz="1400"/>
          </a:p>
          <a:p>
            <a:r>
              <a:rPr lang="en-US" altLang="zh-CN" sz="1400"/>
              <a:t>    </a:t>
            </a:r>
            <a:endParaRPr lang="en-US" altLang="zh-CN" sz="1400"/>
          </a:p>
          <a:p>
            <a:r>
              <a:rPr lang="en-US" altLang="zh-CN" sz="1400"/>
              <a:t>    return &lt;</a:t>
            </a:r>
            <a:r>
              <a:rPr lang="en-US" altLang="zh-CN" sz="1400">
                <a:sym typeface="+mn-ea"/>
              </a:rPr>
              <a:t>ChildClasAddForm </a:t>
            </a:r>
            <a:r>
              <a:rPr lang="en-US" altLang="zh-CN" sz="1400"/>
              <a:t>{...props} form={form} /&gt;;</a:t>
            </a:r>
            <a:endParaRPr lang="en-US" altLang="zh-CN" sz="1400"/>
          </a:p>
          <a:p>
            <a:r>
              <a:rPr lang="en-US" altLang="zh-CN" sz="1400"/>
              <a:t>  });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// </a:t>
            </a:r>
            <a:r>
              <a:rPr lang="zh-CN" altLang="en-US" sz="1400"/>
              <a:t>使用方式</a:t>
            </a:r>
            <a:endParaRPr lang="zh-CN" altLang="en-US" sz="1400"/>
          </a:p>
          <a:p>
            <a:r>
              <a:rPr lang="en-US" altLang="zh-CN" sz="1400"/>
              <a:t>const EnhancedForm = withForm(ChildClasAddForm);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4572000" y="1412875"/>
            <a:ext cx="5080000" cy="373443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400"/>
              <a:t>const </a:t>
            </a:r>
            <a:r>
              <a:rPr lang="en-US" altLang="zh-CN" sz="1400">
                <a:solidFill>
                  <a:srgbClr val="FF0000"/>
                </a:solidFill>
              </a:rPr>
              <a:t>WrapperClassChildAddForm </a:t>
            </a:r>
            <a:r>
              <a:rPr lang="en-US" altLang="zh-CN" sz="1400"/>
              <a:t>= React.forwardRef(</a:t>
            </a:r>
            <a:endParaRPr lang="en-US" altLang="zh-CN" sz="1400"/>
          </a:p>
          <a:p>
            <a:r>
              <a:rPr lang="en-US" altLang="zh-CN" sz="1400"/>
              <a:t>(props, ref) =&gt; {</a:t>
            </a:r>
            <a:endParaRPr lang="en-US" altLang="zh-CN" sz="1400"/>
          </a:p>
          <a:p>
            <a:r>
              <a:rPr lang="en-US" altLang="zh-CN" sz="1400"/>
              <a:t>    const [form] = Form.useForm();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    // Expose form methods to parent via ref</a:t>
            </a:r>
            <a:endParaRPr lang="en-US" altLang="zh-CN" sz="1400"/>
          </a:p>
          <a:p>
            <a:r>
              <a:rPr lang="en-US" altLang="zh-CN" sz="1400"/>
              <a:t>    React.useImperativeHandle(ref, () =&gt; ({</a:t>
            </a:r>
            <a:endParaRPr lang="en-US" altLang="zh-CN" sz="1400"/>
          </a:p>
          <a:p>
            <a:r>
              <a:rPr lang="en-US" altLang="zh-CN" sz="1400"/>
              <a:t>        validateFields: form.validateFields,</a:t>
            </a:r>
            <a:endParaRPr lang="en-US" altLang="zh-CN" sz="1400"/>
          </a:p>
          <a:p>
            <a:r>
              <a:rPr lang="en-US" altLang="zh-CN" sz="1400"/>
              <a:t>        getFieldsValue: form.getFieldsValue,</a:t>
            </a:r>
            <a:endParaRPr lang="en-US" altLang="zh-CN" sz="1400"/>
          </a:p>
          <a:p>
            <a:r>
              <a:rPr lang="en-US" altLang="zh-CN" sz="1400"/>
              <a:t>        setFieldsValue: form.setFieldsValue,</a:t>
            </a:r>
            <a:endParaRPr lang="en-US" altLang="zh-CN" sz="1400"/>
          </a:p>
          <a:p>
            <a:r>
              <a:rPr lang="en-US" altLang="zh-CN" sz="1400"/>
              <a:t>        resetFields: form.resetFields</a:t>
            </a:r>
            <a:endParaRPr lang="en-US" altLang="zh-CN" sz="1400"/>
          </a:p>
          <a:p>
            <a:r>
              <a:rPr lang="en-US" altLang="zh-CN" sz="1400"/>
              <a:t>    }));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    // Pass the form instance to the child component</a:t>
            </a:r>
            <a:endParaRPr lang="en-US" altLang="zh-CN" sz="1400"/>
          </a:p>
          <a:p>
            <a:r>
              <a:rPr lang="en-US" altLang="zh-CN" sz="1400"/>
              <a:t>    return &lt;ChildClasAddForm {...props} form={form} /&gt;;</a:t>
            </a:r>
            <a:endParaRPr lang="en-US" altLang="zh-CN" sz="1400"/>
          </a:p>
          <a:p>
            <a:r>
              <a:rPr lang="en-US" altLang="zh-CN" sz="1400"/>
              <a:t>});</a:t>
            </a:r>
            <a:endParaRPr lang="en-US" altLang="zh-CN" sz="1400"/>
          </a:p>
          <a:p>
            <a:r>
              <a:rPr lang="en-US" altLang="zh-CN" sz="1400"/>
              <a:t>export default WrapperClassChildAddForm;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4826000" y="515747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&lt;WrapperClassChildAddForm/&gt;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useState,useEffect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forwardRef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460" y="1557020"/>
            <a:ext cx="8229600" cy="4525963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// </a:t>
            </a:r>
            <a:r>
              <a:rPr lang="zh-CN" altLang="en-US" sz="1400">
                <a:sym typeface="+mn-ea"/>
              </a:rPr>
              <a:t>子组件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const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ChildForm </a:t>
            </a:r>
            <a:r>
              <a:rPr lang="en-US" altLang="zh-CN" sz="1400">
                <a:sym typeface="+mn-ea"/>
              </a:rPr>
              <a:t>= forwardRef((props, ref) =&gt;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const [form] = Form.useForm();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useImperativeHandle(ref, () =&gt; ({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submit: async () =&gt;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try { return await form.validateFields();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} catch (e)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console.error('</a:t>
            </a:r>
            <a:r>
              <a:rPr lang="zh-CN" altLang="en-US" sz="1400">
                <a:sym typeface="+mn-ea"/>
              </a:rPr>
              <a:t>验证失败</a:t>
            </a:r>
            <a:r>
              <a:rPr lang="en-US" altLang="zh-CN" sz="1400">
                <a:sym typeface="+mn-ea"/>
              </a:rPr>
              <a:t>', e);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throw e;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}},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reset: () =&gt; form.resetFields()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}));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return &lt;Form form={form}&gt;{/* ... */}&lt;/Form&gt;;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});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600">
              <a:sym typeface="+mn-ea"/>
            </a:endParaRPr>
          </a:p>
          <a:p>
            <a:pPr marL="0" indent="0">
              <a:buNone/>
            </a:pPr>
            <a:endParaRPr lang="en-US" altLang="zh-CN" sz="1600"/>
          </a:p>
        </p:txBody>
      </p:sp>
      <p:sp>
        <p:nvSpPr>
          <p:cNvPr id="6" name="文本框 5"/>
          <p:cNvSpPr txBox="1"/>
          <p:nvPr/>
        </p:nvSpPr>
        <p:spPr>
          <a:xfrm>
            <a:off x="5292090" y="1557020"/>
            <a:ext cx="457200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1400">
                <a:sym typeface="+mn-ea"/>
              </a:rPr>
              <a:t>// </a:t>
            </a:r>
            <a:r>
              <a:rPr lang="zh-CN" altLang="en-US" sz="1400">
                <a:sym typeface="+mn-ea"/>
              </a:rPr>
              <a:t>父组件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function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Parent</a:t>
            </a:r>
            <a:r>
              <a:rPr lang="en-US" altLang="zh-CN" sz="1400">
                <a:sym typeface="+mn-ea"/>
              </a:rPr>
              <a:t>()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const formRef = useRef();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const handleSubmit = async () =&gt;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try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const values = await formRef.current?.submit();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console.log('</a:t>
            </a:r>
            <a:r>
              <a:rPr lang="zh-CN" altLang="en-US" sz="1400">
                <a:sym typeface="+mn-ea"/>
              </a:rPr>
              <a:t>提交数据</a:t>
            </a:r>
            <a:r>
              <a:rPr lang="en-US" altLang="zh-CN" sz="1400">
                <a:sym typeface="+mn-ea"/>
              </a:rPr>
              <a:t>', values);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} catch (e)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// </a:t>
            </a:r>
            <a:r>
              <a:rPr lang="zh-CN" altLang="en-US" sz="1400">
                <a:sym typeface="+mn-ea"/>
              </a:rPr>
              <a:t>处理错误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};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return (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&lt;&gt;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&lt;ChildForm ref={formRef} /&gt;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&lt;button onClick={handleSubmit}&gt;</a:t>
            </a:r>
            <a:r>
              <a:rPr lang="zh-CN" altLang="en-US" sz="1400">
                <a:sym typeface="+mn-ea"/>
              </a:rPr>
              <a:t>父组件提交</a:t>
            </a:r>
            <a:r>
              <a:rPr lang="en-US" altLang="zh-CN" sz="1400">
                <a:sym typeface="+mn-ea"/>
              </a:rPr>
              <a:t>&lt;/button&gt;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&lt;/&gt;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}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Simple React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Simple React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9690"/>
          </a:xfrm>
        </p:spPr>
        <p:txBody>
          <a:bodyPr/>
          <a:p>
            <a:r>
              <a:rPr lang="en-US" altLang="zh-CN" sz="1400"/>
              <a:t>&lt;App&gt;</a:t>
            </a:r>
            <a:endParaRPr lang="en-US" altLang="zh-CN" sz="1400"/>
          </a:p>
          <a:p>
            <a:r>
              <a:rPr lang="en-US" altLang="zh-CN" sz="1400"/>
              <a:t>  &lt;Header /&gt;</a:t>
            </a:r>
            <a:endParaRPr lang="en-US" altLang="zh-CN" sz="1400"/>
          </a:p>
          <a:p>
            <a:r>
              <a:rPr lang="en-US" altLang="zh-CN" sz="1400"/>
              <a:t>  &lt;Content /&gt;</a:t>
            </a:r>
            <a:endParaRPr lang="en-US" altLang="zh-CN" sz="1400"/>
          </a:p>
          <a:p>
            <a:r>
              <a:rPr lang="en-US" altLang="zh-CN" sz="1400"/>
              <a:t>&lt;/App&gt;</a:t>
            </a:r>
            <a:endParaRPr lang="en-US" altLang="zh-CN" sz="1400"/>
          </a:p>
          <a:p>
            <a:r>
              <a:rPr lang="zh-CN" altLang="en-US" sz="1400"/>
              <a:t>递归流程：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_render(App) </a:t>
            </a:r>
            <a:r>
              <a:rPr lang="en-US" altLang="en-US" sz="1400"/>
              <a:t>→</a:t>
            </a:r>
            <a:r>
              <a:rPr lang="en-US" altLang="zh-CN" sz="1400"/>
              <a:t> </a:t>
            </a:r>
            <a:r>
              <a:rPr lang="zh-CN" altLang="en-US" sz="1400"/>
              <a:t>发现类组件</a:t>
            </a:r>
            <a:r>
              <a:rPr lang="en-US" altLang="zh-CN" sz="1400"/>
              <a:t> </a:t>
            </a:r>
            <a:r>
              <a:rPr lang="en-US" altLang="en-US" sz="1400"/>
              <a:t>→</a:t>
            </a:r>
            <a:r>
              <a:rPr lang="en-US" altLang="zh-CN" sz="1400"/>
              <a:t> </a:t>
            </a:r>
            <a:r>
              <a:rPr lang="zh-CN" altLang="en-US" sz="1400"/>
              <a:t>调用</a:t>
            </a:r>
            <a:r>
              <a:rPr lang="en-US" altLang="zh-CN" sz="1400"/>
              <a:t> App.render()</a:t>
            </a:r>
            <a:endParaRPr lang="en-US" altLang="zh-CN" sz="1400"/>
          </a:p>
          <a:p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得到</a:t>
            </a:r>
            <a:r>
              <a:rPr lang="en-US" altLang="zh-CN" sz="1400"/>
              <a:t> &lt;div&gt;&lt;Header /&gt;&lt;Content /&gt;&lt;/div&gt;</a:t>
            </a:r>
            <a:endParaRPr lang="en-US" altLang="zh-CN" sz="1400"/>
          </a:p>
          <a:p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_render(div) </a:t>
            </a:r>
            <a:r>
              <a:rPr lang="en-US" altLang="en-US" sz="1400"/>
              <a:t>→</a:t>
            </a:r>
            <a:r>
              <a:rPr lang="en-US" altLang="zh-CN" sz="1400"/>
              <a:t> </a:t>
            </a:r>
            <a:r>
              <a:rPr lang="zh-CN" altLang="en-US" sz="1400"/>
              <a:t>创建</a:t>
            </a:r>
            <a:r>
              <a:rPr lang="en-US" altLang="zh-CN" sz="1400"/>
              <a:t> &lt;div&gt; </a:t>
            </a:r>
            <a:r>
              <a:rPr lang="en-US" altLang="en-US" sz="1400"/>
              <a:t>→</a:t>
            </a:r>
            <a:r>
              <a:rPr lang="en-US" altLang="zh-CN" sz="1400"/>
              <a:t> </a:t>
            </a:r>
            <a:r>
              <a:rPr lang="zh-CN" altLang="en-US" sz="1400"/>
              <a:t>处理子节点：</a:t>
            </a:r>
            <a:endParaRPr lang="zh-CN" altLang="en-US" sz="1400"/>
          </a:p>
          <a:p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_render(Header) </a:t>
            </a:r>
            <a:r>
              <a:rPr lang="en-US" altLang="en-US" sz="1400"/>
              <a:t>→</a:t>
            </a:r>
            <a:r>
              <a:rPr lang="en-US" altLang="zh-CN" sz="1400"/>
              <a:t> </a:t>
            </a:r>
            <a:r>
              <a:rPr lang="zh-CN" altLang="en-US" sz="1400"/>
              <a:t>函数组件</a:t>
            </a:r>
            <a:r>
              <a:rPr lang="en-US" altLang="zh-CN" sz="1400"/>
              <a:t> </a:t>
            </a:r>
            <a:r>
              <a:rPr lang="en-US" altLang="en-US" sz="1400"/>
              <a:t>→</a:t>
            </a:r>
            <a:r>
              <a:rPr lang="en-US" altLang="zh-CN" sz="1400"/>
              <a:t> </a:t>
            </a:r>
            <a:r>
              <a:rPr lang="zh-CN" altLang="en-US" sz="1400"/>
              <a:t>调用</a:t>
            </a:r>
            <a:r>
              <a:rPr lang="en-US" altLang="zh-CN" sz="1400"/>
              <a:t> Header()</a:t>
            </a:r>
            <a:endParaRPr lang="en-US" altLang="zh-CN" sz="1400"/>
          </a:p>
          <a:p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得到</a:t>
            </a:r>
            <a:r>
              <a:rPr lang="en-US" altLang="zh-CN" sz="1400"/>
              <a:t> &lt;h1&gt;Title&lt;/h1&gt; </a:t>
            </a:r>
            <a:r>
              <a:rPr lang="en-US" altLang="en-US" sz="1400"/>
              <a:t>→</a:t>
            </a:r>
            <a:r>
              <a:rPr lang="en-US" altLang="zh-CN" sz="1400"/>
              <a:t> </a:t>
            </a:r>
            <a:r>
              <a:rPr lang="zh-CN" altLang="en-US" sz="1400"/>
              <a:t>创建</a:t>
            </a:r>
            <a:r>
              <a:rPr lang="en-US" altLang="zh-CN" sz="1400"/>
              <a:t> &lt;h1&gt;</a:t>
            </a:r>
            <a:endParaRPr lang="en-US" altLang="zh-CN" sz="1400"/>
          </a:p>
          <a:p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_render(Content) </a:t>
            </a:r>
            <a:r>
              <a:rPr lang="en-US" altLang="en-US" sz="1400"/>
              <a:t>→</a:t>
            </a:r>
            <a:r>
              <a:rPr lang="en-US" altLang="zh-CN" sz="1400"/>
              <a:t> </a:t>
            </a:r>
            <a:r>
              <a:rPr lang="zh-CN" altLang="en-US" sz="1400"/>
              <a:t>类组件</a:t>
            </a:r>
            <a:r>
              <a:rPr lang="en-US" altLang="zh-CN" sz="1400"/>
              <a:t> </a:t>
            </a:r>
            <a:r>
              <a:rPr lang="en-US" altLang="en-US" sz="1400"/>
              <a:t>→</a:t>
            </a:r>
            <a:r>
              <a:rPr lang="en-US" altLang="zh-CN" sz="1400"/>
              <a:t> </a:t>
            </a:r>
            <a:r>
              <a:rPr lang="zh-CN" altLang="en-US" sz="1400"/>
              <a:t>调用</a:t>
            </a:r>
            <a:r>
              <a:rPr lang="en-US" altLang="zh-CN" sz="1400"/>
              <a:t> Content.render()</a:t>
            </a:r>
            <a:endParaRPr lang="en-US" altLang="zh-CN" sz="1400"/>
          </a:p>
          <a:p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得到</a:t>
            </a:r>
            <a:r>
              <a:rPr lang="en-US" altLang="zh-CN" sz="1400"/>
              <a:t> &lt;section&gt;...&lt;/section&gt; </a:t>
            </a:r>
            <a:r>
              <a:rPr lang="en-US" altLang="en-US" sz="1400"/>
              <a:t>→</a:t>
            </a:r>
            <a:r>
              <a:rPr lang="en-US" altLang="zh-CN" sz="1400"/>
              <a:t> </a:t>
            </a:r>
            <a:r>
              <a:rPr lang="zh-CN" altLang="en-US" sz="1400"/>
              <a:t>创建</a:t>
            </a:r>
            <a:r>
              <a:rPr lang="en-US" altLang="zh-CN" sz="1400"/>
              <a:t> &lt;section&gt;</a:t>
            </a:r>
            <a:endParaRPr lang="en-US" altLang="zh-CN" sz="1400"/>
          </a:p>
          <a:p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最终构建完整的</a:t>
            </a:r>
            <a:r>
              <a:rPr lang="en-US" altLang="zh-CN" sz="1400"/>
              <a:t>DOM</a:t>
            </a:r>
            <a:r>
              <a:rPr lang="zh-CN" altLang="en-US" sz="1400"/>
              <a:t>树</a:t>
            </a:r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Event</a:t>
            </a:r>
            <a:endParaRPr lang="en-US" altLang="zh-CN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 sz="1200"/>
              <a:t>Passing Arguments</a:t>
            </a:r>
            <a:endParaRPr lang="en-US" altLang="zh-CN" sz="1200"/>
          </a:p>
          <a:p>
            <a:r>
              <a:rPr lang="en-US" altLang="zh-CN" sz="1200"/>
              <a:t>To pass an argument to an event handler, use an arrow function.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Example:</a:t>
            </a:r>
            <a:endParaRPr lang="en-US" altLang="zh-CN" sz="1200"/>
          </a:p>
          <a:p>
            <a:r>
              <a:rPr lang="en-US" altLang="zh-CN" sz="1200"/>
              <a:t>function Football() {</a:t>
            </a:r>
            <a:endParaRPr lang="en-US" altLang="zh-CN" sz="1200"/>
          </a:p>
          <a:p>
            <a:r>
              <a:rPr lang="en-US" altLang="zh-CN" sz="1200"/>
              <a:t>  const shoot = (a, b) =&gt; {</a:t>
            </a:r>
            <a:endParaRPr lang="en-US" altLang="zh-CN" sz="1200"/>
          </a:p>
          <a:p>
            <a:r>
              <a:rPr lang="en-US" altLang="zh-CN" sz="1200"/>
              <a:t>    alert(b.type);</a:t>
            </a:r>
            <a:endParaRPr lang="en-US" altLang="zh-CN" sz="1200"/>
          </a:p>
          <a:p>
            <a:r>
              <a:rPr lang="en-US" altLang="zh-CN" sz="1200"/>
              <a:t>    /*</a:t>
            </a:r>
            <a:endParaRPr lang="en-US" altLang="zh-CN" sz="1200"/>
          </a:p>
          <a:p>
            <a:r>
              <a:rPr lang="en-US" altLang="zh-CN" sz="1200"/>
              <a:t>    'b' represents the React event that triggered the function,</a:t>
            </a:r>
            <a:endParaRPr lang="en-US" altLang="zh-CN" sz="1200"/>
          </a:p>
          <a:p>
            <a:r>
              <a:rPr lang="en-US" altLang="zh-CN" sz="1200"/>
              <a:t>    in this case the 'click' event</a:t>
            </a:r>
            <a:endParaRPr lang="en-US" altLang="zh-CN" sz="1200"/>
          </a:p>
          <a:p>
            <a:r>
              <a:rPr lang="en-US" altLang="zh-CN" sz="1200"/>
              <a:t>    */</a:t>
            </a:r>
            <a:endParaRPr lang="en-US" altLang="zh-CN" sz="1200"/>
          </a:p>
          <a:p>
            <a:r>
              <a:rPr lang="en-US" altLang="zh-CN" sz="1200"/>
              <a:t>  }</a:t>
            </a:r>
            <a:endParaRPr lang="en-US" altLang="zh-CN" sz="1200"/>
          </a:p>
          <a:p>
            <a:r>
              <a:rPr lang="en-US" altLang="zh-CN" sz="1200"/>
              <a:t>  return (</a:t>
            </a:r>
            <a:endParaRPr lang="en-US" altLang="zh-CN" sz="1200"/>
          </a:p>
          <a:p>
            <a:r>
              <a:rPr lang="en-US" altLang="zh-CN" sz="1200"/>
              <a:t>    &lt;button onClick={(event) =&gt; shoot("Goal!", event)}&gt;Take the shot!&lt;/button&gt;</a:t>
            </a:r>
            <a:endParaRPr lang="en-US" altLang="zh-CN" sz="1200"/>
          </a:p>
          <a:p>
            <a:r>
              <a:rPr lang="en-US" altLang="zh-CN" sz="1200"/>
              <a:t>  );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  <a:p>
            <a:endParaRPr lang="en-US" altLang="zh-CN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new </a:t>
            </a:r>
            <a:r>
              <a:rPr lang="zh-CN" altLang="en-US">
                <a:sym typeface="+mn-ea"/>
              </a:rPr>
              <a:t>一个对象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sz="2000"/>
          </a:p>
          <a:p>
            <a:pPr algn="l"/>
            <a:r>
              <a:rPr lang="en-US" altLang="zh-CN" sz="1200"/>
              <a:t> function Fn(){</a:t>
            </a:r>
            <a:endParaRPr lang="en-US" altLang="zh-CN" sz="1200"/>
          </a:p>
          <a:p>
            <a:pPr algn="l"/>
            <a:r>
              <a:rPr lang="en-US" altLang="zh-CN" sz="1200"/>
              <a:t>    console.log("Fn")</a:t>
            </a:r>
            <a:endParaRPr lang="en-US" altLang="zh-CN" sz="1200"/>
          </a:p>
          <a:p>
            <a:pPr algn="l"/>
            <a:r>
              <a:rPr lang="en-US" altLang="zh-CN" sz="1200"/>
              <a:t>  }</a:t>
            </a:r>
            <a:endParaRPr lang="en-US" altLang="zh-CN" sz="1200"/>
          </a:p>
          <a:p>
            <a:pPr algn="l"/>
            <a:r>
              <a:rPr lang="en-US" altLang="zh-CN" sz="1200"/>
              <a:t>  //Fn();</a:t>
            </a:r>
            <a:endParaRPr lang="en-US" altLang="zh-CN" sz="1200"/>
          </a:p>
          <a:p>
            <a:pPr algn="l"/>
            <a:r>
              <a:rPr lang="en-US" altLang="zh-CN" sz="1200"/>
              <a:t>  fn=new Fn();</a:t>
            </a:r>
            <a:endParaRPr lang="en-US" altLang="zh-CN" sz="1200"/>
          </a:p>
          <a:p>
            <a:pPr algn="l"/>
            <a:r>
              <a:rPr lang="en-US" altLang="zh-CN" sz="1200"/>
              <a:t>  console.log(Fn.prototype);</a:t>
            </a:r>
            <a:endParaRPr lang="en-US" altLang="zh-CN" sz="1200"/>
          </a:p>
          <a:p>
            <a:pPr algn="l"/>
            <a:r>
              <a:rPr lang="en-US" altLang="zh-CN" sz="1200"/>
              <a:t>  console.log(fn.__proto__);</a:t>
            </a:r>
            <a:endParaRPr lang="en-US" altLang="zh-CN" sz="1200"/>
          </a:p>
          <a:p>
            <a:pPr algn="l"/>
            <a:r>
              <a:rPr lang="en-US" altLang="zh-CN" sz="1200"/>
              <a:t>  console.log(fn.__proto__===Fn.prototype);</a:t>
            </a:r>
            <a:endParaRPr lang="en-US" altLang="zh-CN" sz="1200"/>
          </a:p>
          <a:p>
            <a:endParaRPr lang="en-US" altLang="zh-CN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* new</a:t>
            </a:r>
            <a:r>
              <a:rPr lang="zh-CN" altLang="en-US" sz="1200">
                <a:sym typeface="+mn-ea"/>
              </a:rPr>
              <a:t>一个对象背后做了些什么</a:t>
            </a:r>
            <a:r>
              <a:rPr lang="en-US" altLang="zh-CN" sz="1200">
                <a:sym typeface="+mn-ea"/>
              </a:rPr>
              <a:t>?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1)  * </a:t>
            </a:r>
            <a:r>
              <a:rPr lang="zh-CN" altLang="en-US" sz="1200">
                <a:sym typeface="+mn-ea"/>
              </a:rPr>
              <a:t>创建一个空对象</a:t>
            </a:r>
            <a:endParaRPr lang="zh-CN" altLang="en-US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2)  * </a:t>
            </a:r>
            <a:r>
              <a:rPr lang="zh-CN" altLang="en-US" sz="1200">
                <a:sym typeface="+mn-ea"/>
              </a:rPr>
              <a:t>给对象设置</a:t>
            </a:r>
            <a:r>
              <a:rPr lang="en-US" altLang="zh-CN" sz="1200">
                <a:sym typeface="+mn-ea"/>
              </a:rPr>
              <a:t>__proto__, </a:t>
            </a:r>
            <a:r>
              <a:rPr lang="zh-CN" altLang="en-US" sz="1200">
                <a:sym typeface="+mn-ea"/>
              </a:rPr>
              <a:t>值为构造函数对象的</a:t>
            </a:r>
            <a:r>
              <a:rPr lang="en-US" altLang="zh-CN" sz="1200">
                <a:sym typeface="+mn-ea"/>
              </a:rPr>
              <a:t>prototype</a:t>
            </a:r>
            <a:r>
              <a:rPr lang="zh-CN" altLang="en-US" sz="1200">
                <a:sym typeface="+mn-ea"/>
              </a:rPr>
              <a:t>属性值</a:t>
            </a:r>
            <a:r>
              <a:rPr lang="en-US" altLang="zh-CN" sz="1200">
                <a:sym typeface="+mn-ea"/>
              </a:rPr>
              <a:t>   this.__proto__ = Fn.prototype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3)  * </a:t>
            </a:r>
            <a:r>
              <a:rPr lang="zh-CN" altLang="en-US" sz="1200">
                <a:sym typeface="+mn-ea"/>
              </a:rPr>
              <a:t>执行构造函数体</a:t>
            </a:r>
            <a:r>
              <a:rPr lang="en-US" altLang="zh-CN" sz="1200">
                <a:sym typeface="+mn-ea"/>
              </a:rPr>
              <a:t>(</a:t>
            </a:r>
            <a:r>
              <a:rPr lang="zh-CN" altLang="en-US" sz="1200">
                <a:sym typeface="+mn-ea"/>
              </a:rPr>
              <a:t>给对象添加属性</a:t>
            </a:r>
            <a:r>
              <a:rPr lang="en-US" altLang="zh-CN" sz="1200">
                <a:sym typeface="+mn-ea"/>
              </a:rPr>
              <a:t>/</a:t>
            </a:r>
            <a:r>
              <a:rPr lang="zh-CN" altLang="en-US" sz="1200">
                <a:sym typeface="+mn-ea"/>
              </a:rPr>
              <a:t>方法</a:t>
            </a:r>
            <a:r>
              <a:rPr lang="en-US" altLang="zh-CN" sz="1200">
                <a:sym typeface="+mn-ea"/>
              </a:rPr>
              <a:t>)</a:t>
            </a:r>
            <a:endParaRPr lang="en-US" altLang="zh-CN" sz="1200"/>
          </a:p>
          <a:p>
            <a:endParaRPr lang="en-US" altLang="zh-CN" sz="1200"/>
          </a:p>
        </p:txBody>
      </p:sp>
      <p:graphicFrame>
        <p:nvGraphicFramePr>
          <p:cNvPr id="4" name="对象 3"/>
          <p:cNvGraphicFramePr/>
          <p:nvPr/>
        </p:nvGraphicFramePr>
        <p:xfrm>
          <a:off x="4450080" y="1196975"/>
          <a:ext cx="4497070" cy="308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657465" imgH="5457825" progId="Paint.Picture">
                  <p:embed/>
                </p:oleObj>
              </mc:Choice>
              <mc:Fallback>
                <p:oleObj name="" r:id="rId1" imgW="7657465" imgH="54578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50080" y="1196975"/>
                        <a:ext cx="4497070" cy="3087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sz="3200">
                <a:sym typeface="+mn-ea"/>
              </a:rPr>
              <a:t>对象构造模式</a:t>
            </a:r>
            <a:r>
              <a:rPr lang="en-US" altLang="zh-CN" sz="3200">
                <a:sym typeface="+mn-ea"/>
              </a:rPr>
              <a:t>(1)Obj</a:t>
            </a:r>
            <a:r>
              <a:rPr lang="zh-CN" altLang="en-US" sz="3200">
                <a:sym typeface="+mn-ea"/>
              </a:rPr>
              <a:t>构造函数模式</a:t>
            </a:r>
            <a:endParaRPr lang="en-US" altLang="zh-CN" sz="3200">
              <a:sym typeface="+mn-ea"/>
            </a:endParaRPr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 sz="1200"/>
              <a:t>* Object</a:t>
            </a:r>
            <a:r>
              <a:rPr lang="zh-CN" altLang="en-US" sz="1200"/>
              <a:t>构造函数模式</a:t>
            </a:r>
            <a:endParaRPr lang="zh-CN" altLang="en-US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r>
              <a:rPr lang="en-US" altLang="zh-CN" sz="1200"/>
              <a:t>  var obj = {};</a:t>
            </a:r>
            <a:endParaRPr lang="en-US" altLang="zh-CN" sz="1200"/>
          </a:p>
          <a:p>
            <a:r>
              <a:rPr lang="en-US" altLang="zh-CN" sz="1200"/>
              <a:t>  obj.name = 'Tom'</a:t>
            </a:r>
            <a:endParaRPr lang="en-US" altLang="zh-CN" sz="1200"/>
          </a:p>
          <a:p>
            <a:r>
              <a:rPr lang="en-US" altLang="zh-CN" sz="1200"/>
              <a:t>  obj.setName = function(name){this.name=name}</a:t>
            </a:r>
            <a:endParaRPr lang="en-US" altLang="zh-CN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endParaRPr lang="en-US" altLang="zh-CN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对象构造模式</a:t>
            </a:r>
            <a:r>
              <a:rPr lang="en-US" altLang="zh-CN">
                <a:sym typeface="+mn-ea"/>
              </a:rPr>
              <a:t>(2)</a:t>
            </a:r>
            <a:r>
              <a:rPr lang="zh-CN" altLang="en-US">
                <a:sym typeface="+mn-ea"/>
              </a:rPr>
              <a:t>对象字面量模式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对象字面量模式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var obj = 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name : 'Tom',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setName : function(name){this.name = name}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对象构造模式</a:t>
            </a:r>
            <a:r>
              <a:rPr lang="en-US" altLang="zh-CN">
                <a:sym typeface="+mn-ea"/>
              </a:rPr>
              <a:t>(3)</a:t>
            </a:r>
            <a:r>
              <a:rPr lang="zh-CN" altLang="en-US">
                <a:sym typeface="+mn-ea"/>
              </a:rPr>
              <a:t>构造函数模式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构造函数模式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function Person(name, age) 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this.name = name;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this.age = age;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this.setName = function(name){this.name=name;};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var p=  new Person('tom', 12);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var p2=  new Person(‘jack’, 12);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对象构造模式</a:t>
            </a:r>
            <a:r>
              <a:rPr lang="en-US" altLang="zh-CN">
                <a:sym typeface="+mn-ea"/>
              </a:rPr>
              <a:t>(4)</a:t>
            </a:r>
            <a:r>
              <a:rPr lang="zh-CN" altLang="en-US">
                <a:sym typeface="+mn-ea"/>
              </a:rPr>
              <a:t>构造函数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原型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构造函数</a:t>
            </a:r>
            <a:r>
              <a:rPr lang="en-US" altLang="zh-CN" sz="1200">
                <a:sym typeface="+mn-ea"/>
              </a:rPr>
              <a:t>+</a:t>
            </a:r>
            <a:r>
              <a:rPr lang="zh-CN" altLang="en-US" sz="1200">
                <a:sym typeface="+mn-ea"/>
              </a:rPr>
              <a:t>原型的组合模式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function Person(name, age) 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this.name = name;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this.age = age;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Person.prototype.setName = function(name){this.name=name;};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new Person('tom', 12);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```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zh-CN" altLang="en-US" sz="1200" b="1">
                <a:sym typeface="+mn-ea"/>
              </a:rPr>
              <a:t>函数有双重特点</a:t>
            </a:r>
            <a:r>
              <a:rPr lang="en-US" altLang="zh-CN" sz="1200" b="1">
                <a:sym typeface="+mn-ea"/>
              </a:rPr>
              <a:t>:</a:t>
            </a:r>
            <a:r>
              <a:rPr lang="zh-CN" altLang="en-US" sz="1200" b="1">
                <a:sym typeface="+mn-ea"/>
              </a:rPr>
              <a:t>既可以当普通函数</a:t>
            </a:r>
            <a:r>
              <a:rPr lang="en-US" altLang="zh-CN" sz="1200" b="1">
                <a:sym typeface="+mn-ea"/>
              </a:rPr>
              <a:t>,</a:t>
            </a:r>
            <a:r>
              <a:rPr lang="zh-CN" altLang="en-US" sz="1200" b="1">
                <a:sym typeface="+mn-ea"/>
              </a:rPr>
              <a:t>又可以生成对象</a:t>
            </a:r>
            <a:endParaRPr lang="zh-CN" altLang="en-US" sz="1200" b="1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19*227"/>
  <p:tag name="TABLE_ENDDRAG_RECT" val="48*150*619*227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17178</Words>
  <Application>WPS 演示</Application>
  <PresentationFormat/>
  <Paragraphs>851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SimSun</vt:lpstr>
      <vt:lpstr>Wingdings</vt:lpstr>
      <vt:lpstr>Microsoft YaHei</vt:lpstr>
      <vt:lpstr>Arial Unicode MS</vt:lpstr>
      <vt:lpstr>Calibri</vt:lpstr>
      <vt:lpstr>JetBrains Mono</vt:lpstr>
      <vt:lpstr>Euphorigenic</vt:lpstr>
      <vt:lpstr>Menlo</vt:lpstr>
      <vt:lpstr>Arial</vt:lpstr>
      <vt:lpstr>DeepSeek-CJK-patch</vt:lpstr>
      <vt:lpstr>默认设计模板</vt:lpstr>
      <vt:lpstr>Paint.Picture</vt:lpstr>
      <vt:lpstr>ES6:</vt:lpstr>
      <vt:lpstr>Array Methods:</vt:lpstr>
      <vt:lpstr>Spread Operator:</vt:lpstr>
      <vt:lpstr>Event</vt:lpstr>
      <vt:lpstr>new 一个对象</vt:lpstr>
      <vt:lpstr>对象构造模式(1)Obj构造函数模式</vt:lpstr>
      <vt:lpstr>对象构造模式(2)对象字面量模式</vt:lpstr>
      <vt:lpstr>对象构造模式(3)构造函数模式</vt:lpstr>
      <vt:lpstr>对象构造模式(4)构造函数+原型</vt:lpstr>
      <vt:lpstr>对象构造模式(5)原型链继承 +call</vt:lpstr>
      <vt:lpstr>闭包 </vt:lpstr>
      <vt:lpstr>一个闭包程序</vt:lpstr>
      <vt:lpstr>闭包应用:</vt:lpstr>
      <vt:lpstr>class 组件</vt:lpstr>
      <vt:lpstr>function组件</vt:lpstr>
      <vt:lpstr>Form(1)react-hook-form</vt:lpstr>
      <vt:lpstr>Form(2)self-defined useForm</vt:lpstr>
      <vt:lpstr>Form(2)self-defined useForm</vt:lpstr>
      <vt:lpstr>PowerPoint 演示文稿</vt:lpstr>
      <vt:lpstr>Form(3)antd Form</vt:lpstr>
      <vt:lpstr>Controlled vs. Uncontrolled component</vt:lpstr>
      <vt:lpstr>Pass child form to Parent(1)</vt:lpstr>
      <vt:lpstr>Pass child form to Parent(2)</vt:lpstr>
      <vt:lpstr>Pass child form to Parent(3)</vt:lpstr>
      <vt:lpstr>Pass child form to Parent(4)</vt:lpstr>
      <vt:lpstr>PowerPoint 演示文稿</vt:lpstr>
      <vt:lpstr>HOC</vt:lpstr>
      <vt:lpstr> Wrapper   </vt:lpstr>
      <vt:lpstr> Wrapper   </vt:lpstr>
      <vt:lpstr> Wrapper   </vt:lpstr>
      <vt:lpstr>  HOC vs Wrapper  </vt:lpstr>
      <vt:lpstr>HOC vs Wrapper  </vt:lpstr>
      <vt:lpstr>useState,useEffect </vt:lpstr>
      <vt:lpstr>forwardRef</vt:lpstr>
      <vt:lpstr>PowerPoint 演示文稿</vt:lpstr>
      <vt:lpstr>Simple React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ES6:</dc:title>
  <dc:creator>ET</dc:creator>
  <cp:lastModifiedBy>jimmy</cp:lastModifiedBy>
  <cp:revision>78</cp:revision>
  <dcterms:created xsi:type="dcterms:W3CDTF">2025-03-24T01:44:00Z</dcterms:created>
  <dcterms:modified xsi:type="dcterms:W3CDTF">2025-05-31T18:57:43Z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F6E134ED452440AF88E30A9FA19D3472_12</vt:lpwstr>
  </property>
</Properties>
</file>