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2" r:id="rId4"/>
    <p:sldId id="259" r:id="rId5"/>
    <p:sldId id="263" r:id="rId6"/>
    <p:sldId id="264" r:id="rId7"/>
    <p:sldId id="266" r:id="rId8"/>
    <p:sldId id="265" r:id="rId9"/>
    <p:sldId id="260" r:id="rId10"/>
    <p:sldId id="267" r:id="rId11"/>
    <p:sldId id="268" r:id="rId12"/>
    <p:sldId id="261" r:id="rId13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haffer" initials="DS" lastIdx="0" clrIdx="0">
    <p:extLst>
      <p:ext uri="{19B8F6BF-5375-455C-9EA6-DF929625EA0E}">
        <p15:presenceInfo xmlns:p15="http://schemas.microsoft.com/office/powerpoint/2012/main" userId="92629cbedb8501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cf59a82c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cf59a82c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44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cf59a82c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cf59a82c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96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cf59a82c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cf59a82c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cf59a82c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cf59a82c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cf59a82c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cf59a82c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02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cf59a82c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cf59a82c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cf59a82c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cf59a82c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26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cf59a82c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cf59a82c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86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cf59a82c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cf59a82c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1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cf59a82c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cf59a82c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69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cf59a82c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cf59a82c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3023-7627-4A55-907C-1B3EA1A55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33C58-5866-4144-95E3-A3E7BFEE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C5A0-F4F2-44CE-82E1-1E38966F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E3B6E-2A8C-4A19-A2B9-2E9B5448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F494-B0F4-44BC-B705-E4A748F0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1238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80CD-E866-4B0C-983F-4B653AF1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5310E-5DC2-4633-A3D2-915F59F2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E8D5-1F4D-455F-A379-31F4F268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B269-39EF-44C3-9D47-D72D24E3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3597-84E8-462F-87E8-83D1F90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64988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E7E95-AE8C-4C83-8EFE-5B4B4D04F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6828A-ACB7-4554-92D1-C5B7517FE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8F8F-D14E-4B67-A333-72EF256E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27F3E-3439-42C8-9452-C696388F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9378-EFC3-41A7-8ED5-273C13AE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9606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34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EC22-6F14-42FD-9693-9F9DFFA0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BD24-8136-47D4-BE57-481753AD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650F-510A-40EC-BB8D-7293689D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F42D-11A9-4A50-98DC-59898827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0E98-955C-4DFF-87BE-2E64FBE8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68581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1223-D904-43B1-8F26-89465A1B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1C8C-ED51-4D25-80BE-D9D3A03C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0A7F-EBA5-4EF8-92D3-0F6905C1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D568-2C47-426C-90A4-42080FB6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1BDD-BD7D-4A90-B3E5-B169103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77645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0A6A-CE98-4A1E-A896-E996FE95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79C7-36C5-493F-8263-290B5EDE6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1FA1D-AB8F-4A76-976F-6F4EA76D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0D211-B96B-47A7-8007-359CDD5E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F022E-C89A-4DAE-9BF3-FB68103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7B5F0-DCA8-4343-8596-D7F335CF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0480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6026-6CB2-4EAA-9CBB-593FB517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DE9A-DAB5-4040-A811-083D99EA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C41A4-11D2-4160-95E0-18947C946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0E0FE-8F5B-4403-AC7B-398B21DAD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3B77B-A4EB-4110-8835-6D38D168B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A637E-BFEE-447D-8D7D-C2F4969A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A3825-F0D4-4A26-A9F0-C68DAF2A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93F89-19AD-4EC1-B8C9-B7D49B3C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488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025A-DDBB-4B08-BF1E-EFAAD06A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23CDC-E692-41FB-9170-74BFD1DF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C4629-ADEF-425C-8AF0-2AC71EAE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099FC-C7A4-4825-BCC9-CA238319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43224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E2B6A-DB91-43BB-8F31-368A70AD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4CA6F-3E00-4F34-A88D-C41E9D7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D47B6-EC97-469F-9EDE-8026DF5A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91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CC86-53B2-468E-98F2-8C8DC89C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CB99-1AAB-441F-9D38-3E56C23A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CFE5B-56EC-405B-92DA-A558A7BD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55CA0-FE7C-4DEE-8A5F-3269D321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8BB7-7F9B-43E6-BFEC-FF25E2D9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EBAD2-BE63-4C1A-BAA8-061390A0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51435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CA6B-1E63-4C23-85FE-F9627516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4815B-19E8-492B-88DD-7BE1C173C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EA80D-BF5F-4B64-B931-34677D206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09A2A-F9DF-46CD-AF29-B9BD4C9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C50BE-8C73-4028-B01E-9E24965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76A37-ECBF-442D-BD7F-DCB93A0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4441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12A20-A53E-4195-8BC0-4EDF0D29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B3C02-7511-4BC9-959B-526B468F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246B-43D8-4199-9168-1AF0DC973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8530-0FF7-4646-AD40-F3139DF2B7B5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C6FC-BE5D-4BFC-BB82-8E12186C9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C6E-06DF-4F61-9699-0A9E0112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63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js.gov/developer/index.cf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js.gov/developer/index.cf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76" y="52884"/>
            <a:ext cx="5253263" cy="3216924"/>
          </a:xfrm>
          <a:prstGeom prst="rect">
            <a:avLst/>
          </a:prstGeom>
          <a:noFill/>
          <a:ln>
            <a:noFill/>
          </a:ln>
          <a:effectLst>
            <a:softEdge rad="431800"/>
          </a:effectLst>
        </p:spPr>
      </p:pic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6628713" y="391146"/>
            <a:ext cx="2079859" cy="12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Starring</a:t>
            </a: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Dr.Coop</a:t>
            </a: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 – Tom Cruise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Anika Rahman </a:t>
            </a:r>
            <a:r>
              <a:rPr lang="en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– </a:t>
            </a:r>
            <a:r>
              <a:rPr lang="en-US" dirty="0" err="1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PreCog</a:t>
            </a: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 1</a:t>
            </a:r>
            <a:endParaRPr dirty="0">
              <a:solidFill>
                <a:srgbClr val="000000"/>
              </a:solidFill>
              <a:latin typeface="Agency FB" panose="020B0503020202020204" pitchFamily="34" charset="0"/>
              <a:cs typeface="Aldhabi" panose="020B0604020202020204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Andy Watson – PreCog2</a:t>
            </a:r>
            <a:endParaRPr dirty="0">
              <a:solidFill>
                <a:srgbClr val="000000"/>
              </a:solidFill>
              <a:latin typeface="Agency FB" panose="020B0503020202020204" pitchFamily="34" charset="0"/>
              <a:cs typeface="Aldhabi" panose="020B0604020202020204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David Shaffer – </a:t>
            </a:r>
            <a:r>
              <a:rPr lang="en-US" dirty="0">
                <a:solidFill>
                  <a:srgbClr val="00000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PreCog3</a:t>
            </a:r>
            <a:endParaRPr dirty="0">
              <a:solidFill>
                <a:srgbClr val="000000"/>
              </a:solidFill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CB54B-42B7-4232-835D-7CF18301E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053" y="2342460"/>
            <a:ext cx="5056645" cy="2675786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A60984-9716-4924-BD6D-2D607EA425EB}"/>
              </a:ext>
            </a:extLst>
          </p:cNvPr>
          <p:cNvSpPr txBox="1"/>
          <p:nvPr/>
        </p:nvSpPr>
        <p:spPr>
          <a:xfrm>
            <a:off x="5472812" y="2960913"/>
            <a:ext cx="3449731" cy="1428214"/>
          </a:xfrm>
          <a:prstGeom prst="wedgeEllipseCallout">
            <a:avLst>
              <a:gd name="adj1" fmla="val -58591"/>
              <a:gd name="adj2" fmla="val -11348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gency FB" panose="020B0503020202020204" pitchFamily="34" charset="0"/>
              </a:rPr>
              <a:t>Limitations:</a:t>
            </a:r>
          </a:p>
          <a:p>
            <a:r>
              <a:rPr lang="en-US" sz="1200" dirty="0">
                <a:latin typeface="Agency FB" panose="020B0503020202020204" pitchFamily="34" charset="0"/>
              </a:rPr>
              <a:t>-Potential racial bias</a:t>
            </a:r>
          </a:p>
          <a:p>
            <a:r>
              <a:rPr lang="en-US" sz="1200" dirty="0">
                <a:latin typeface="Agency FB" panose="020B0503020202020204" pitchFamily="34" charset="0"/>
              </a:rPr>
              <a:t>-NCVS redesigned sampling methods in 2006</a:t>
            </a:r>
          </a:p>
          <a:p>
            <a:r>
              <a:rPr lang="en-US" sz="1200" dirty="0">
                <a:latin typeface="Agency FB" panose="020B0503020202020204" pitchFamily="34" charset="0"/>
              </a:rPr>
              <a:t>-Each record is self-reported</a:t>
            </a:r>
          </a:p>
          <a:p>
            <a:r>
              <a:rPr lang="en-US" sz="1200" dirty="0">
                <a:latin typeface="Agency FB" panose="020B0503020202020204" pitchFamily="34" charset="0"/>
              </a:rPr>
              <a:t>-Each record is a victimization not a victim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537A5-5A52-4D25-81DD-0DED22D6F49E}"/>
              </a:ext>
            </a:extLst>
          </p:cNvPr>
          <p:cNvSpPr txBox="1"/>
          <p:nvPr/>
        </p:nvSpPr>
        <p:spPr>
          <a:xfrm>
            <a:off x="3005385" y="108856"/>
            <a:ext cx="3287484" cy="908864"/>
          </a:xfrm>
          <a:prstGeom prst="wedgeEllipseCallout">
            <a:avLst>
              <a:gd name="adj1" fmla="val 19334"/>
              <a:gd name="adj2" fmla="val 6647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gency FB" panose="020B0503020202020204" pitchFamily="34" charset="0"/>
              </a:rPr>
              <a:t>Conclusions and Next Steps:</a:t>
            </a:r>
          </a:p>
          <a:p>
            <a:endParaRPr lang="en-US" sz="1200" dirty="0">
              <a:latin typeface="Agency FB" panose="020B0503020202020204" pitchFamily="34" charset="0"/>
            </a:endParaRPr>
          </a:p>
          <a:p>
            <a:endParaRPr lang="en-US" sz="1200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11D79-21D6-47CB-9995-E13B414CE20B}"/>
              </a:ext>
            </a:extLst>
          </p:cNvPr>
          <p:cNvSpPr txBox="1"/>
          <p:nvPr/>
        </p:nvSpPr>
        <p:spPr>
          <a:xfrm>
            <a:off x="516187" y="3610100"/>
            <a:ext cx="3287484" cy="389513"/>
          </a:xfrm>
          <a:prstGeom prst="wedgeEllipseCallout">
            <a:avLst>
              <a:gd name="adj1" fmla="val 40526"/>
              <a:gd name="adj2" fmla="val -1558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gency FB" panose="020B0503020202020204" pitchFamily="34" charset="0"/>
              </a:rPr>
              <a:t>I’m just excited to have a normal life again</a:t>
            </a:r>
          </a:p>
        </p:txBody>
      </p:sp>
    </p:spTree>
    <p:extLst>
      <p:ext uri="{BB962C8B-B14F-4D97-AF65-F5344CB8AC3E}">
        <p14:creationId xmlns:p14="http://schemas.microsoft.com/office/powerpoint/2010/main" val="91752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1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25924" y="332343"/>
            <a:ext cx="8918063" cy="4478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b="1" i="1" u="sng" dirty="0">
                <a:solidFill>
                  <a:srgbClr val="000000"/>
                </a:solidFill>
              </a:rPr>
              <a:t>Mission: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sz="1800" dirty="0">
                <a:solidFill>
                  <a:srgbClr val="000000"/>
                </a:solidFill>
              </a:rPr>
              <a:t>Model and Predict </a:t>
            </a:r>
            <a:r>
              <a:rPr lang="en-US" sz="1800" dirty="0">
                <a:solidFill>
                  <a:srgbClr val="000000"/>
                </a:solidFill>
              </a:rPr>
              <a:t>C</a:t>
            </a:r>
            <a:r>
              <a:rPr lang="en" sz="1800" dirty="0">
                <a:solidFill>
                  <a:srgbClr val="000000"/>
                </a:solidFill>
              </a:rPr>
              <a:t>rime Demographics </a:t>
            </a:r>
            <a:r>
              <a:rPr lang="en-US" sz="1800" dirty="0">
                <a:solidFill>
                  <a:srgbClr val="000000"/>
                </a:solidFill>
              </a:rPr>
              <a:t>to save </a:t>
            </a:r>
            <a:r>
              <a:rPr lang="en-US" sz="1800" dirty="0" err="1">
                <a:solidFill>
                  <a:srgbClr val="000000"/>
                </a:solidFill>
              </a:rPr>
              <a:t>Dr.Coop’s</a:t>
            </a:r>
            <a:r>
              <a:rPr lang="en-US" sz="1800" dirty="0">
                <a:solidFill>
                  <a:srgbClr val="000000"/>
                </a:solidFill>
              </a:rPr>
              <a:t> life</a:t>
            </a:r>
            <a:endParaRPr lang="en-US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b="1" i="1" u="sng" dirty="0">
                <a:solidFill>
                  <a:srgbClr val="000000"/>
                </a:solidFill>
              </a:rPr>
              <a:t>Data Source: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Bureau of Justice Statistics API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1800" dirty="0">
                <a:solidFill>
                  <a:srgbClr val="000000"/>
                </a:solidFill>
                <a:hlinkClick r:id="rId3"/>
              </a:rPr>
              <a:t>https://www.bjs.gov/developer/index.cfm</a:t>
            </a:r>
            <a:endParaRPr lang="en-US" sz="18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Data collected by US Census Bureau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Surveys of victimized people and households in non-fatal incidents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b="1" i="1" u="sng" dirty="0">
                <a:solidFill>
                  <a:srgbClr val="000000"/>
                </a:solidFill>
              </a:rPr>
              <a:t>Models and Tools Used: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Sci-</a:t>
            </a:r>
            <a:r>
              <a:rPr lang="en-US" sz="1800" dirty="0">
                <a:solidFill>
                  <a:srgbClr val="000000"/>
                </a:solidFill>
              </a:rPr>
              <a:t>K</a:t>
            </a:r>
            <a:r>
              <a:rPr lang="en" sz="1800" dirty="0">
                <a:solidFill>
                  <a:srgbClr val="000000"/>
                </a:solidFill>
              </a:rPr>
              <a:t>it Learn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Keras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Random Forest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Pandas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MongoDB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Tableau</a:t>
            </a:r>
          </a:p>
          <a:p>
            <a:pPr marL="146050" indent="0">
              <a:buClr>
                <a:srgbClr val="000000"/>
              </a:buClr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  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25924" y="332343"/>
            <a:ext cx="8918063" cy="4478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b="1" i="1" u="sng" dirty="0">
                <a:solidFill>
                  <a:srgbClr val="000000"/>
                </a:solidFill>
              </a:rPr>
              <a:t>Data Points: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Personal Victimizations (~50,000 records spanning 1995-2017)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Age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Household Income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Injury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Location of Incident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Location of Residence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Marital Status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Population Size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Race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Region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Reported to the Police (Y or N)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Sex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Type of Crime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Victim Offender-Relationship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Weapon Category</a:t>
            </a:r>
          </a:p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Year</a:t>
            </a:r>
          </a:p>
          <a:p>
            <a:pPr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b="1" i="1" u="sng" dirty="0">
                <a:solidFill>
                  <a:srgbClr val="000000"/>
                </a:solidFill>
              </a:rPr>
              <a:t>Data Source: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Bureau of Justice Statistics API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1800" dirty="0">
                <a:solidFill>
                  <a:srgbClr val="000000"/>
                </a:solidFill>
                <a:hlinkClick r:id="rId3"/>
              </a:rPr>
              <a:t>https://www.bjs.gov/developer/index.cfm</a:t>
            </a:r>
            <a:endParaRPr lang="en-US" sz="18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Data collected by US Census Bureau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Surveys of victimized people and households in non-fatal incidents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b="1" i="1" u="sng" dirty="0">
                <a:solidFill>
                  <a:srgbClr val="000000"/>
                </a:solidFill>
              </a:rPr>
              <a:t>Models and Tools Used: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Sci-</a:t>
            </a:r>
            <a:r>
              <a:rPr lang="en-US" sz="1800" dirty="0">
                <a:solidFill>
                  <a:srgbClr val="000000"/>
                </a:solidFill>
              </a:rPr>
              <a:t>K</a:t>
            </a:r>
            <a:r>
              <a:rPr lang="en" sz="1800" dirty="0">
                <a:solidFill>
                  <a:srgbClr val="000000"/>
                </a:solidFill>
              </a:rPr>
              <a:t>it Learn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Keras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Pandas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MongoDB</a:t>
            </a:r>
          </a:p>
          <a:p>
            <a:pPr marL="146050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000000"/>
                </a:solidFill>
              </a:rPr>
              <a:t>Tableau</a:t>
            </a:r>
          </a:p>
          <a:p>
            <a:pPr marL="146050" indent="0">
              <a:buClr>
                <a:srgbClr val="000000"/>
              </a:buClr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       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7000"/>
            <a:lum/>
          </a:blip>
          <a:srcRect/>
          <a:stretch>
            <a:fillRect t="-53000" b="-83000"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MOx7bPl_vI_Rc-nYAhInOeJLicerib9RWTlZsMYwVUS92Gb_OyRoRdN6Cq4W436QwnXxzXev5g9MCAB_8Il9oywNqfMlgiCyK9faBvEcaEEGWsbObA2HjhLEoDCc1eha9bZTOePpumI">
            <a:extLst>
              <a:ext uri="{FF2B5EF4-FFF2-40B4-BE49-F238E27FC236}">
                <a16:creationId xmlns:a16="http://schemas.microsoft.com/office/drawing/2014/main" id="{265F1234-D5F0-4E02-8189-1011CAAB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" y="2535802"/>
            <a:ext cx="4383188" cy="260769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C3269-F870-4879-B64C-14377419400F}"/>
              </a:ext>
            </a:extLst>
          </p:cNvPr>
          <p:cNvSpPr txBox="1"/>
          <p:nvPr/>
        </p:nvSpPr>
        <p:spPr>
          <a:xfrm>
            <a:off x="6582250" y="255702"/>
            <a:ext cx="2271713" cy="1514773"/>
          </a:xfrm>
          <a:prstGeom prst="wedgeEllipseCallout">
            <a:avLst>
              <a:gd name="adj1" fmla="val -66835"/>
              <a:gd name="adj2" fmla="val 14078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It appears we have a potential bias in our data from the Bureau of Justice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lh4.googleusercontent.com/TtcoCSc2Pq4GOA-vmib5ot8Y9weL-O82xoPMQz9eIsKsP_F5dYpx9ZDoTcInzSsBNPVPbQljRzOHclRoGBVZqco3zokcTsw01cRL5gFg_lGvIbd1U-Y_mE2RWtrMvctCqymzte3w7TY">
            <a:extLst>
              <a:ext uri="{FF2B5EF4-FFF2-40B4-BE49-F238E27FC236}">
                <a16:creationId xmlns:a16="http://schemas.microsoft.com/office/drawing/2014/main" id="{AB40F356-5BC1-46EF-B8D5-7E5DDBB5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22"/>
            <a:ext cx="4432750" cy="3269525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D75F2-A186-4AC7-B1F2-572ABB21A8BF}"/>
              </a:ext>
            </a:extLst>
          </p:cNvPr>
          <p:cNvSpPr txBox="1"/>
          <p:nvPr/>
        </p:nvSpPr>
        <p:spPr>
          <a:xfrm>
            <a:off x="6814479" y="139587"/>
            <a:ext cx="2271713" cy="2553474"/>
          </a:xfrm>
          <a:prstGeom prst="wedgeEllipseCallout">
            <a:avLst>
              <a:gd name="adj1" fmla="val -66835"/>
              <a:gd name="adj2" fmla="val 14078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Victims know their offenders in some way in the majority of Assault crime… w/Sexual Assault having the largest majority at 66%</a:t>
            </a:r>
          </a:p>
        </p:txBody>
      </p:sp>
    </p:spTree>
    <p:extLst>
      <p:ext uri="{BB962C8B-B14F-4D97-AF65-F5344CB8AC3E}">
        <p14:creationId xmlns:p14="http://schemas.microsoft.com/office/powerpoint/2010/main" val="360666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FB94795-8BB8-4E54-9DAA-1ADB006B4F37}"/>
              </a:ext>
            </a:extLst>
          </p:cNvPr>
          <p:cNvSpPr txBox="1"/>
          <p:nvPr/>
        </p:nvSpPr>
        <p:spPr>
          <a:xfrm>
            <a:off x="67090" y="114141"/>
            <a:ext cx="3015322" cy="1514773"/>
          </a:xfrm>
          <a:prstGeom prst="wedgeEllipseCallout">
            <a:avLst>
              <a:gd name="adj1" fmla="val 57889"/>
              <a:gd name="adj2" fmla="val 3544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gency FB" panose="020B0503020202020204" pitchFamily="34" charset="0"/>
              </a:rPr>
              <a:t>After running the Random Forest model and calculating feature importance, I’ve determined that…</a:t>
            </a:r>
          </a:p>
        </p:txBody>
      </p:sp>
    </p:spTree>
    <p:extLst>
      <p:ext uri="{BB962C8B-B14F-4D97-AF65-F5344CB8AC3E}">
        <p14:creationId xmlns:p14="http://schemas.microsoft.com/office/powerpoint/2010/main" val="413296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33F885-6761-4C9F-B45A-0F481F56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7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4ECEAE-6D79-468A-A90A-4F0C9043A955}"/>
              </a:ext>
            </a:extLst>
          </p:cNvPr>
          <p:cNvSpPr txBox="1"/>
          <p:nvPr/>
        </p:nvSpPr>
        <p:spPr>
          <a:xfrm>
            <a:off x="6634805" y="65312"/>
            <a:ext cx="2409937" cy="2207240"/>
          </a:xfrm>
          <a:prstGeom prst="wedgeEllipseCallout">
            <a:avLst>
              <a:gd name="adj1" fmla="val -62308"/>
              <a:gd name="adj2" fmla="val 1309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gency FB" panose="020B0503020202020204" pitchFamily="34" charset="0"/>
              </a:rPr>
              <a:t>Crime appears to have decreased significantly between the late 90’s and now…yet hear I am being accused of committing a crime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B415C-B4FE-4E6F-98C5-702D57311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1353"/>
            <a:ext cx="3947025" cy="2072147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  <a:softEdge rad="508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443551-FEAE-4FAA-AC0F-B61B7335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3448"/>
            <a:ext cx="4291668" cy="2286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1553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HEJjtzxardON4fwy7Mm7_f4-sKkZi9XcqUgj3GTC2UkoLezk1hLnMSH0T-LvX_fGv6qClfoxtre8y1JsMF0dmhcempC2kMczP_J79gzF-pEXbGsBh5T5WXFG7hS3qWlZrHGM2M0lpjk">
            <a:extLst>
              <a:ext uri="{FF2B5EF4-FFF2-40B4-BE49-F238E27FC236}">
                <a16:creationId xmlns:a16="http://schemas.microsoft.com/office/drawing/2014/main" id="{1F83E30C-F8FC-47B2-A352-0FFB554F9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9" y="70914"/>
            <a:ext cx="4022570" cy="237744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53DF19-4E35-4F71-8FF7-538CF0E6C2E7}"/>
              </a:ext>
            </a:extLst>
          </p:cNvPr>
          <p:cNvSpPr txBox="1"/>
          <p:nvPr/>
        </p:nvSpPr>
        <p:spPr>
          <a:xfrm>
            <a:off x="5625968" y="930998"/>
            <a:ext cx="2998125" cy="1168539"/>
          </a:xfrm>
          <a:prstGeom prst="wedgeEllipseCallout">
            <a:avLst>
              <a:gd name="adj1" fmla="val -58297"/>
              <a:gd name="adj2" fmla="val 59026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B0503020202020204" pitchFamily="34" charset="0"/>
              </a:rPr>
              <a:t>Victims of ages 25-49 are  ~46% of the victimized population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313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Agency FB</vt:lpstr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Minority Report 2.0</dc:title>
  <dc:creator>David Shaffer</dc:creator>
  <cp:lastModifiedBy>David Shaffer</cp:lastModifiedBy>
  <cp:revision>27</cp:revision>
  <dcterms:modified xsi:type="dcterms:W3CDTF">2019-02-11T04:50:06Z</dcterms:modified>
</cp:coreProperties>
</file>