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25"/>
  </p:notesMasterIdLst>
  <p:sldIdLst>
    <p:sldId id="257" r:id="rId2"/>
    <p:sldId id="375" r:id="rId3"/>
    <p:sldId id="376" r:id="rId4"/>
    <p:sldId id="378" r:id="rId5"/>
    <p:sldId id="377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5" r:id="rId21"/>
    <p:sldId id="394" r:id="rId22"/>
    <p:sldId id="374" r:id="rId23"/>
    <p:sldId id="393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Times" panose="02020603050405020304" pitchFamily="18" charset="0"/>
      <p:regular r:id="rId27"/>
      <p:bold r:id="rId28"/>
      <p:italic r:id="rId29"/>
      <p:boldItalic r:id="rId30"/>
    </p:embeddedFont>
    <p:embeddedFont>
      <p:font typeface="나눔고딕코딩" panose="020B0600000101010101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89660" autoAdjust="0"/>
  </p:normalViewPr>
  <p:slideViewPr>
    <p:cSldViewPr>
      <p:cViewPr varScale="1">
        <p:scale>
          <a:sx n="146" d="100"/>
          <a:sy n="146" d="100"/>
        </p:scale>
        <p:origin x="144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6" Type="http://schemas.openxmlformats.org/officeDocument/2006/relationships/image" Target="../media/image42.wmf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2.w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6" Type="http://schemas.openxmlformats.org/officeDocument/2006/relationships/image" Target="../media/image47.wmf"/><Relationship Id="rId5" Type="http://schemas.openxmlformats.org/officeDocument/2006/relationships/image" Target="../media/image20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5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6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2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8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6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2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1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2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89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29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6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4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13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6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5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4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7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4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9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7.wmf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21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4.e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54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48.bin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9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7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0.bin"/><Relationship Id="rId22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47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wmf"/><Relationship Id="rId12" Type="http://schemas.openxmlformats.org/officeDocument/2006/relationships/image" Target="../media/image48.png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8.bin"/><Relationship Id="rId19" Type="http://schemas.openxmlformats.org/officeDocument/2006/relationships/oleObject" Target="../embeddings/oleObject63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39.wmf"/><Relationship Id="rId1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</a:t>
            </a:r>
            <a:r>
              <a:rPr lang="en-US" altLang="ko-KR" sz="4000" dirty="0" smtClean="0">
                <a:latin typeface="+mj-lt"/>
              </a:rPr>
              <a:t>1</a:t>
            </a:r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 smtClean="0">
                <a:latin typeface="+mj-lt"/>
              </a:rPr>
              <a:t>Drawing sinusoidal waves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 smtClean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 smtClean="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</a:t>
            </a:r>
            <a:r>
              <a:rPr lang="en-US" altLang="ko-KR" sz="2000" dirty="0" smtClean="0">
                <a:latin typeface="+mj-lt"/>
              </a:rPr>
              <a:t>August 24, </a:t>
            </a:r>
            <a:r>
              <a:rPr lang="en-US" altLang="ko-KR" sz="20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Spectrum (Digital)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8496" y="3772917"/>
            <a:ext cx="863441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57366"/>
              </p:ext>
            </p:extLst>
          </p:nvPr>
        </p:nvGraphicFramePr>
        <p:xfrm>
          <a:off x="1435646" y="1350392"/>
          <a:ext cx="1901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" name="Equation" r:id="rId5" imgW="672840" imgH="431640" progId="Equation.3">
                  <p:embed/>
                </p:oleObj>
              </mc:Choice>
              <mc:Fallback>
                <p:oleObj name="Equation" r:id="rId5" imgW="672840" imgH="431640" progId="Equation.3">
                  <p:embed/>
                  <p:pic>
                    <p:nvPicPr>
                      <p:cNvPr id="606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646" y="1350392"/>
                        <a:ext cx="1901825" cy="1219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08411"/>
              </p:ext>
            </p:extLst>
          </p:nvPr>
        </p:nvGraphicFramePr>
        <p:xfrm>
          <a:off x="1411834" y="2809305"/>
          <a:ext cx="1504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" name="Equation" r:id="rId7" imgW="672840" imgH="228600" progId="Equation.3">
                  <p:embed/>
                </p:oleObj>
              </mc:Choice>
              <mc:Fallback>
                <p:oleObj name="Equation" r:id="rId7" imgW="672840" imgH="228600" progId="Equation.3">
                  <p:embed/>
                  <p:pic>
                    <p:nvPicPr>
                      <p:cNvPr id="606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834" y="2809305"/>
                        <a:ext cx="1504950" cy="5111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597696" y="1478980"/>
            <a:ext cx="7010400" cy="1449387"/>
            <a:chOff x="816" y="1151"/>
            <a:chExt cx="4416" cy="913"/>
          </a:xfrm>
        </p:grpSpPr>
        <p:graphicFrame>
          <p:nvGraphicFramePr>
            <p:cNvPr id="23" name="Object 8"/>
            <p:cNvGraphicFramePr>
              <a:graphicFrameLocks noChangeAspect="1"/>
            </p:cNvGraphicFramePr>
            <p:nvPr/>
          </p:nvGraphicFramePr>
          <p:xfrm>
            <a:off x="3792" y="1160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" name="Equation" r:id="rId9" imgW="241300" imgH="190500" progId="Equation.3">
                    <p:embed/>
                  </p:oleObj>
                </mc:Choice>
                <mc:Fallback>
                  <p:oleObj name="Equation" r:id="rId9" imgW="241300" imgH="190500" progId="Equation.3">
                    <p:embed/>
                    <p:pic>
                      <p:nvPicPr>
                        <p:cNvPr id="717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60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2036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" name="Equation" r:id="rId11" imgW="279400" imgH="203200" progId="Equation.3">
                    <p:embed/>
                  </p:oleObj>
                </mc:Choice>
                <mc:Fallback>
                  <p:oleObj name="Equation" r:id="rId11" imgW="279400" imgH="203200" progId="Equation.3">
                    <p:embed/>
                    <p:pic>
                      <p:nvPicPr>
                        <p:cNvPr id="717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72859" y="2699767"/>
            <a:ext cx="10874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2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p(0.1)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426496" y="2699767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–0.2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</a:t>
            </a:r>
          </a:p>
        </p:txBody>
      </p:sp>
      <p:graphicFrame>
        <p:nvGraphicFramePr>
          <p:cNvPr id="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12836"/>
              </p:ext>
            </p:extLst>
          </p:nvPr>
        </p:nvGraphicFramePr>
        <p:xfrm>
          <a:off x="3359696" y="3356992"/>
          <a:ext cx="518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" name="Equation" r:id="rId13" imgW="2197080" imgH="203040" progId="Equation.3">
                  <p:embed/>
                </p:oleObj>
              </mc:Choice>
              <mc:Fallback>
                <p:oleObj name="Equation" r:id="rId13" imgW="2197080" imgH="203040" progId="Equation.3">
                  <p:embed/>
                  <p:pic>
                    <p:nvPicPr>
                      <p:cNvPr id="6062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3356992"/>
                        <a:ext cx="5181600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76696"/>
              </p:ext>
            </p:extLst>
          </p:nvPr>
        </p:nvGraphicFramePr>
        <p:xfrm>
          <a:off x="9474746" y="2575942"/>
          <a:ext cx="4302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" name="Equation" r:id="rId15" imgW="152280" imgH="190440" progId="Equation.3">
                  <p:embed/>
                </p:oleObj>
              </mc:Choice>
              <mc:Fallback>
                <p:oleObj name="Equation" r:id="rId15" imgW="152280" imgH="190440" progId="Equation.3">
                  <p:embed/>
                  <p:pic>
                    <p:nvPicPr>
                      <p:cNvPr id="6062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4746" y="2575942"/>
                        <a:ext cx="4302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3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Spectrum (Digital) ???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06286"/>
              </p:ext>
            </p:extLst>
          </p:nvPr>
        </p:nvGraphicFramePr>
        <p:xfrm>
          <a:off x="1424608" y="1428204"/>
          <a:ext cx="18653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607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608" y="1428204"/>
                        <a:ext cx="1865313" cy="1219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383573"/>
              </p:ext>
            </p:extLst>
          </p:nvPr>
        </p:nvGraphicFramePr>
        <p:xfrm>
          <a:off x="1324596" y="2929979"/>
          <a:ext cx="1619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" name="Equation" r:id="rId6" imgW="723900" imgH="190500" progId="Equation.3">
                  <p:embed/>
                </p:oleObj>
              </mc:Choice>
              <mc:Fallback>
                <p:oleObj name="Equation" r:id="rId6" imgW="723900" imgH="190500" progId="Equation.3">
                  <p:embed/>
                  <p:pic>
                    <p:nvPicPr>
                      <p:cNvPr id="607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596" y="2929979"/>
                        <a:ext cx="1619250" cy="425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2567608" y="1556792"/>
            <a:ext cx="7337425" cy="1789112"/>
            <a:chOff x="816" y="1151"/>
            <a:chExt cx="4622" cy="1127"/>
          </a:xfrm>
        </p:grpSpPr>
        <p:graphicFrame>
          <p:nvGraphicFramePr>
            <p:cNvPr id="34" name="Object 6"/>
            <p:cNvGraphicFramePr>
              <a:graphicFrameLocks noChangeAspect="1"/>
            </p:cNvGraphicFramePr>
            <p:nvPr/>
          </p:nvGraphicFramePr>
          <p:xfrm>
            <a:off x="5173" y="1946"/>
            <a:ext cx="26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" name="Equation" r:id="rId8" imgW="152280" imgH="190440" progId="Equation.3">
                    <p:embed/>
                  </p:oleObj>
                </mc:Choice>
                <mc:Fallback>
                  <p:oleObj name="Equation" r:id="rId8" imgW="152280" imgH="190440" progId="Equation.3">
                    <p:embed/>
                    <p:pic>
                      <p:nvPicPr>
                        <p:cNvPr id="819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3" y="1946"/>
                          <a:ext cx="26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7"/>
            <p:cNvGraphicFramePr>
              <a:graphicFrameLocks noChangeAspect="1"/>
            </p:cNvGraphicFramePr>
            <p:nvPr/>
          </p:nvGraphicFramePr>
          <p:xfrm>
            <a:off x="4128" y="1160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7" name="Equation" r:id="rId10" imgW="241300" imgH="190500" progId="Equation.3">
                    <p:embed/>
                  </p:oleObj>
                </mc:Choice>
                <mc:Fallback>
                  <p:oleObj name="Equation" r:id="rId10" imgW="241300" imgH="190500" progId="Equation.3">
                    <p:embed/>
                    <p:pic>
                      <p:nvPicPr>
                        <p:cNvPr id="819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60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8"/>
            <p:cNvGraphicFramePr>
              <a:graphicFrameLocks noChangeAspect="1"/>
            </p:cNvGraphicFramePr>
            <p:nvPr/>
          </p:nvGraphicFramePr>
          <p:xfrm>
            <a:off x="1700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8" name="Equation" r:id="rId12" imgW="279400" imgH="203200" progId="Equation.3">
                    <p:embed/>
                  </p:oleObj>
                </mc:Choice>
                <mc:Fallback>
                  <p:oleObj name="Equation" r:id="rId12" imgW="279400" imgH="203200" progId="Equation.3">
                    <p:embed/>
                    <p:pic>
                      <p:nvPicPr>
                        <p:cNvPr id="819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4320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1920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7728571" y="2777579"/>
            <a:ext cx="8588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2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p(1)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3969371" y="2777579"/>
            <a:ext cx="6556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–2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</a:t>
            </a:r>
          </a:p>
        </p:txBody>
      </p:sp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48409" y="3747542"/>
            <a:ext cx="8691624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" name="Group 16"/>
          <p:cNvGrpSpPr>
            <a:grpSpLocks/>
          </p:cNvGrpSpPr>
          <p:nvPr/>
        </p:nvGrpSpPr>
        <p:grpSpPr bwMode="auto">
          <a:xfrm>
            <a:off x="6225208" y="1461542"/>
            <a:ext cx="403225" cy="1316037"/>
            <a:chOff x="3120" y="1091"/>
            <a:chExt cx="254" cy="829"/>
          </a:xfrm>
        </p:grpSpPr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3158" y="1091"/>
              <a:ext cx="216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800" b="1">
                  <a:solidFill>
                    <a:srgbClr val="FF0000"/>
                  </a:solidFill>
                  <a:latin typeface="Arial" charset="0"/>
                  <a:ea typeface="굴림" charset="-127"/>
                </a:rPr>
                <a:t>?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</p:grpSp>
      <p:graphicFrame>
        <p:nvGraphicFramePr>
          <p:cNvPr id="4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3245"/>
              </p:ext>
            </p:extLst>
          </p:nvPr>
        </p:nvGraphicFramePr>
        <p:xfrm>
          <a:off x="3710608" y="3364954"/>
          <a:ext cx="50022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" name="Equation" r:id="rId15" imgW="2120760" imgH="203040" progId="Equation.3">
                  <p:embed/>
                </p:oleObj>
              </mc:Choice>
              <mc:Fallback>
                <p:oleObj name="Equation" r:id="rId15" imgW="2120760" imgH="203040" progId="Equation.3">
                  <p:embed/>
                  <p:pic>
                    <p:nvPicPr>
                      <p:cNvPr id="6072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608" y="3364954"/>
                        <a:ext cx="5002213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4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REST of the STORY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921632" y="1844824"/>
            <a:ext cx="10513168" cy="424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Spectrum of x[n] has more than one line for each complex exponential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Called </a:t>
            </a:r>
            <a:r>
              <a:rPr kumimoji="1" lang="en-US" altLang="en-US" sz="2000" b="1" u="sng" dirty="0">
                <a:latin typeface="+mn-lt"/>
              </a:rPr>
              <a:t>ALIASING</a:t>
            </a:r>
          </a:p>
          <a:p>
            <a:pPr lvl="1"/>
            <a:r>
              <a:rPr kumimoji="1" lang="en-US" altLang="en-US" sz="2000" b="1" u="sng" dirty="0">
                <a:latin typeface="+mn-lt"/>
              </a:rPr>
              <a:t>MANY SPECTRAL LINES</a:t>
            </a:r>
          </a:p>
          <a:p>
            <a:pPr lvl="1"/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SPECTRUM is PERIODIC with period = </a:t>
            </a:r>
            <a:r>
              <a:rPr lang="en-US" altLang="en-US" sz="2200" b="1" dirty="0" smtClean="0">
                <a:latin typeface="Arial" charset="0"/>
                <a:cs typeface="+mn-cs"/>
              </a:rPr>
              <a:t>2</a:t>
            </a:r>
            <a:r>
              <a:rPr lang="en-US" altLang="en-US" sz="2400" dirty="0">
                <a:latin typeface="Symbol" pitchFamily="18" charset="2"/>
              </a:rPr>
              <a:t>p</a:t>
            </a:r>
            <a:endParaRPr lang="en-US" altLang="en-US" sz="2200" b="1" dirty="0">
              <a:latin typeface="Arial" charset="0"/>
              <a:cs typeface="+mn-cs"/>
            </a:endParaRPr>
          </a:p>
          <a:p>
            <a:pPr lvl="1">
              <a:lnSpc>
                <a:spcPct val="70000"/>
              </a:lnSpc>
            </a:pPr>
            <a:r>
              <a:rPr kumimoji="1" lang="en-US" altLang="en-US" sz="2000" b="1" dirty="0">
                <a:latin typeface="+mn-lt"/>
              </a:rPr>
              <a:t>Because 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491780"/>
              </p:ext>
            </p:extLst>
          </p:nvPr>
        </p:nvGraphicFramePr>
        <p:xfrm>
          <a:off x="1524849" y="4437112"/>
          <a:ext cx="880751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4" imgW="2286000" imgH="215640" progId="Equation.3">
                  <p:embed/>
                </p:oleObj>
              </mc:Choice>
              <mc:Fallback>
                <p:oleObj name="Equation" r:id="rId4" imgW="2286000" imgH="215640" progId="Equation.3">
                  <p:embed/>
                  <p:pic>
                    <p:nvPicPr>
                      <p:cNvPr id="608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849" y="4437112"/>
                        <a:ext cx="880751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Aliasing Derivation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7408" y="1268760"/>
            <a:ext cx="96490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Other Frequencies give the same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r>
              <a:rPr lang="en-US" altLang="en-US" sz="2200" b="1" dirty="0">
                <a:latin typeface="Arial" charset="0"/>
                <a:cs typeface="+mn-cs"/>
              </a:rPr>
              <a:t>Aliases of the frequency f with respect to the sampling frequency fs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91720"/>
              </p:ext>
            </p:extLst>
          </p:nvPr>
        </p:nvGraphicFramePr>
        <p:xfrm>
          <a:off x="1883443" y="1844824"/>
          <a:ext cx="7884965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4" imgW="4356100" imgH="1790700" progId="Equation.3">
                  <p:embed/>
                </p:oleObj>
              </mc:Choice>
              <mc:Fallback>
                <p:oleObj name="Equation" r:id="rId4" imgW="4356100" imgH="17907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443" y="1844824"/>
                        <a:ext cx="7884965" cy="40324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2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Aliasing Derivation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90807" y="1250717"/>
            <a:ext cx="8178800" cy="1061478"/>
            <a:chOff x="457200" y="909850"/>
            <a:chExt cx="8178800" cy="1061478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457200" y="980728"/>
              <a:ext cx="8178800" cy="990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Wingdings" pitchFamily="2" charset="2"/>
                <a:buChar char="v"/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28650" indent="-171450" algn="l" defTabSz="914400" rtl="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1085850" indent="-1714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Wingdings" pitchFamily="2" charset="2"/>
                <a:buChar char="ü"/>
                <a:defRPr sz="1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Wingdings" pitchFamily="2" charset="2"/>
                <a:buChar char="ü"/>
                <a:defRPr sz="1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200" b="1" dirty="0">
                  <a:latin typeface="Arial" charset="0"/>
                  <a:cs typeface="+mn-cs"/>
                </a:rPr>
                <a:t>Other Frequencies give the same</a:t>
              </a:r>
            </a:p>
            <a:p>
              <a:endParaRPr lang="en-US" altLang="en-US" dirty="0" smtClean="0"/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627116"/>
                </p:ext>
              </p:extLst>
            </p:nvPr>
          </p:nvGraphicFramePr>
          <p:xfrm>
            <a:off x="5462393" y="909850"/>
            <a:ext cx="396875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8" name="Equation" r:id="rId4" imgW="152280" imgH="190440" progId="Equation.3">
                    <p:embed/>
                  </p:oleObj>
                </mc:Choice>
                <mc:Fallback>
                  <p:oleObj name="Equation" r:id="rId4" imgW="152280" imgH="190440" progId="Equation.3">
                    <p:embed/>
                    <p:pic>
                      <p:nvPicPr>
                        <p:cNvPr id="112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393" y="909850"/>
                          <a:ext cx="396875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그룹 2"/>
          <p:cNvGrpSpPr/>
          <p:nvPr/>
        </p:nvGrpSpPr>
        <p:grpSpPr>
          <a:xfrm>
            <a:off x="1703512" y="2129239"/>
            <a:ext cx="8099102" cy="4015504"/>
            <a:chOff x="855663" y="2408238"/>
            <a:chExt cx="7739062" cy="3763962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103827"/>
                </p:ext>
              </p:extLst>
            </p:nvPr>
          </p:nvGraphicFramePr>
          <p:xfrm>
            <a:off x="893763" y="2408238"/>
            <a:ext cx="6510337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9" name="Equation" r:id="rId6" imgW="2781000" imgH="228600" progId="Equation.3">
                    <p:embed/>
                  </p:oleObj>
                </mc:Choice>
                <mc:Fallback>
                  <p:oleObj name="Equation" r:id="rId6" imgW="2781000" imgH="228600" progId="Equation.3">
                    <p:embed/>
                    <p:pic>
                      <p:nvPicPr>
                        <p:cNvPr id="6092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763" y="2408238"/>
                          <a:ext cx="6510337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063040"/>
                </p:ext>
              </p:extLst>
            </p:nvPr>
          </p:nvGraphicFramePr>
          <p:xfrm>
            <a:off x="858838" y="2941638"/>
            <a:ext cx="5145087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0" name="Equation" r:id="rId8" imgW="2197080" imgH="253800" progId="Equation.3">
                    <p:embed/>
                  </p:oleObj>
                </mc:Choice>
                <mc:Fallback>
                  <p:oleObj name="Equation" r:id="rId8" imgW="2197080" imgH="253800" progId="Equation.3">
                    <p:embed/>
                    <p:pic>
                      <p:nvPicPr>
                        <p:cNvPr id="60928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838" y="2941638"/>
                          <a:ext cx="5145087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7667927"/>
                </p:ext>
              </p:extLst>
            </p:nvPr>
          </p:nvGraphicFramePr>
          <p:xfrm>
            <a:off x="855663" y="3581400"/>
            <a:ext cx="6748462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1" name="Equation" r:id="rId10" imgW="2882880" imgH="228600" progId="Equation.3">
                    <p:embed/>
                  </p:oleObj>
                </mc:Choice>
                <mc:Fallback>
                  <p:oleObj name="Equation" r:id="rId10" imgW="2882880" imgH="228600" progId="Equation.3">
                    <p:embed/>
                    <p:pic>
                      <p:nvPicPr>
                        <p:cNvPr id="6092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663" y="3581400"/>
                          <a:ext cx="6748462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863841"/>
                </p:ext>
              </p:extLst>
            </p:nvPr>
          </p:nvGraphicFramePr>
          <p:xfrm>
            <a:off x="866775" y="4160838"/>
            <a:ext cx="5380038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" name="Equation" r:id="rId12" imgW="2298600" imgH="253800" progId="Equation.3">
                    <p:embed/>
                  </p:oleObj>
                </mc:Choice>
                <mc:Fallback>
                  <p:oleObj name="Equation" r:id="rId12" imgW="2298600" imgH="253800" progId="Equation.3">
                    <p:embed/>
                    <p:pic>
                      <p:nvPicPr>
                        <p:cNvPr id="6092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775" y="4160838"/>
                          <a:ext cx="5380038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76082"/>
                </p:ext>
              </p:extLst>
            </p:nvPr>
          </p:nvGraphicFramePr>
          <p:xfrm>
            <a:off x="923925" y="4938713"/>
            <a:ext cx="7670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3" name="Equation" r:id="rId14" imgW="3276360" imgH="215640" progId="Equation.3">
                    <p:embed/>
                  </p:oleObj>
                </mc:Choice>
                <mc:Fallback>
                  <p:oleObj name="Equation" r:id="rId14" imgW="3276360" imgH="215640" progId="Equation.3">
                    <p:embed/>
                    <p:pic>
                      <p:nvPicPr>
                        <p:cNvPr id="6092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925" y="4938713"/>
                          <a:ext cx="7670800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768977"/>
                </p:ext>
              </p:extLst>
            </p:nvPr>
          </p:nvGraphicFramePr>
          <p:xfrm>
            <a:off x="1123950" y="5638800"/>
            <a:ext cx="2349500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4" name="Equation" r:id="rId16" imgW="1002960" imgH="215640" progId="Equation.3">
                    <p:embed/>
                  </p:oleObj>
                </mc:Choice>
                <mc:Fallback>
                  <p:oleObj name="Equation" r:id="rId16" imgW="1002960" imgH="215640" progId="Equation.3">
                    <p:embed/>
                    <p:pic>
                      <p:nvPicPr>
                        <p:cNvPr id="6092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950" y="5638800"/>
                          <a:ext cx="2349500" cy="506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744029"/>
                </p:ext>
              </p:extLst>
            </p:nvPr>
          </p:nvGraphicFramePr>
          <p:xfrm>
            <a:off x="5005388" y="5772150"/>
            <a:ext cx="3246437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5" name="Equation" r:id="rId18" imgW="1650960" imgH="203040" progId="Equation.3">
                    <p:embed/>
                  </p:oleObj>
                </mc:Choice>
                <mc:Fallback>
                  <p:oleObj name="Equation" r:id="rId18" imgW="1650960" imgH="203040" progId="Equation.3">
                    <p:embed/>
                    <p:pic>
                      <p:nvPicPr>
                        <p:cNvPr id="6092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388" y="5772150"/>
                          <a:ext cx="3246437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9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Folded Frequency</a:t>
            </a:r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95" y="1551856"/>
            <a:ext cx="6628055" cy="579502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399" y="2483566"/>
            <a:ext cx="844797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Aliasing Conclusions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3432" y="1772816"/>
            <a:ext cx="10162915" cy="36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ADDING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f</a:t>
            </a:r>
            <a:r>
              <a:rPr lang="en-US" altLang="en-US" sz="2400" baseline="-25000" dirty="0" smtClean="0"/>
              <a:t>s</a:t>
            </a:r>
            <a:r>
              <a:rPr lang="en-US" altLang="en-US" baseline="-25000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or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2f</a:t>
            </a:r>
            <a:r>
              <a:rPr lang="en-US" altLang="en-US" sz="2400" baseline="-25000" dirty="0" smtClean="0"/>
              <a:t>s</a:t>
            </a:r>
            <a:r>
              <a:rPr lang="en-US" altLang="en-US" baseline="-25000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or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–f</a:t>
            </a:r>
            <a:r>
              <a:rPr lang="en-US" altLang="en-US" sz="2400" baseline="-25000" dirty="0" smtClean="0"/>
              <a:t>s</a:t>
            </a:r>
            <a:r>
              <a:rPr lang="en-US" altLang="en-US" sz="2400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to the FREQ of x(t) gives exactly the same x[n]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The samples, x[n] = </a:t>
            </a:r>
            <a:r>
              <a:rPr kumimoji="1" lang="en-US" altLang="en-US" sz="2000" b="1" dirty="0" smtClean="0">
                <a:latin typeface="+mn-lt"/>
              </a:rPr>
              <a:t>x(n/</a:t>
            </a:r>
            <a:r>
              <a:rPr lang="en-US" altLang="en-US" sz="2000" dirty="0" smtClean="0"/>
              <a:t>f</a:t>
            </a:r>
            <a:r>
              <a:rPr lang="en-US" altLang="en-US" sz="2000" baseline="-25000" dirty="0" smtClean="0"/>
              <a:t>s</a:t>
            </a:r>
            <a:r>
              <a:rPr lang="en-US" altLang="en-US" baseline="-25000" dirty="0" smtClean="0"/>
              <a:t> </a:t>
            </a:r>
            <a:r>
              <a:rPr kumimoji="1" lang="en-US" altLang="en-US" sz="2000" b="1" dirty="0">
                <a:latin typeface="+mn-lt"/>
              </a:rPr>
              <a:t>)</a:t>
            </a:r>
            <a:r>
              <a:rPr lang="en-US" altLang="en-US" dirty="0" smtClean="0"/>
              <a:t> </a:t>
            </a:r>
            <a:r>
              <a:rPr kumimoji="1" lang="en-US" altLang="en-US" sz="2000" b="1" dirty="0">
                <a:latin typeface="+mn-lt"/>
              </a:rPr>
              <a:t>are EXACTLY THE </a:t>
            </a:r>
            <a:r>
              <a:rPr kumimoji="1" lang="en-US" altLang="en-US" sz="2000" b="1" u="sng" dirty="0">
                <a:latin typeface="+mn-lt"/>
              </a:rPr>
              <a:t>SAME VALUES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sz="2200" b="1" dirty="0">
                <a:latin typeface="Arial" charset="0"/>
                <a:cs typeface="+mn-cs"/>
              </a:rPr>
              <a:t>GIVEN x[n], WE CAN’T DISTINGUISH </a:t>
            </a:r>
            <a:r>
              <a:rPr lang="en-US" altLang="en-US" sz="2400" dirty="0" err="1" smtClean="0"/>
              <a:t>f</a:t>
            </a:r>
            <a:r>
              <a:rPr lang="en-US" altLang="en-US" sz="2400" baseline="-25000" dirty="0" err="1" smtClean="0"/>
              <a:t>o</a:t>
            </a:r>
            <a:r>
              <a:rPr lang="en-US" altLang="en-US" baseline="-25000" dirty="0" smtClean="0"/>
              <a:t>  </a:t>
            </a:r>
            <a:r>
              <a:rPr lang="en-US" altLang="en-US" sz="2200" b="1" dirty="0" smtClean="0">
                <a:latin typeface="Arial" charset="0"/>
                <a:cs typeface="+mn-cs"/>
              </a:rPr>
              <a:t>FROM </a:t>
            </a:r>
            <a:r>
              <a:rPr lang="en-US" altLang="en-US" sz="2200" b="1" dirty="0">
                <a:latin typeface="Arial" charset="0"/>
                <a:cs typeface="+mn-cs"/>
              </a:rPr>
              <a:t>(</a:t>
            </a:r>
            <a:r>
              <a:rPr lang="en-US" altLang="en-US" sz="2400" dirty="0" err="1" smtClean="0"/>
              <a:t>f</a:t>
            </a:r>
            <a:r>
              <a:rPr lang="en-US" altLang="en-US" sz="2400" baseline="-25000" dirty="0" err="1" smtClean="0"/>
              <a:t>o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f</a:t>
            </a:r>
            <a:r>
              <a:rPr lang="en-US" altLang="en-US" sz="2400" baseline="-25000" dirty="0" smtClean="0"/>
              <a:t>s </a:t>
            </a:r>
            <a:r>
              <a:rPr lang="en-US" altLang="en-US" sz="2200" b="1" dirty="0">
                <a:latin typeface="Arial" charset="0"/>
                <a:cs typeface="+mn-cs"/>
              </a:rPr>
              <a:t>)</a:t>
            </a:r>
            <a:r>
              <a:rPr lang="en-US" altLang="en-US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or (</a:t>
            </a:r>
            <a:r>
              <a:rPr lang="en-US" altLang="en-US" sz="2400" dirty="0" err="1" smtClean="0"/>
              <a:t>f</a:t>
            </a:r>
            <a:r>
              <a:rPr lang="en-US" altLang="en-US" sz="2400" baseline="-25000" dirty="0" err="1" smtClean="0"/>
              <a:t>o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+ 2f</a:t>
            </a:r>
            <a:r>
              <a:rPr lang="en-US" altLang="en-US" sz="2400" baseline="-25000" dirty="0" smtClean="0"/>
              <a:t>s </a:t>
            </a:r>
            <a:r>
              <a:rPr lang="en-US" altLang="en-US" sz="2200" b="1" dirty="0">
                <a:latin typeface="Arial" charset="0"/>
                <a:cs typeface="+mn-cs"/>
              </a:rPr>
              <a:t>)</a:t>
            </a:r>
            <a:endParaRPr lang="en-US" altLang="ko-KR" sz="2200" b="1" dirty="0">
              <a:latin typeface="Arial" charset="0"/>
              <a:cs typeface="+mn-cs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200" b="1" dirty="0">
                <a:latin typeface="Arial" charset="0"/>
                <a:cs typeface="+mn-cs"/>
              </a:rPr>
              <a:t>The frequency </a:t>
            </a:r>
            <a:r>
              <a:rPr lang="en-US" altLang="ko-KR" sz="2200" b="1" dirty="0" smtClean="0">
                <a:latin typeface="Arial" charset="0"/>
                <a:cs typeface="+mn-cs"/>
              </a:rPr>
              <a:t>are </a:t>
            </a:r>
            <a:r>
              <a:rPr lang="en-US" altLang="ko-KR" sz="2200" b="1" dirty="0" err="1">
                <a:latin typeface="Arial" charset="0"/>
                <a:cs typeface="+mn-cs"/>
              </a:rPr>
              <a:t>callled</a:t>
            </a:r>
            <a:r>
              <a:rPr lang="en-US" altLang="ko-KR" sz="2200" b="1" dirty="0">
                <a:latin typeface="Arial" charset="0"/>
                <a:cs typeface="+mn-cs"/>
              </a:rPr>
              <a:t> aliases of the frequency f with respect to the sampling frequency</a:t>
            </a:r>
            <a:r>
              <a:rPr lang="en-US" altLang="en-US" baseline="-25000" dirty="0" smtClean="0"/>
              <a:t> </a:t>
            </a:r>
            <a:r>
              <a:rPr lang="en-US" altLang="en-US" sz="2400" dirty="0" smtClean="0"/>
              <a:t>f</a:t>
            </a:r>
            <a:r>
              <a:rPr lang="en-US" altLang="en-US" sz="2400" baseline="-25000" dirty="0" smtClean="0"/>
              <a:t>s</a:t>
            </a:r>
            <a:endParaRPr lang="en-US" altLang="ko-KR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41675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Spectrum: Over sampling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8800" y="3668142"/>
            <a:ext cx="8715436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48000" y="1374205"/>
            <a:ext cx="7548563" cy="1773237"/>
            <a:chOff x="816" y="1151"/>
            <a:chExt cx="4755" cy="1117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0" name="Equation" r:id="rId5" imgW="139700" imgH="165100" progId="">
                    <p:embed/>
                  </p:oleObj>
                </mc:Choice>
                <mc:Fallback>
                  <p:oleObj name="Equation" r:id="rId5" imgW="139700" imgH="165100" progId="">
                    <p:embed/>
                    <p:pic>
                      <p:nvPicPr>
                        <p:cNvPr id="1741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76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469" y="1160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1" name="Equation" r:id="rId7" imgW="241300" imgH="190500" progId="Equation.3">
                    <p:embed/>
                  </p:oleObj>
                </mc:Choice>
                <mc:Fallback>
                  <p:oleObj name="Equation" r:id="rId7" imgW="241300" imgH="190500" progId="Equation.3">
                    <p:embed/>
                    <p:pic>
                      <p:nvPicPr>
                        <p:cNvPr id="1741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1160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2343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2" name="Equation" r:id="rId9" imgW="279400" imgH="203200" progId="Equation.3">
                    <p:embed/>
                  </p:oleObj>
                </mc:Choice>
                <mc:Fallback>
                  <p:oleObj name="Equation" r:id="rId9" imgW="279400" imgH="203200" progId="Equation.3">
                    <p:embed/>
                    <p:pic>
                      <p:nvPicPr>
                        <p:cNvPr id="1741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661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563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312" y="1920"/>
              <a:ext cx="685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2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p(0.1)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275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–0.2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8944000" y="1375792"/>
            <a:ext cx="760413" cy="1773238"/>
            <a:chOff x="4656" y="1152"/>
            <a:chExt cx="479" cy="1117"/>
          </a:xfrm>
        </p:grpSpPr>
        <p:graphicFrame>
          <p:nvGraphicFramePr>
            <p:cNvPr id="21" name="Object 15"/>
            <p:cNvGraphicFramePr>
              <a:graphicFrameLocks noChangeAspect="1"/>
            </p:cNvGraphicFramePr>
            <p:nvPr/>
          </p:nvGraphicFramePr>
          <p:xfrm>
            <a:off x="4724" y="1152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3" name="Equation" r:id="rId11" imgW="279400" imgH="203200" progId="Equation.3">
                    <p:embed/>
                  </p:oleObj>
                </mc:Choice>
                <mc:Fallback>
                  <p:oleObj name="Equation" r:id="rId11" imgW="279400" imgH="203200" progId="Equation.3">
                    <p:embed/>
                    <p:pic>
                      <p:nvPicPr>
                        <p:cNvPr id="174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1152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4944" y="1393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656" y="1921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1.8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3457600" y="1375792"/>
            <a:ext cx="884238" cy="1758950"/>
            <a:chOff x="1200" y="1152"/>
            <a:chExt cx="557" cy="1108"/>
          </a:xfrm>
        </p:grpSpPr>
        <p:graphicFrame>
          <p:nvGraphicFramePr>
            <p:cNvPr id="26" name="Object 19"/>
            <p:cNvGraphicFramePr>
              <a:graphicFrameLocks noChangeAspect="1"/>
            </p:cNvGraphicFramePr>
            <p:nvPr/>
          </p:nvGraphicFramePr>
          <p:xfrm>
            <a:off x="1357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4" name="Equation" r:id="rId12" imgW="241300" imgH="190500" progId="Equation.3">
                    <p:embed/>
                  </p:oleObj>
                </mc:Choice>
                <mc:Fallback>
                  <p:oleObj name="Equation" r:id="rId12" imgW="241300" imgH="190500" progId="Equation.3">
                    <p:embed/>
                    <p:pic>
                      <p:nvPicPr>
                        <p:cNvPr id="1741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1549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200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–1.8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sp>
        <p:nvSpPr>
          <p:cNvPr id="29" name="Freeform 22"/>
          <p:cNvSpPr>
            <a:spLocks/>
          </p:cNvSpPr>
          <p:nvPr/>
        </p:nvSpPr>
        <p:spPr bwMode="auto">
          <a:xfrm>
            <a:off x="5553100" y="1871092"/>
            <a:ext cx="3924300" cy="455613"/>
          </a:xfrm>
          <a:custGeom>
            <a:avLst/>
            <a:gdLst>
              <a:gd name="T0" fmla="*/ 114300 w 2472"/>
              <a:gd name="T1" fmla="*/ 342900 h 287"/>
              <a:gd name="T2" fmla="*/ 495300 w 2472"/>
              <a:gd name="T3" fmla="*/ 266700 h 287"/>
              <a:gd name="T4" fmla="*/ 495300 w 2472"/>
              <a:gd name="T5" fmla="*/ 419100 h 287"/>
              <a:gd name="T6" fmla="*/ 3467100 w 2472"/>
              <a:gd name="T7" fmla="*/ 38100 h 287"/>
              <a:gd name="T8" fmla="*/ 3238499 w 2472"/>
              <a:gd name="T9" fmla="*/ 190500 h 287"/>
              <a:gd name="T10" fmla="*/ 3848100 w 2472"/>
              <a:gd name="T11" fmla="*/ 114300 h 2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72"/>
              <a:gd name="T19" fmla="*/ 0 h 287"/>
              <a:gd name="T20" fmla="*/ 2472 w 2472"/>
              <a:gd name="T21" fmla="*/ 287 h 2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72" h="287">
                <a:moveTo>
                  <a:pt x="72" y="216"/>
                </a:moveTo>
                <a:cubicBezTo>
                  <a:pt x="172" y="188"/>
                  <a:pt x="272" y="160"/>
                  <a:pt x="312" y="168"/>
                </a:cubicBezTo>
                <a:cubicBezTo>
                  <a:pt x="351" y="175"/>
                  <a:pt x="0" y="287"/>
                  <a:pt x="312" y="264"/>
                </a:cubicBezTo>
                <a:cubicBezTo>
                  <a:pt x="623" y="240"/>
                  <a:pt x="1896" y="48"/>
                  <a:pt x="2184" y="24"/>
                </a:cubicBezTo>
                <a:cubicBezTo>
                  <a:pt x="2472" y="0"/>
                  <a:pt x="2000" y="112"/>
                  <a:pt x="2040" y="120"/>
                </a:cubicBezTo>
                <a:cubicBezTo>
                  <a:pt x="2079" y="127"/>
                  <a:pt x="2251" y="99"/>
                  <a:pt x="2424" y="72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3419500" y="2899792"/>
            <a:ext cx="4724400" cy="457200"/>
          </a:xfrm>
          <a:custGeom>
            <a:avLst/>
            <a:gdLst>
              <a:gd name="T0" fmla="*/ 647700 w 2976"/>
              <a:gd name="T1" fmla="*/ 130629 h 168"/>
              <a:gd name="T2" fmla="*/ 571500 w 2976"/>
              <a:gd name="T3" fmla="*/ 391886 h 168"/>
              <a:gd name="T4" fmla="*/ 4076700 w 2976"/>
              <a:gd name="T5" fmla="*/ 391886 h 168"/>
              <a:gd name="T6" fmla="*/ 4457700 w 297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168"/>
              <a:gd name="T14" fmla="*/ 2976 w 297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168">
                <a:moveTo>
                  <a:pt x="408" y="48"/>
                </a:moveTo>
                <a:cubicBezTo>
                  <a:pt x="204" y="88"/>
                  <a:pt x="0" y="128"/>
                  <a:pt x="360" y="144"/>
                </a:cubicBezTo>
                <a:cubicBezTo>
                  <a:pt x="720" y="160"/>
                  <a:pt x="2160" y="168"/>
                  <a:pt x="2568" y="144"/>
                </a:cubicBezTo>
                <a:cubicBezTo>
                  <a:pt x="2976" y="120"/>
                  <a:pt x="2892" y="60"/>
                  <a:pt x="2808" y="0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4114"/>
              </p:ext>
            </p:extLst>
          </p:nvPr>
        </p:nvGraphicFramePr>
        <p:xfrm>
          <a:off x="4295800" y="3356992"/>
          <a:ext cx="425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" name="Equation" r:id="rId13" imgW="2197080" imgH="203040" progId="Equation.3">
                  <p:embed/>
                </p:oleObj>
              </mc:Choice>
              <mc:Fallback>
                <p:oleObj name="Equation" r:id="rId13" imgW="2197080" imgH="203040" progId="Equation.3">
                  <p:embed/>
                  <p:pic>
                    <p:nvPicPr>
                      <p:cNvPr id="6144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3356992"/>
                        <a:ext cx="425450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1628800" y="1299592"/>
            <a:ext cx="1752600" cy="1916113"/>
            <a:chOff x="48" y="1104"/>
            <a:chExt cx="1104" cy="1207"/>
          </a:xfrm>
        </p:grpSpPr>
        <p:graphicFrame>
          <p:nvGraphicFramePr>
            <p:cNvPr id="33" name="Object 26"/>
            <p:cNvGraphicFramePr>
              <a:graphicFrameLocks noChangeAspect="1"/>
            </p:cNvGraphicFramePr>
            <p:nvPr/>
          </p:nvGraphicFramePr>
          <p:xfrm>
            <a:off x="70" y="1989"/>
            <a:ext cx="94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6" name="Equation" r:id="rId15" imgW="672840" imgH="228600" progId="Equation.3">
                    <p:embed/>
                  </p:oleObj>
                </mc:Choice>
                <mc:Fallback>
                  <p:oleObj name="Equation" r:id="rId15" imgW="672840" imgH="228600" progId="Equation.3">
                    <p:embed/>
                    <p:pic>
                      <p:nvPicPr>
                        <p:cNvPr id="1741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" y="1989"/>
                          <a:ext cx="947" cy="32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7"/>
            <p:cNvGraphicFramePr>
              <a:graphicFrameLocks noChangeAspect="1"/>
            </p:cNvGraphicFramePr>
            <p:nvPr/>
          </p:nvGraphicFramePr>
          <p:xfrm>
            <a:off x="48" y="1104"/>
            <a:ext cx="1104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7" name="Equation" r:id="rId17" imgW="672840" imgH="431640" progId="Equation.3">
                    <p:embed/>
                  </p:oleObj>
                </mc:Choice>
                <mc:Fallback>
                  <p:oleObj name="Equation" r:id="rId17" imgW="672840" imgH="431640" progId="Equation.3">
                    <p:embed/>
                    <p:pic>
                      <p:nvPicPr>
                        <p:cNvPr id="1741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104"/>
                          <a:ext cx="1104" cy="70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202791"/>
              </p:ext>
            </p:extLst>
          </p:nvPr>
        </p:nvGraphicFramePr>
        <p:xfrm>
          <a:off x="9940950" y="2328292"/>
          <a:ext cx="4302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8" name="Equation" r:id="rId19" imgW="152280" imgH="190440" progId="Equation.3">
                  <p:embed/>
                </p:oleObj>
              </mc:Choice>
              <mc:Fallback>
                <p:oleObj name="Equation" r:id="rId19" imgW="152280" imgH="190440" progId="Equation.3">
                  <p:embed/>
                  <p:pic>
                    <p:nvPicPr>
                      <p:cNvPr id="6144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950" y="2328292"/>
                        <a:ext cx="430213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Aliasing case: Under sampling</a:t>
            </a: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5693797" y="1475482"/>
            <a:ext cx="884237" cy="1773237"/>
            <a:chOff x="2467" y="1151"/>
            <a:chExt cx="557" cy="1117"/>
          </a:xfrm>
        </p:grpSpPr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6" name="Equation" r:id="rId4" imgW="279400" imgH="203200" progId="Equation.3">
                    <p:embed/>
                  </p:oleObj>
                </mc:Choice>
                <mc:Fallback>
                  <p:oleObj name="Equation" r:id="rId4" imgW="279400" imgH="203200" progId="Equation.3">
                    <p:embed/>
                    <p:pic>
                      <p:nvPicPr>
                        <p:cNvPr id="184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2467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–0.5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4474597" y="1477069"/>
            <a:ext cx="884237" cy="1758950"/>
            <a:chOff x="1699" y="1152"/>
            <a:chExt cx="557" cy="1108"/>
          </a:xfrm>
        </p:grpSpPr>
        <p:graphicFrame>
          <p:nvGraphicFramePr>
            <p:cNvPr id="41" name="Object 8"/>
            <p:cNvGraphicFramePr>
              <a:graphicFrameLocks noChangeAspect="1"/>
            </p:cNvGraphicFramePr>
            <p:nvPr/>
          </p:nvGraphicFramePr>
          <p:xfrm>
            <a:off x="1776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7" name="Equation" r:id="rId6" imgW="241300" imgH="190500" progId="Equation.3">
                    <p:embed/>
                  </p:oleObj>
                </mc:Choice>
                <mc:Fallback>
                  <p:oleObj name="Equation" r:id="rId6" imgW="241300" imgH="190500" progId="Equation.3">
                    <p:embed/>
                    <p:pic>
                      <p:nvPicPr>
                        <p:cNvPr id="1844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99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–1.5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13947" y="3717032"/>
            <a:ext cx="8816973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Group 12"/>
          <p:cNvGrpSpPr>
            <a:grpSpLocks/>
          </p:cNvGrpSpPr>
          <p:nvPr/>
        </p:nvGrpSpPr>
        <p:grpSpPr bwMode="auto">
          <a:xfrm>
            <a:off x="6989197" y="1477069"/>
            <a:ext cx="731837" cy="1758950"/>
            <a:chOff x="3283" y="1152"/>
            <a:chExt cx="461" cy="1108"/>
          </a:xfrm>
        </p:grpSpPr>
        <p:graphicFrame>
          <p:nvGraphicFramePr>
            <p:cNvPr id="46" name="Object 13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8" name="Equation" r:id="rId9" imgW="241300" imgH="190500" progId="Equation.3">
                    <p:embed/>
                  </p:oleObj>
                </mc:Choice>
                <mc:Fallback>
                  <p:oleObj name="Equation" r:id="rId9" imgW="241300" imgH="190500" progId="Equation.3">
                    <p:embed/>
                    <p:pic>
                      <p:nvPicPr>
                        <p:cNvPr id="1844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14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3283" y="1912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0.5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9473634" y="2697857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2.5</a:t>
            </a:r>
            <a:r>
              <a:rPr kumimoji="0" lang="en-US" altLang="en-US" sz="2400" b="1">
                <a:solidFill>
                  <a:schemeClr val="tx2"/>
                </a:solidFill>
                <a:latin typeface="Symbol" pitchFamily="18" charset="2"/>
                <a:ea typeface="굴림" charset="-127"/>
              </a:rPr>
              <a:t>p</a:t>
            </a:r>
            <a:endParaRPr kumimoji="0" lang="en-US" altLang="en-US" sz="2400" b="1">
              <a:solidFill>
                <a:schemeClr val="accent1"/>
              </a:solidFill>
              <a:latin typeface="Symbol" pitchFamily="18" charset="2"/>
              <a:ea typeface="굴림" charset="-127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3225234" y="2696269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–2.5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</a:t>
            </a:r>
          </a:p>
        </p:txBody>
      </p:sp>
      <p:grpSp>
        <p:nvGrpSpPr>
          <p:cNvPr id="51" name="Group 18"/>
          <p:cNvGrpSpPr>
            <a:grpSpLocks/>
          </p:cNvGrpSpPr>
          <p:nvPr/>
        </p:nvGrpSpPr>
        <p:grpSpPr bwMode="auto">
          <a:xfrm>
            <a:off x="3072834" y="1459607"/>
            <a:ext cx="7548563" cy="1465262"/>
            <a:chOff x="816" y="1141"/>
            <a:chExt cx="4755" cy="923"/>
          </a:xfrm>
        </p:grpSpPr>
        <p:graphicFrame>
          <p:nvGraphicFramePr>
            <p:cNvPr id="52" name="Object 19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9" name="Equation" r:id="rId10" imgW="139700" imgH="165100" progId="">
                    <p:embed/>
                  </p:oleObj>
                </mc:Choice>
                <mc:Fallback>
                  <p:oleObj name="Equation" r:id="rId10" imgW="139700" imgH="165100" progId="">
                    <p:embed/>
                    <p:pic>
                      <p:nvPicPr>
                        <p:cNvPr id="1843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76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5" name="Group 22"/>
            <p:cNvGrpSpPr>
              <a:grpSpLocks/>
            </p:cNvGrpSpPr>
            <p:nvPr/>
          </p:nvGrpSpPr>
          <p:grpSpPr bwMode="auto">
            <a:xfrm>
              <a:off x="4848" y="1152"/>
              <a:ext cx="355" cy="769"/>
              <a:chOff x="4848" y="1152"/>
              <a:chExt cx="355" cy="769"/>
            </a:xfrm>
          </p:grpSpPr>
          <p:graphicFrame>
            <p:nvGraphicFramePr>
              <p:cNvPr id="59" name="Object 23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30" name="Equation" r:id="rId12" imgW="241300" imgH="190500" progId="Equation.3">
                      <p:embed/>
                    </p:oleObj>
                  </mc:Choice>
                  <mc:Fallback>
                    <p:oleObj name="Equation" r:id="rId12" imgW="241300" imgH="190500" progId="Equation.3">
                      <p:embed/>
                      <p:pic>
                        <p:nvPicPr>
                          <p:cNvPr id="18441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152"/>
                            <a:ext cx="355" cy="28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="" xmlns:a14="http://schemas.microsoft.com/office/drawing/2010/main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" name="Group 25"/>
            <p:cNvGrpSpPr>
              <a:grpSpLocks/>
            </p:cNvGrpSpPr>
            <p:nvPr/>
          </p:nvGrpSpPr>
          <p:grpSpPr bwMode="auto">
            <a:xfrm>
              <a:off x="1029" y="1141"/>
              <a:ext cx="411" cy="779"/>
              <a:chOff x="1029" y="1141"/>
              <a:chExt cx="411" cy="779"/>
            </a:xfrm>
          </p:grpSpPr>
          <p:graphicFrame>
            <p:nvGraphicFramePr>
              <p:cNvPr id="57" name="Object 26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31" name="Equation" r:id="rId13" imgW="279400" imgH="203200" progId="Equation.3">
                      <p:embed/>
                    </p:oleObj>
                  </mc:Choice>
                  <mc:Fallback>
                    <p:oleObj name="Equation" r:id="rId13" imgW="279400" imgH="203200" progId="Equation.3">
                      <p:embed/>
                      <p:pic>
                        <p:nvPicPr>
                          <p:cNvPr id="1844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1141"/>
                            <a:ext cx="411" cy="29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="" xmlns:a14="http://schemas.microsoft.com/office/drawing/2010/main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61" name="Group 28"/>
          <p:cNvGrpSpPr>
            <a:grpSpLocks/>
          </p:cNvGrpSpPr>
          <p:nvPr/>
        </p:nvGrpSpPr>
        <p:grpSpPr bwMode="auto">
          <a:xfrm>
            <a:off x="8102034" y="1477069"/>
            <a:ext cx="731838" cy="1771650"/>
            <a:chOff x="3984" y="1152"/>
            <a:chExt cx="461" cy="1116"/>
          </a:xfrm>
        </p:grpSpPr>
        <p:graphicFrame>
          <p:nvGraphicFramePr>
            <p:cNvPr id="62" name="Object 29"/>
            <p:cNvGraphicFramePr>
              <a:graphicFrameLocks noChangeAspect="1"/>
            </p:cNvGraphicFramePr>
            <p:nvPr/>
          </p:nvGraphicFramePr>
          <p:xfrm>
            <a:off x="4032" y="1152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2" name="Equation" r:id="rId14" imgW="279400" imgH="203200" progId="Equation.3">
                    <p:embed/>
                  </p:oleObj>
                </mc:Choice>
                <mc:Fallback>
                  <p:oleObj name="Equation" r:id="rId14" imgW="279400" imgH="203200" progId="Equation.3">
                    <p:embed/>
                    <p:pic>
                      <p:nvPicPr>
                        <p:cNvPr id="18438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152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30"/>
            <p:cNvSpPr>
              <a:spLocks noChangeShapeType="1"/>
            </p:cNvSpPr>
            <p:nvPr/>
          </p:nvSpPr>
          <p:spPr bwMode="auto">
            <a:xfrm flipV="1">
              <a:off x="4224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Rectangle 31"/>
            <p:cNvSpPr>
              <a:spLocks noChangeArrowheads="1"/>
            </p:cNvSpPr>
            <p:nvPr/>
          </p:nvSpPr>
          <p:spPr bwMode="auto">
            <a:xfrm>
              <a:off x="3984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1.5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sp>
        <p:nvSpPr>
          <p:cNvPr id="65" name="Freeform 32"/>
          <p:cNvSpPr>
            <a:spLocks/>
          </p:cNvSpPr>
          <p:nvPr/>
        </p:nvSpPr>
        <p:spPr bwMode="auto">
          <a:xfrm>
            <a:off x="7340034" y="2126357"/>
            <a:ext cx="2438400" cy="341312"/>
          </a:xfrm>
          <a:custGeom>
            <a:avLst/>
            <a:gdLst>
              <a:gd name="T0" fmla="*/ 0 w 1488"/>
              <a:gd name="T1" fmla="*/ 254000 h 215"/>
              <a:gd name="T2" fmla="*/ 314632 w 1488"/>
              <a:gd name="T3" fmla="*/ 101600 h 215"/>
              <a:gd name="T4" fmla="*/ 314632 w 1488"/>
              <a:gd name="T5" fmla="*/ 330200 h 215"/>
              <a:gd name="T6" fmla="*/ 2123768 w 1488"/>
              <a:gd name="T7" fmla="*/ 25400 h 215"/>
              <a:gd name="T8" fmla="*/ 2045110 w 1488"/>
              <a:gd name="T9" fmla="*/ 177800 h 215"/>
              <a:gd name="T10" fmla="*/ 2438400 w 1488"/>
              <a:gd name="T11" fmla="*/ 177800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Freeform 33"/>
          <p:cNvSpPr>
            <a:spLocks/>
          </p:cNvSpPr>
          <p:nvPr/>
        </p:nvSpPr>
        <p:spPr bwMode="auto">
          <a:xfrm>
            <a:off x="3682434" y="2010469"/>
            <a:ext cx="2438400" cy="341313"/>
          </a:xfrm>
          <a:custGeom>
            <a:avLst/>
            <a:gdLst>
              <a:gd name="T0" fmla="*/ 0 w 1488"/>
              <a:gd name="T1" fmla="*/ 254000 h 215"/>
              <a:gd name="T2" fmla="*/ 314632 w 1488"/>
              <a:gd name="T3" fmla="*/ 101600 h 215"/>
              <a:gd name="T4" fmla="*/ 314632 w 1488"/>
              <a:gd name="T5" fmla="*/ 330200 h 215"/>
              <a:gd name="T6" fmla="*/ 2123768 w 1488"/>
              <a:gd name="T7" fmla="*/ 25400 h 215"/>
              <a:gd name="T8" fmla="*/ 2045110 w 1488"/>
              <a:gd name="T9" fmla="*/ 177800 h 215"/>
              <a:gd name="T10" fmla="*/ 2438400 w 1488"/>
              <a:gd name="T11" fmla="*/ 177800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551259"/>
              </p:ext>
            </p:extLst>
          </p:nvPr>
        </p:nvGraphicFramePr>
        <p:xfrm>
          <a:off x="4139634" y="3305869"/>
          <a:ext cx="4822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3" name="Equation" r:id="rId15" imgW="2044440" imgH="203040" progId="Equation.3">
                  <p:embed/>
                </p:oleObj>
              </mc:Choice>
              <mc:Fallback>
                <p:oleObj name="Equation" r:id="rId15" imgW="2044440" imgH="203040" progId="Equation.3">
                  <p:embed/>
                  <p:pic>
                    <p:nvPicPr>
                      <p:cNvPr id="6154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634" y="3305869"/>
                        <a:ext cx="4822825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35"/>
          <p:cNvGrpSpPr>
            <a:grpSpLocks/>
          </p:cNvGrpSpPr>
          <p:nvPr/>
        </p:nvGrpSpPr>
        <p:grpSpPr bwMode="auto">
          <a:xfrm>
            <a:off x="1853634" y="1538983"/>
            <a:ext cx="1447800" cy="1782763"/>
            <a:chOff x="48" y="1191"/>
            <a:chExt cx="912" cy="1123"/>
          </a:xfrm>
        </p:grpSpPr>
        <p:graphicFrame>
          <p:nvGraphicFramePr>
            <p:cNvPr id="6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338614"/>
                </p:ext>
              </p:extLst>
            </p:nvPr>
          </p:nvGraphicFramePr>
          <p:xfrm>
            <a:off x="120" y="2071"/>
            <a:ext cx="72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4" name="Equation" r:id="rId17" imgW="647700" imgH="215900" progId="Equation.3">
                    <p:embed/>
                  </p:oleObj>
                </mc:Choice>
                <mc:Fallback>
                  <p:oleObj name="Equation" r:id="rId17" imgW="647700" imgH="215900" progId="Equation.3">
                    <p:embed/>
                    <p:pic>
                      <p:nvPicPr>
                        <p:cNvPr id="1843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" y="2071"/>
                          <a:ext cx="727" cy="24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37"/>
            <p:cNvGraphicFramePr>
              <a:graphicFrameLocks noChangeAspect="1"/>
            </p:cNvGraphicFramePr>
            <p:nvPr/>
          </p:nvGraphicFramePr>
          <p:xfrm>
            <a:off x="48" y="1191"/>
            <a:ext cx="91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5" name="Equation" r:id="rId19" imgW="672840" imgH="431640" progId="Equation.3">
                    <p:embed/>
                  </p:oleObj>
                </mc:Choice>
                <mc:Fallback>
                  <p:oleObj name="Equation" r:id="rId19" imgW="672840" imgH="431640" progId="Equation.3">
                    <p:embed/>
                    <p:pic>
                      <p:nvPicPr>
                        <p:cNvPr id="1843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191"/>
                          <a:ext cx="912" cy="585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39564"/>
              </p:ext>
            </p:extLst>
          </p:nvPr>
        </p:nvGraphicFramePr>
        <p:xfrm>
          <a:off x="10202292" y="2429569"/>
          <a:ext cx="4302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6" name="Equation" r:id="rId21" imgW="152280" imgH="190440" progId="Equation.3">
                  <p:embed/>
                </p:oleObj>
              </mc:Choice>
              <mc:Fallback>
                <p:oleObj name="Equation" r:id="rId21" imgW="152280" imgH="190440" progId="Equation.3">
                  <p:embed/>
                  <p:pic>
                    <p:nvPicPr>
                      <p:cNvPr id="6154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2292" y="2429569"/>
                        <a:ext cx="430212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9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Folding case: Under sampling</a:t>
            </a:r>
          </a:p>
        </p:txBody>
      </p:sp>
      <p:grpSp>
        <p:nvGrpSpPr>
          <p:cNvPr id="72" name="Group 6"/>
          <p:cNvGrpSpPr>
            <a:grpSpLocks/>
          </p:cNvGrpSpPr>
          <p:nvPr/>
        </p:nvGrpSpPr>
        <p:grpSpPr bwMode="auto">
          <a:xfrm>
            <a:off x="7054180" y="1384176"/>
            <a:ext cx="760413" cy="1773238"/>
            <a:chOff x="2467" y="1151"/>
            <a:chExt cx="479" cy="1117"/>
          </a:xfrm>
        </p:grpSpPr>
        <p:graphicFrame>
          <p:nvGraphicFramePr>
            <p:cNvPr id="73" name="Object 7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4" name="Equation" r:id="rId4" imgW="279400" imgH="203200" progId="Equation.3">
                    <p:embed/>
                  </p:oleObj>
                </mc:Choice>
                <mc:Fallback>
                  <p:oleObj name="Equation" r:id="rId4" imgW="279400" imgH="203200" progId="Equation.3">
                    <p:embed/>
                    <p:pic>
                      <p:nvPicPr>
                        <p:cNvPr id="1946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2467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0.4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grpSp>
        <p:nvGrpSpPr>
          <p:cNvPr id="76" name="Group 10"/>
          <p:cNvGrpSpPr>
            <a:grpSpLocks/>
          </p:cNvGrpSpPr>
          <p:nvPr/>
        </p:nvGrpSpPr>
        <p:grpSpPr bwMode="auto">
          <a:xfrm>
            <a:off x="5377780" y="1384176"/>
            <a:ext cx="884238" cy="1758950"/>
            <a:chOff x="3283" y="1152"/>
            <a:chExt cx="557" cy="1108"/>
          </a:xfrm>
        </p:grpSpPr>
        <p:graphicFrame>
          <p:nvGraphicFramePr>
            <p:cNvPr id="77" name="Object 11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5" name="Equation" r:id="rId6" imgW="241300" imgH="190500" progId="Equation.3">
                    <p:embed/>
                  </p:oleObj>
                </mc:Choice>
                <mc:Fallback>
                  <p:oleObj name="Equation" r:id="rId6" imgW="241300" imgH="190500" progId="Equation.3">
                    <p:embed/>
                    <p:pic>
                      <p:nvPicPr>
                        <p:cNvPr id="1946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2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3283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–0.4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9035380" y="2604964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1.6</a:t>
            </a:r>
            <a:r>
              <a:rPr kumimoji="0" lang="en-US" altLang="en-US" sz="2400" b="1">
                <a:solidFill>
                  <a:schemeClr val="tx2"/>
                </a:solidFill>
                <a:latin typeface="Symbol" pitchFamily="18" charset="2"/>
                <a:ea typeface="굴림" charset="-127"/>
              </a:rPr>
              <a:t>p</a:t>
            </a:r>
            <a:endParaRPr kumimoji="0" lang="en-US" altLang="en-US" sz="2400" b="1">
              <a:solidFill>
                <a:schemeClr val="accent1"/>
              </a:solidFill>
              <a:latin typeface="Symbol" pitchFamily="18" charset="2"/>
              <a:ea typeface="굴림" charset="-127"/>
            </a:endParaRPr>
          </a:p>
        </p:txBody>
      </p:sp>
      <p:sp>
        <p:nvSpPr>
          <p:cNvPr id="81" name="Rectangle 15"/>
          <p:cNvSpPr>
            <a:spLocks noChangeArrowheads="1"/>
          </p:cNvSpPr>
          <p:nvPr/>
        </p:nvSpPr>
        <p:spPr bwMode="auto">
          <a:xfrm>
            <a:off x="3472780" y="2603376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–1.6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</a:t>
            </a:r>
          </a:p>
        </p:txBody>
      </p:sp>
      <p:grpSp>
        <p:nvGrpSpPr>
          <p:cNvPr id="82" name="Group 16"/>
          <p:cNvGrpSpPr>
            <a:grpSpLocks/>
          </p:cNvGrpSpPr>
          <p:nvPr/>
        </p:nvGrpSpPr>
        <p:grpSpPr bwMode="auto">
          <a:xfrm>
            <a:off x="3015580" y="1366714"/>
            <a:ext cx="7548563" cy="1465262"/>
            <a:chOff x="816" y="1141"/>
            <a:chExt cx="4755" cy="923"/>
          </a:xfrm>
        </p:grpSpPr>
        <p:graphicFrame>
          <p:nvGraphicFramePr>
            <p:cNvPr id="83" name="Object 17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6" name="Equation" r:id="rId8" imgW="139700" imgH="165100" progId="">
                    <p:embed/>
                  </p:oleObj>
                </mc:Choice>
                <mc:Fallback>
                  <p:oleObj name="Equation" r:id="rId8" imgW="139700" imgH="165100" progId="">
                    <p:embed/>
                    <p:pic>
                      <p:nvPicPr>
                        <p:cNvPr id="1946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76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Line 18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Line 19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6" name="Group 20"/>
            <p:cNvGrpSpPr>
              <a:grpSpLocks/>
            </p:cNvGrpSpPr>
            <p:nvPr/>
          </p:nvGrpSpPr>
          <p:grpSpPr bwMode="auto">
            <a:xfrm>
              <a:off x="4656" y="1152"/>
              <a:ext cx="355" cy="769"/>
              <a:chOff x="4848" y="1152"/>
              <a:chExt cx="355" cy="769"/>
            </a:xfrm>
          </p:grpSpPr>
          <p:graphicFrame>
            <p:nvGraphicFramePr>
              <p:cNvPr id="90" name="Object 21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7" name="Equation" r:id="rId10" imgW="241300" imgH="190500" progId="Equation.3">
                      <p:embed/>
                    </p:oleObj>
                  </mc:Choice>
                  <mc:Fallback>
                    <p:oleObj name="Equation" r:id="rId10" imgW="241300" imgH="190500" progId="Equation.3">
                      <p:embed/>
                      <p:pic>
                        <p:nvPicPr>
                          <p:cNvPr id="19464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152"/>
                            <a:ext cx="355" cy="28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="" xmlns:a14="http://schemas.microsoft.com/office/drawing/2010/main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Line 22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7" name="Group 23"/>
            <p:cNvGrpSpPr>
              <a:grpSpLocks/>
            </p:cNvGrpSpPr>
            <p:nvPr/>
          </p:nvGrpSpPr>
          <p:grpSpPr bwMode="auto">
            <a:xfrm>
              <a:off x="1221" y="1141"/>
              <a:ext cx="411" cy="779"/>
              <a:chOff x="1029" y="1141"/>
              <a:chExt cx="411" cy="779"/>
            </a:xfrm>
          </p:grpSpPr>
          <p:graphicFrame>
            <p:nvGraphicFramePr>
              <p:cNvPr id="88" name="Object 24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8" name="Equation" r:id="rId11" imgW="279400" imgH="203200" progId="Equation.3">
                      <p:embed/>
                    </p:oleObj>
                  </mc:Choice>
                  <mc:Fallback>
                    <p:oleObj name="Equation" r:id="rId11" imgW="279400" imgH="203200" progId="Equation.3">
                      <p:embed/>
                      <p:pic>
                        <p:nvPicPr>
                          <p:cNvPr id="19463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1141"/>
                            <a:ext cx="411" cy="29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="" xmlns:a14="http://schemas.microsoft.com/office/drawing/2010/main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" name="Line 25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2" name="Freeform 26"/>
          <p:cNvSpPr>
            <a:spLocks/>
          </p:cNvSpPr>
          <p:nvPr/>
        </p:nvSpPr>
        <p:spPr bwMode="auto">
          <a:xfrm>
            <a:off x="5758780" y="2109664"/>
            <a:ext cx="3657600" cy="341312"/>
          </a:xfrm>
          <a:custGeom>
            <a:avLst/>
            <a:gdLst>
              <a:gd name="T0" fmla="*/ 0 w 1488"/>
              <a:gd name="T1" fmla="*/ 254000 h 215"/>
              <a:gd name="T2" fmla="*/ 471948 w 1488"/>
              <a:gd name="T3" fmla="*/ 101600 h 215"/>
              <a:gd name="T4" fmla="*/ 471948 w 1488"/>
              <a:gd name="T5" fmla="*/ 330200 h 215"/>
              <a:gd name="T6" fmla="*/ 3185652 w 1488"/>
              <a:gd name="T7" fmla="*/ 25400 h 215"/>
              <a:gd name="T8" fmla="*/ 3067665 w 1488"/>
              <a:gd name="T9" fmla="*/ 177800 h 215"/>
              <a:gd name="T10" fmla="*/ 3657600 w 1488"/>
              <a:gd name="T11" fmla="*/ 177800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Freeform 27"/>
          <p:cNvSpPr>
            <a:spLocks/>
          </p:cNvSpPr>
          <p:nvPr/>
        </p:nvSpPr>
        <p:spPr bwMode="auto">
          <a:xfrm>
            <a:off x="3929980" y="1917576"/>
            <a:ext cx="3581400" cy="341313"/>
          </a:xfrm>
          <a:custGeom>
            <a:avLst/>
            <a:gdLst>
              <a:gd name="T0" fmla="*/ 0 w 1488"/>
              <a:gd name="T1" fmla="*/ 254000 h 215"/>
              <a:gd name="T2" fmla="*/ 462116 w 1488"/>
              <a:gd name="T3" fmla="*/ 101600 h 215"/>
              <a:gd name="T4" fmla="*/ 462116 w 1488"/>
              <a:gd name="T5" fmla="*/ 330200 h 215"/>
              <a:gd name="T6" fmla="*/ 3119284 w 1488"/>
              <a:gd name="T7" fmla="*/ 25400 h 215"/>
              <a:gd name="T8" fmla="*/ 3003755 w 1488"/>
              <a:gd name="T9" fmla="*/ 177800 h 215"/>
              <a:gd name="T10" fmla="*/ 3581400 w 1488"/>
              <a:gd name="T11" fmla="*/ 177800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4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12268" y="3746376"/>
            <a:ext cx="878687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33615"/>
              </p:ext>
            </p:extLst>
          </p:nvPr>
        </p:nvGraphicFramePr>
        <p:xfrm>
          <a:off x="4007768" y="3212976"/>
          <a:ext cx="49736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" name="Equation" r:id="rId13" imgW="2108160" imgH="203040" progId="Equation.3">
                  <p:embed/>
                </p:oleObj>
              </mc:Choice>
              <mc:Fallback>
                <p:oleObj name="Equation" r:id="rId13" imgW="2108160" imgH="203040" progId="Equation.3">
                  <p:embed/>
                  <p:pic>
                    <p:nvPicPr>
                      <p:cNvPr id="6175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3212976"/>
                        <a:ext cx="4973637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89748"/>
              </p:ext>
            </p:extLst>
          </p:nvPr>
        </p:nvGraphicFramePr>
        <p:xfrm>
          <a:off x="10108530" y="2336676"/>
          <a:ext cx="4302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" name="Equation" r:id="rId15" imgW="152280" imgH="190440" progId="Equation.3">
                  <p:embed/>
                </p:oleObj>
              </mc:Choice>
              <mc:Fallback>
                <p:oleObj name="Equation" r:id="rId15" imgW="152280" imgH="190440" progId="Equation.3">
                  <p:embed/>
                  <p:pic>
                    <p:nvPicPr>
                      <p:cNvPr id="6175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8530" y="2336676"/>
                        <a:ext cx="430213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Group 31"/>
          <p:cNvGrpSpPr>
            <a:grpSpLocks/>
          </p:cNvGrpSpPr>
          <p:nvPr/>
        </p:nvGrpSpPr>
        <p:grpSpPr bwMode="auto">
          <a:xfrm>
            <a:off x="1971005" y="1544514"/>
            <a:ext cx="1447800" cy="1793875"/>
            <a:chOff x="48" y="1191"/>
            <a:chExt cx="912" cy="1130"/>
          </a:xfrm>
        </p:grpSpPr>
        <p:graphicFrame>
          <p:nvGraphicFramePr>
            <p:cNvPr id="98" name="Object 32"/>
            <p:cNvGraphicFramePr>
              <a:graphicFrameLocks noChangeAspect="1"/>
            </p:cNvGraphicFramePr>
            <p:nvPr/>
          </p:nvGraphicFramePr>
          <p:xfrm>
            <a:off x="63" y="2064"/>
            <a:ext cx="84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1" name="Equation" r:id="rId17" imgW="749160" imgH="228600" progId="Equation.3">
                    <p:embed/>
                  </p:oleObj>
                </mc:Choice>
                <mc:Fallback>
                  <p:oleObj name="Equation" r:id="rId17" imgW="749160" imgH="228600" progId="Equation.3">
                    <p:embed/>
                    <p:pic>
                      <p:nvPicPr>
                        <p:cNvPr id="1946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" y="2064"/>
                          <a:ext cx="841" cy="25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33"/>
            <p:cNvGraphicFramePr>
              <a:graphicFrameLocks noChangeAspect="1"/>
            </p:cNvGraphicFramePr>
            <p:nvPr/>
          </p:nvGraphicFramePr>
          <p:xfrm>
            <a:off x="48" y="1191"/>
            <a:ext cx="91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2" name="Equation" r:id="rId19" imgW="672840" imgH="431640" progId="Equation.3">
                    <p:embed/>
                  </p:oleObj>
                </mc:Choice>
                <mc:Fallback>
                  <p:oleObj name="Equation" r:id="rId19" imgW="672840" imgH="431640" progId="Equation.3">
                    <p:embed/>
                    <p:pic>
                      <p:nvPicPr>
                        <p:cNvPr id="1946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191"/>
                          <a:ext cx="912" cy="585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31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903312" y="1362472"/>
            <a:ext cx="817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2346"/>
              </a:buClr>
              <a:buFont typeface="Wingdings" pitchFamily="2" charset="2"/>
              <a:buChar char="v"/>
            </a:pPr>
            <a:r>
              <a:rPr lang="en-US" altLang="en-US" sz="2400" b="1" dirty="0">
                <a:latin typeface="Arial" charset="0"/>
              </a:rPr>
              <a:t>ANALOG/ELECTRONIC:</a:t>
            </a:r>
          </a:p>
          <a:p>
            <a:pPr marL="1255713" lvl="2" indent="-271463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1800" b="1" dirty="0">
                <a:latin typeface="Arial" charset="0"/>
              </a:rPr>
              <a:t>Circuits: resistors, capacitors, op-amps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913516" y="2442592"/>
            <a:ext cx="4419600" cy="914400"/>
            <a:chOff x="1152" y="1920"/>
            <a:chExt cx="2784" cy="57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5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en-US" sz="2400" b="1" i="1" dirty="0">
                  <a:latin typeface="Times" pitchFamily="18" charset="0"/>
                  <a:ea typeface="굴림" charset="-127"/>
                </a:rPr>
                <a:t>ELECTRONICS</a:t>
              </a:r>
              <a:endParaRPr kumimoji="0" lang="en-US" altLang="en-US" sz="2400" i="1" dirty="0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152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3312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152" y="1920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x(t)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504" y="1920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y(t)</a:t>
              </a: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903312" y="3738736"/>
            <a:ext cx="8178800" cy="12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latin typeface="Arial" charset="0"/>
                <a:cs typeface="+mn-cs"/>
              </a:rPr>
              <a:t>DIGITAL/MICROPROCESSOR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Arial" charset="0"/>
                <a:cs typeface="+mn-cs"/>
              </a:rPr>
              <a:t> Convert </a:t>
            </a:r>
            <a:r>
              <a:rPr lang="en-US" altLang="en-US" b="1" dirty="0">
                <a:latin typeface="Arial" charset="0"/>
                <a:cs typeface="+mn-cs"/>
              </a:rPr>
              <a:t>x(t) to numbers stored in memory</a:t>
            </a: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1983432" y="4890864"/>
            <a:ext cx="8001000" cy="986408"/>
            <a:chOff x="240" y="3312"/>
            <a:chExt cx="5040" cy="576"/>
          </a:xfrm>
        </p:grpSpPr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60" y="3312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COMPUTER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984" y="3312"/>
              <a:ext cx="67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D-to-A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864" y="3312"/>
              <a:ext cx="67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A-to-D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1536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3360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656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240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240" y="3312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x(t)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4800" y="3312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y(t)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456" y="331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y[n]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632" y="3312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x[n]</a:t>
              </a:r>
            </a:p>
          </p:txBody>
        </p:sp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SIGNAL TYPES</a:t>
            </a:r>
          </a:p>
        </p:txBody>
      </p:sp>
    </p:spTree>
    <p:extLst>
      <p:ext uri="{BB962C8B-B14F-4D97-AF65-F5344CB8AC3E}">
        <p14:creationId xmlns:p14="http://schemas.microsoft.com/office/powerpoint/2010/main" val="1818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236CF-A101-4073-9B90-111898F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76721"/>
            <a:ext cx="8643937" cy="58086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&lt;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//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cin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//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입출력 파일 라이브러리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using namespace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PHI 3.141592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(){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outFile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파일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outFile.open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("data.txt",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out);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파일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data.txt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 t, dt, f0</a:t>
            </a:r>
            <a:r>
              <a:rPr lang="nn-NO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</a:t>
            </a:r>
            <a:endParaRPr lang="nn-NO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 = 0</a:t>
            </a:r>
            <a:r>
              <a:rPr lang="nn-NO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dt = 1./44000.;  </a:t>
            </a:r>
            <a:r>
              <a:rPr lang="nn-NO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fs = 44000Hz smapling </a:t>
            </a:r>
            <a:r>
              <a:rPr lang="nn-NO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frequency</a:t>
            </a:r>
          </a:p>
          <a:p>
            <a:pPr>
              <a:buFont typeface="+mj-lt"/>
              <a:buAutoNum type="arabicPeriod"/>
              <a:defRPr/>
            </a:pP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f0 = 440;         </a:t>
            </a:r>
            <a:r>
              <a:rPr lang="nn-NO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440Hz </a:t>
            </a:r>
            <a:r>
              <a:rPr lang="nn-NO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signal</a:t>
            </a:r>
          </a:p>
          <a:p>
            <a:pPr>
              <a:buFont typeface="+mj-lt"/>
              <a:buAutoNum type="arabicPeriod"/>
              <a:defRPr/>
            </a:pPr>
            <a:endParaRPr lang="nn-NO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for(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=0;i&lt;400;i++,t+=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outFile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t &lt;&lt; " " &lt;&lt; </a:t>
            </a: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sin(2.*PHI*f0*t)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endl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outFile.close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0;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F30BB975-0A31-4FF4-AC26-1A976578D1DC}"/>
              </a:ext>
            </a:extLst>
          </p:cNvPr>
          <p:cNvSpPr/>
          <p:nvPr/>
        </p:nvSpPr>
        <p:spPr>
          <a:xfrm>
            <a:off x="8913622" y="2070868"/>
            <a:ext cx="484857" cy="2510259"/>
          </a:xfrm>
          <a:prstGeom prst="rightBrace">
            <a:avLst>
              <a:gd name="adj1" fmla="val 8333"/>
              <a:gd name="adj2" fmla="val 502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AD1B7F2-AA2B-4140-BC55-C796A6A6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479" y="2895081"/>
            <a:ext cx="1511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+mn-lt"/>
              </a:rPr>
              <a:t>main Function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B848A-2F24-4F7D-B79D-B32A8C27E32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17235" y="2204864"/>
            <a:ext cx="109106" cy="1635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6">
            <a:extLst>
              <a:ext uri="{FF2B5EF4-FFF2-40B4-BE49-F238E27FC236}">
                <a16:creationId xmlns:a16="http://schemas.microsoft.com/office/drawing/2014/main" id="{A6F61C36-C542-4336-B4B9-ABCAC92C2DB6}"/>
              </a:ext>
            </a:extLst>
          </p:cNvPr>
          <p:cNvSpPr>
            <a:spLocks noChangeArrowheads="1"/>
          </p:cNvSpPr>
          <p:nvPr/>
        </p:nvSpPr>
        <p:spPr bwMode="auto">
          <a:xfrm rot="20123045">
            <a:off x="201888" y="3828851"/>
            <a:ext cx="939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dirty="0">
                <a:solidFill>
                  <a:srgbClr val="FF0000"/>
                </a:solidFill>
                <a:latin typeface="+mn-lt"/>
              </a:rPr>
              <a:t>Return type</a:t>
            </a:r>
            <a:endParaRPr lang="ko-KR" altLang="en-US" sz="1100" dirty="0">
              <a:latin typeface="+mn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A12609-F10C-4D29-8272-83E0B5911B34}"/>
              </a:ext>
            </a:extLst>
          </p:cNvPr>
          <p:cNvCxnSpPr>
            <a:stCxn id="11" idx="2"/>
          </p:cNvCxnSpPr>
          <p:nvPr/>
        </p:nvCxnSpPr>
        <p:spPr>
          <a:xfrm>
            <a:off x="726341" y="4078887"/>
            <a:ext cx="427196" cy="406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C-program (Sinusoidal wave) ex1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988963"/>
            <a:ext cx="16383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695648" y="5785666"/>
            <a:ext cx="8061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프로그램을</a:t>
            </a:r>
            <a:r>
              <a:rPr lang="en-US" altLang="ko-KR" dirty="0"/>
              <a:t> </a:t>
            </a:r>
            <a:r>
              <a:rPr lang="ko-KR" altLang="en-US" dirty="0"/>
              <a:t>만드는 폴더에서 </a:t>
            </a:r>
            <a:r>
              <a:rPr lang="en-US" altLang="ko-KR" dirty="0"/>
              <a:t>data.txt</a:t>
            </a:r>
            <a:r>
              <a:rPr lang="ko-KR" altLang="en-US" dirty="0"/>
              <a:t>를 읽어서 </a:t>
            </a:r>
            <a:r>
              <a:rPr lang="en-US" altLang="ko-KR" dirty="0"/>
              <a:t>excel</a:t>
            </a:r>
            <a:r>
              <a:rPr lang="ko-KR" altLang="en-US" dirty="0"/>
              <a:t>로 그래프 그린다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두 개의 열을 </a:t>
            </a:r>
            <a:r>
              <a:rPr lang="en-US" altLang="ko-KR" dirty="0"/>
              <a:t>drag</a:t>
            </a:r>
            <a:r>
              <a:rPr lang="ko-KR" altLang="en-US" dirty="0"/>
              <a:t>한 후</a:t>
            </a:r>
            <a:r>
              <a:rPr lang="en-US" altLang="ko-KR" dirty="0"/>
              <a:t>, “</a:t>
            </a:r>
            <a:r>
              <a:rPr lang="ko-KR" altLang="en-US" dirty="0"/>
              <a:t>삽입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 err="1"/>
              <a:t>분산형</a:t>
            </a:r>
            <a:r>
              <a:rPr lang="en-US" altLang="ko-KR" dirty="0"/>
              <a:t>”</a:t>
            </a:r>
            <a:r>
              <a:rPr lang="ko-KR" altLang="en-US" dirty="0"/>
              <a:t>으로 그래프를 그린다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737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C-program (Sinusoidal wave) ex2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376" y="972207"/>
                <a:ext cx="9433048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972207"/>
                <a:ext cx="9433048" cy="56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2855640" y="1535182"/>
            <a:ext cx="45365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 flipV="1">
            <a:off x="7688452" y="1429303"/>
            <a:ext cx="40755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8328248" y="1173146"/>
                <a:ext cx="2476832" cy="889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=300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173146"/>
                <a:ext cx="2476832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479376" y="2098157"/>
            <a:ext cx="11233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fstream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입출력 파일 라이브러리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3.141592 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파일 선언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outFile.open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::out);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파일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data.txt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</a:t>
            </a:r>
            <a:r>
              <a:rPr lang="ko-KR" altLang="en-US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 = 0, fs = 300.,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1. / fs;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샘플링 주파수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샘플링 주기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f0 = 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50,n=3,smp_cnt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기본주파수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4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주기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파형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신호 샘플 개수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smp_cnt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(fs / f0)*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for</a:t>
            </a:r>
            <a:r>
              <a:rPr lang="nn-NO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&lt;= smp_cnt; i++, t += dt)</a:t>
            </a:r>
          </a:p>
          <a:p>
            <a:r>
              <a:rPr lang="fr-FR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outFile </a:t>
            </a:r>
            <a:r>
              <a:rPr lang="fr-FR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 </a:t>
            </a:r>
            <a:r>
              <a:rPr lang="fr-FR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2*cos(2.*</a:t>
            </a:r>
            <a:r>
              <a:rPr lang="fr-FR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*50*t+0.5*</a:t>
            </a:r>
            <a:r>
              <a:rPr lang="fr-FR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)+ cos(2.*</a:t>
            </a:r>
            <a:r>
              <a:rPr lang="fr-FR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*150*t)</a:t>
            </a:r>
            <a:r>
              <a:rPr lang="fr-FR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endl;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outFile.close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88288" y="4293096"/>
                <a:ext cx="3129488" cy="280526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</a:t>
                </a:r>
                <a:r>
                  <a:rPr lang="ko-KR" altLang="en-US" sz="1200" dirty="0" smtClean="0"/>
                  <a:t>주기 파형</a:t>
                </a:r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호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샘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ko-KR" sz="12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4293096"/>
                <a:ext cx="3129488" cy="280526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8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</a:t>
            </a:r>
            <a:r>
              <a:rPr lang="en-US" altLang="ko-KR" sz="2400" b="1" dirty="0" smtClean="0"/>
              <a:t>1 </a:t>
            </a:r>
            <a:r>
              <a:rPr lang="en-US" altLang="ko-KR" sz="2400" b="1" dirty="0"/>
              <a:t>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51384" y="1628800"/>
                <a:ext cx="10585176" cy="2453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어떤 주기 함수가 다음 식 </a:t>
                </a:r>
                <a:endParaRPr lang="en-US" altLang="ko-K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=2+4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ko-KR" altLang="en-US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로 주어졌다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  <a:p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기본 주파수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샘플링 주파수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를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결정하여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주기의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x(t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를 출력하라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  <a:p>
                <a:endParaRPr lang="en-US" altLang="ko-K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변조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(Modulation):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ko-KR" altLang="en-US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그려라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이 그림은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base 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Hz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인 신호를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Hz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로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modulation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한 신호이다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628800"/>
                <a:ext cx="10585176" cy="2453685"/>
              </a:xfrm>
              <a:prstGeom prst="rect">
                <a:avLst/>
              </a:prstGeom>
              <a:blipFill>
                <a:blip r:embed="rId3"/>
                <a:stretch>
                  <a:fillRect l="-576" t="-2233" b="-2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</a:t>
            </a:r>
            <a:r>
              <a:rPr lang="en-US" altLang="ko-KR" sz="2400" b="1" dirty="0" smtClean="0"/>
              <a:t>1 </a:t>
            </a:r>
            <a:r>
              <a:rPr lang="en-US" altLang="ko-KR" sz="2400" b="1" dirty="0"/>
              <a:t>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“KLAS</a:t>
            </a:r>
            <a:r>
              <a:rPr lang="ko-KR" altLang="en-US" dirty="0" smtClean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 smtClean="0">
                <a:solidFill>
                  <a:schemeClr val="tx2"/>
                </a:solidFill>
              </a:rPr>
              <a:t>” 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파일명 </a:t>
            </a:r>
            <a:r>
              <a:rPr lang="en-US" altLang="ko-KR" dirty="0" smtClean="0"/>
              <a:t>: “Lab00_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대표자이름</a:t>
            </a:r>
            <a:r>
              <a:rPr lang="en-US" altLang="ko-KR" dirty="0" smtClean="0"/>
              <a:t>.zip” </a:t>
            </a:r>
          </a:p>
          <a:p>
            <a:r>
              <a:rPr lang="en-US" altLang="ko-KR" dirty="0" smtClean="0"/>
              <a:t>Ex) Lab01_</a:t>
            </a:r>
            <a:r>
              <a:rPr lang="ko-KR" altLang="en-US" dirty="0" smtClean="0"/>
              <a:t>목</a:t>
            </a:r>
            <a:r>
              <a:rPr lang="en-US" altLang="ko-KR" dirty="0" smtClean="0"/>
              <a:t>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.zip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제출 파일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보고서 파일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word):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결과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파일</a:t>
            </a:r>
            <a:endParaRPr lang="en-US" altLang="ko-KR" dirty="0" smtClean="0"/>
          </a:p>
          <a:p>
            <a:r>
              <a:rPr lang="ko-KR" altLang="en-US" dirty="0" smtClean="0"/>
              <a:t>보고서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압축하여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SIGNAL TYPES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911424" y="1268760"/>
            <a:ext cx="8001000" cy="930275"/>
            <a:chOff x="675456" y="1196752"/>
            <a:chExt cx="8001000" cy="930275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3723456" y="1212627"/>
              <a:ext cx="19050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b="1" i="1" dirty="0">
                  <a:latin typeface="Arial" charset="0"/>
                </a:rPr>
                <a:t>COMPUTER</a:t>
              </a:r>
              <a:endParaRPr lang="en-US" altLang="en-US" i="1" dirty="0">
                <a:latin typeface="Arial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6619056" y="1212627"/>
              <a:ext cx="12192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b="1" i="1">
                  <a:latin typeface="Arial" charset="0"/>
                </a:rPr>
                <a:t>D-to-A</a:t>
              </a:r>
              <a:endParaRPr lang="en-US" altLang="en-US" i="1">
                <a:latin typeface="Arial" charset="0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1513656" y="1212627"/>
              <a:ext cx="12192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b="1" i="1">
                  <a:latin typeface="Arial" charset="0"/>
                </a:rPr>
                <a:t>A-to-D</a:t>
              </a:r>
              <a:endParaRPr lang="en-US" altLang="en-US" i="1">
                <a:latin typeface="Arial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2732856" y="1669827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628456" y="1669827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7838256" y="1669827"/>
              <a:ext cx="838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675456" y="1669827"/>
              <a:ext cx="838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675456" y="1212627"/>
              <a:ext cx="38576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charset="0"/>
                </a:rPr>
                <a:t>x(t)</a:t>
              </a:r>
              <a:endParaRPr lang="en-US" altLang="en-US" i="1">
                <a:latin typeface="Arial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7914456" y="1212627"/>
              <a:ext cx="38576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charset="0"/>
                </a:rPr>
                <a:t>y(t)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5704656" y="1196752"/>
              <a:ext cx="42068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charset="0"/>
                </a:rPr>
                <a:t>y[n]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2809056" y="1196752"/>
              <a:ext cx="42068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charset="0"/>
                </a:rPr>
                <a:t>x[n]</a:t>
              </a:r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891613" y="2195512"/>
            <a:ext cx="7467600" cy="260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r>
              <a:rPr lang="en-US" altLang="en-US" sz="2400" b="1" dirty="0">
                <a:latin typeface="Arial" charset="0"/>
                <a:cs typeface="+mn-cs"/>
              </a:rPr>
              <a:t>A-to-D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Arial" charset="0"/>
                <a:cs typeface="+mn-cs"/>
              </a:rPr>
              <a:t> Convert </a:t>
            </a:r>
            <a:r>
              <a:rPr lang="en-US" altLang="en-US" b="1" dirty="0">
                <a:latin typeface="Arial" charset="0"/>
                <a:cs typeface="+mn-cs"/>
              </a:rPr>
              <a:t>x(t) to numbers stored in memory </a:t>
            </a:r>
          </a:p>
          <a:p>
            <a:r>
              <a:rPr lang="en-US" altLang="en-US" sz="2400" b="1" dirty="0">
                <a:latin typeface="Arial" charset="0"/>
                <a:cs typeface="+mn-cs"/>
              </a:rPr>
              <a:t>D-to-A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Arial" charset="0"/>
                <a:cs typeface="+mn-cs"/>
              </a:rPr>
              <a:t> Convert </a:t>
            </a:r>
            <a:r>
              <a:rPr lang="en-US" altLang="en-US" b="1" dirty="0">
                <a:latin typeface="Arial" charset="0"/>
                <a:cs typeface="+mn-cs"/>
              </a:rPr>
              <a:t>y[n] back to a “continuous-time” signal, y(t)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Arial" charset="0"/>
                <a:cs typeface="+mn-cs"/>
              </a:rPr>
              <a:t> y[n</a:t>
            </a:r>
            <a:r>
              <a:rPr lang="en-US" altLang="en-US" b="1" dirty="0">
                <a:latin typeface="Arial" charset="0"/>
                <a:cs typeface="+mn-cs"/>
              </a:rPr>
              <a:t>] is called a “discrete-time” signal</a:t>
            </a:r>
          </a:p>
        </p:txBody>
      </p:sp>
      <p:graphicFrame>
        <p:nvGraphicFramePr>
          <p:cNvPr id="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55092"/>
              </p:ext>
            </p:extLst>
          </p:nvPr>
        </p:nvGraphicFramePr>
        <p:xfrm>
          <a:off x="983432" y="4765638"/>
          <a:ext cx="9822686" cy="161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r:id="rId4" imgW="11733333" imgH="1930159" progId="">
                  <p:embed/>
                </p:oleObj>
              </mc:Choice>
              <mc:Fallback>
                <p:oleObj r:id="rId4" imgW="11733333" imgH="1930159" progId="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4765638"/>
                        <a:ext cx="9822686" cy="1615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Sampling x(t)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92763" y="1259429"/>
            <a:ext cx="1015312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latin typeface="Arial" charset="0"/>
                <a:cs typeface="+mn-cs"/>
              </a:rPr>
              <a:t>SAMPLING PROCESS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en-US" b="1" dirty="0" smtClean="0">
                <a:latin typeface="+mn-lt"/>
              </a:rPr>
              <a:t> Convert </a:t>
            </a:r>
            <a:r>
              <a:rPr kumimoji="1" lang="en-US" altLang="en-US" b="1" dirty="0">
                <a:latin typeface="+mn-lt"/>
              </a:rPr>
              <a:t>x(t) to numbers x[n]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en-US" b="1" dirty="0" smtClean="0">
                <a:latin typeface="+mn-lt"/>
              </a:rPr>
              <a:t> “</a:t>
            </a:r>
            <a:r>
              <a:rPr kumimoji="1" lang="en-US" altLang="en-US" b="1" dirty="0">
                <a:latin typeface="+mn-lt"/>
              </a:rPr>
              <a:t>n” is an integer; x[n] is a sequence of values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en-US" b="1" dirty="0" smtClean="0">
                <a:latin typeface="+mn-lt"/>
              </a:rPr>
              <a:t> Think </a:t>
            </a:r>
            <a:r>
              <a:rPr kumimoji="1" lang="en-US" altLang="en-US" b="1" dirty="0">
                <a:latin typeface="+mn-lt"/>
              </a:rPr>
              <a:t>of “n” as the storage address in </a:t>
            </a:r>
            <a:r>
              <a:rPr kumimoji="1" lang="en-US" altLang="en-US" b="1" dirty="0" smtClean="0">
                <a:latin typeface="+mn-lt"/>
              </a:rPr>
              <a:t>memory</a:t>
            </a:r>
          </a:p>
          <a:p>
            <a:pPr marL="914400" lvl="2" indent="0">
              <a:buNone/>
            </a:pPr>
            <a:endParaRPr kumimoji="1" lang="en-US" altLang="en-US" b="1" dirty="0">
              <a:latin typeface="+mn-lt"/>
            </a:endParaRPr>
          </a:p>
          <a:p>
            <a:r>
              <a:rPr lang="en-US" altLang="en-US" sz="2400" b="1" dirty="0">
                <a:latin typeface="Arial" charset="0"/>
                <a:cs typeface="+mn-cs"/>
              </a:rPr>
              <a:t>UNIFORM SAMPLING at t = </a:t>
            </a:r>
            <a:r>
              <a:rPr lang="en-US" altLang="en-US" sz="2400" b="1" dirty="0" err="1">
                <a:latin typeface="Arial" charset="0"/>
                <a:cs typeface="+mn-cs"/>
              </a:rPr>
              <a:t>nTs</a:t>
            </a:r>
            <a:endParaRPr lang="en-US" altLang="en-US" sz="2400" b="1" dirty="0">
              <a:latin typeface="Arial" charset="0"/>
              <a:cs typeface="+mn-cs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en-US" sz="1900" b="1" dirty="0" smtClean="0">
                <a:latin typeface="+mn-lt"/>
              </a:rPr>
              <a:t> IDEAL</a:t>
            </a:r>
            <a:r>
              <a:rPr kumimoji="1" lang="en-US" altLang="en-US" sz="1900" b="1" dirty="0">
                <a:latin typeface="+mn-lt"/>
              </a:rPr>
              <a:t>:  x[n] = x(</a:t>
            </a:r>
            <a:r>
              <a:rPr kumimoji="1" lang="en-US" altLang="en-US" sz="1900" b="1" dirty="0" err="1">
                <a:latin typeface="+mn-lt"/>
              </a:rPr>
              <a:t>nTs</a:t>
            </a:r>
            <a:r>
              <a:rPr kumimoji="1" lang="en-US" altLang="en-US" sz="1900" b="1" dirty="0" smtClean="0">
                <a:latin typeface="+mn-lt"/>
              </a:rPr>
              <a:t>)</a:t>
            </a:r>
          </a:p>
          <a:p>
            <a:pPr marL="914400" lvl="2" indent="0">
              <a:buNone/>
            </a:pPr>
            <a:endParaRPr kumimoji="1" lang="en-US" altLang="en-US" sz="19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rial" charset="0"/>
                <a:cs typeface="+mn-cs"/>
              </a:rPr>
              <a:t>SAMPLING RATE (fs)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200" b="1" dirty="0">
                <a:latin typeface="+mn-lt"/>
              </a:rPr>
              <a:t>fs =1/</a:t>
            </a:r>
            <a:r>
              <a:rPr kumimoji="1" lang="en-US" altLang="en-US" sz="2200" b="1" dirty="0" err="1">
                <a:latin typeface="+mn-lt"/>
              </a:rPr>
              <a:t>Ts</a:t>
            </a:r>
            <a:r>
              <a:rPr kumimoji="1" lang="en-US" altLang="en-US" sz="2200" b="1" dirty="0">
                <a:latin typeface="+mn-lt"/>
              </a:rPr>
              <a:t>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kumimoji="1" lang="en-US" altLang="en-US" sz="1900" b="1" dirty="0" smtClean="0">
                <a:latin typeface="+mn-lt"/>
              </a:rPr>
              <a:t> NUMBER </a:t>
            </a:r>
            <a:r>
              <a:rPr kumimoji="1" lang="en-US" altLang="en-US" sz="1900" b="1" dirty="0">
                <a:latin typeface="+mn-lt"/>
              </a:rPr>
              <a:t>of SAMPLES PER SECOND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200" b="1" dirty="0" err="1">
                <a:latin typeface="+mn-lt"/>
              </a:rPr>
              <a:t>Ts</a:t>
            </a:r>
            <a:r>
              <a:rPr kumimoji="1" lang="en-US" altLang="en-US" sz="2200" b="1" dirty="0">
                <a:latin typeface="+mn-lt"/>
              </a:rPr>
              <a:t> = 125 </a:t>
            </a:r>
            <a:r>
              <a:rPr kumimoji="1" lang="en-US" altLang="en-US" sz="2200" b="1" dirty="0" err="1">
                <a:latin typeface="+mn-lt"/>
              </a:rPr>
              <a:t>microsec</a:t>
            </a:r>
            <a:r>
              <a:rPr kumimoji="1" lang="en-US" altLang="en-US" sz="2200" b="1" dirty="0">
                <a:latin typeface="+mn-lt"/>
              </a:rPr>
              <a:t> </a:t>
            </a:r>
            <a:r>
              <a:rPr kumimoji="1" lang="en-US" altLang="en-US" sz="2200" b="1" dirty="0">
                <a:latin typeface="+mn-lt"/>
                <a:sym typeface="Wingdings" pitchFamily="2" charset="2"/>
              </a:rPr>
              <a:t></a:t>
            </a:r>
            <a:r>
              <a:rPr kumimoji="1" lang="en-US" altLang="en-US" sz="2200" b="1" dirty="0">
                <a:latin typeface="+mn-lt"/>
              </a:rPr>
              <a:t> fs = 8000 samples/sec</a:t>
            </a:r>
          </a:p>
          <a:p>
            <a:pPr lvl="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en-US" sz="1700" b="1" dirty="0">
                <a:latin typeface="+mn-lt"/>
              </a:rPr>
              <a:t>UNITS ARE HERTZ:  8000 Hz </a:t>
            </a:r>
            <a:endParaRPr kumimoji="1" lang="en-US" altLang="en-US" sz="1700" b="1" dirty="0" smtClean="0">
              <a:latin typeface="+mn-lt"/>
            </a:endParaRPr>
          </a:p>
          <a:p>
            <a:pPr lvl="3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1" lang="en-US" altLang="en-US" sz="17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rial" charset="0"/>
                <a:cs typeface="+mn-cs"/>
              </a:rPr>
              <a:t>UNIFORM SAMPLING at   t = </a:t>
            </a:r>
            <a:r>
              <a:rPr lang="en-US" altLang="en-US" sz="2400" b="1" dirty="0" err="1">
                <a:latin typeface="Arial" charset="0"/>
                <a:cs typeface="+mn-cs"/>
              </a:rPr>
              <a:t>nTs</a:t>
            </a:r>
            <a:r>
              <a:rPr lang="en-US" altLang="en-US" sz="2400" b="1" dirty="0">
                <a:latin typeface="Arial" charset="0"/>
                <a:cs typeface="+mn-cs"/>
              </a:rPr>
              <a:t> = n/fs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200" b="1" dirty="0">
                <a:latin typeface="+mn-lt"/>
              </a:rPr>
              <a:t>IDEAL:  x[n] = x(</a:t>
            </a:r>
            <a:r>
              <a:rPr kumimoji="1" lang="en-US" altLang="en-US" sz="2200" b="1" dirty="0" err="1">
                <a:latin typeface="+mn-lt"/>
              </a:rPr>
              <a:t>nTs</a:t>
            </a:r>
            <a:r>
              <a:rPr kumimoji="1" lang="en-US" altLang="en-US" sz="2200" b="1" dirty="0">
                <a:latin typeface="+mn-lt"/>
              </a:rPr>
              <a:t>)=x(n/fs)</a:t>
            </a:r>
          </a:p>
          <a:p>
            <a:pPr lvl="2"/>
            <a:endParaRPr lang="en-US" altLang="en-US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6777581" y="3023625"/>
            <a:ext cx="5223075" cy="1368152"/>
            <a:chOff x="5412432" y="3304036"/>
            <a:chExt cx="4532246" cy="1077218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5412432" y="3306688"/>
              <a:ext cx="3048000" cy="914400"/>
              <a:chOff x="1872" y="3264"/>
              <a:chExt cx="1920" cy="576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496" y="3264"/>
                <a:ext cx="67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en-US" sz="2400" b="1" i="1" dirty="0">
                    <a:latin typeface="Times" pitchFamily="18" charset="0"/>
                    <a:ea typeface="굴림" charset="-127"/>
                  </a:rPr>
                  <a:t>C-to-D</a:t>
                </a:r>
                <a:endParaRPr kumimoji="0" lang="en-US" altLang="en-US" sz="2400" i="1" dirty="0">
                  <a:latin typeface="Times" pitchFamily="18" charset="0"/>
                  <a:ea typeface="굴림" charset="-127"/>
                </a:endParaRPr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3168" y="355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1872" y="355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872" y="3264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kumimoji="0" lang="en-US" altLang="en-US" sz="2400" b="1" i="1">
                    <a:latin typeface="Times" pitchFamily="18" charset="0"/>
                    <a:ea typeface="굴림" charset="-127"/>
                  </a:rPr>
                  <a:t>x(t)</a:t>
                </a:r>
                <a:endParaRPr kumimoji="0" lang="en-US" altLang="en-US" sz="2400" i="1">
                  <a:latin typeface="Times" pitchFamily="18" charset="0"/>
                  <a:ea typeface="굴림" charset="-127"/>
                </a:endParaRPr>
              </a:p>
            </p:txBody>
          </p:sp>
        </p:grp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8470833" y="3304036"/>
              <a:ext cx="147384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kumimoji="0" lang="en-US" altLang="en-US" sz="3200" b="1" i="1" dirty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x[n]</a:t>
              </a:r>
              <a:r>
                <a:rPr kumimoji="0" lang="en-US" altLang="en-US" sz="3200" b="1" i="1" dirty="0" smtClean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=</a:t>
              </a:r>
            </a:p>
            <a:p>
              <a:pPr eaLnBrk="0" latinLnBrk="0" hangingPunct="0"/>
              <a:r>
                <a:rPr kumimoji="0" lang="en-US" altLang="en-US" sz="3200" b="1" i="1" dirty="0" smtClean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x</a:t>
              </a:r>
              <a:r>
                <a:rPr kumimoji="0" lang="en-US" altLang="en-US" sz="3200" b="1" i="1" dirty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(</a:t>
              </a:r>
              <a:r>
                <a:rPr kumimoji="0" lang="en-US" altLang="en-US" sz="3200" b="1" i="1" dirty="0" err="1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nT</a:t>
              </a:r>
              <a:r>
                <a:rPr kumimoji="0" lang="en-US" altLang="en-US" sz="4000" b="1" i="1" baseline="-25000" dirty="0" err="1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s</a:t>
              </a:r>
              <a:r>
                <a:rPr kumimoji="0" lang="en-US" altLang="en-US" sz="3200" b="1" i="1" dirty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0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60380" y="1052736"/>
            <a:ext cx="8143932" cy="5590581"/>
            <a:chOff x="2063552" y="1052736"/>
            <a:chExt cx="8143932" cy="5590581"/>
          </a:xfrm>
        </p:grpSpPr>
        <p:grpSp>
          <p:nvGrpSpPr>
            <p:cNvPr id="56" name="그룹 55"/>
            <p:cNvGrpSpPr/>
            <p:nvPr/>
          </p:nvGrpSpPr>
          <p:grpSpPr>
            <a:xfrm>
              <a:off x="2063552" y="1052736"/>
              <a:ext cx="8143932" cy="5590581"/>
              <a:chOff x="500034" y="928670"/>
              <a:chExt cx="8143932" cy="5590581"/>
            </a:xfrm>
          </p:grpSpPr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14546" y="928670"/>
                <a:ext cx="6429420" cy="5590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58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3422620"/>
                  </p:ext>
                </p:extLst>
              </p:nvPr>
            </p:nvGraphicFramePr>
            <p:xfrm>
              <a:off x="500034" y="3500438"/>
              <a:ext cx="1571636" cy="4529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" name="Equation" r:id="rId5" imgW="660400" imgH="190500" progId="Equation.3">
                      <p:embed/>
                    </p:oleObj>
                  </mc:Choice>
                  <mc:Fallback>
                    <p:oleObj name="Equation" r:id="rId5" imgW="660400" imgH="190500" progId="Equation.3">
                      <p:embed/>
                      <p:pic>
                        <p:nvPicPr>
                          <p:cNvPr id="60006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034" y="3500438"/>
                            <a:ext cx="1571636" cy="45290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870172"/>
                  </p:ext>
                </p:extLst>
              </p:nvPr>
            </p:nvGraphicFramePr>
            <p:xfrm>
              <a:off x="500034" y="5286388"/>
              <a:ext cx="1571636" cy="425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" name="Equation" r:id="rId7" imgW="723900" imgH="190500" progId="Equation.3">
                      <p:embed/>
                    </p:oleObj>
                  </mc:Choice>
                  <mc:Fallback>
                    <p:oleObj name="Equation" r:id="rId7" imgW="723900" imgH="190500" progId="Equation.3">
                      <p:embed/>
                      <p:pic>
                        <p:nvPicPr>
                          <p:cNvPr id="60006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034" y="5286388"/>
                            <a:ext cx="1571636" cy="425450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7196156" y="2867021"/>
                <a:ext cx="785818" cy="31432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Oval 5"/>
              <p:cNvSpPr>
                <a:spLocks noChangeArrowheads="1"/>
              </p:cNvSpPr>
              <p:nvPr/>
            </p:nvSpPr>
            <p:spPr bwMode="auto">
              <a:xfrm>
                <a:off x="7215206" y="4643446"/>
                <a:ext cx="785818" cy="31432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aphicFrame>
          <p:nvGraphicFramePr>
            <p:cNvPr id="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044302"/>
                </p:ext>
              </p:extLst>
            </p:nvPr>
          </p:nvGraphicFramePr>
          <p:xfrm>
            <a:off x="2063552" y="1628800"/>
            <a:ext cx="1589088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" name="Equation" r:id="rId9" imgW="711000" imgH="203040" progId="Equation.3">
                    <p:embed/>
                  </p:oleObj>
                </mc:Choice>
                <mc:Fallback>
                  <p:oleObj name="Equation" r:id="rId9" imgW="711000" imgH="203040" progId="Equation.3">
                    <p:embed/>
                    <p:pic>
                      <p:nvPicPr>
                        <p:cNvPr id="6000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552" y="1628800"/>
                          <a:ext cx="1589088" cy="4556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13577"/>
              </p:ext>
            </p:extLst>
          </p:nvPr>
        </p:nvGraphicFramePr>
        <p:xfrm>
          <a:off x="9048328" y="4953126"/>
          <a:ext cx="2486797" cy="25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" name="Equation" r:id="rId11" imgW="2209680" imgH="228600" progId="Equation.3">
                  <p:embed/>
                </p:oleObj>
              </mc:Choice>
              <mc:Fallback>
                <p:oleObj name="Equation" r:id="rId11" imgW="2209680" imgH="2286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4953126"/>
                        <a:ext cx="2486797" cy="257419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48955"/>
              </p:ext>
            </p:extLst>
          </p:nvPr>
        </p:nvGraphicFramePr>
        <p:xfrm>
          <a:off x="9048328" y="5373216"/>
          <a:ext cx="2901528" cy="25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" name="Equation" r:id="rId13" imgW="2577960" imgH="228600" progId="Equation.3">
                  <p:embed/>
                </p:oleObj>
              </mc:Choice>
              <mc:Fallback>
                <p:oleObj name="Equation" r:id="rId13" imgW="2577960" imgH="228600" progId="Equation.3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5373216"/>
                        <a:ext cx="2901528" cy="257419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Sampling Theorem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83432" y="1340768"/>
            <a:ext cx="8610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HOW OFTEN ?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DEPENDS on FREQUENCY of SINUSOID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ANSWERED by SHANNON/NYQUIST Theorem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ALSO DEPENDS on “</a:t>
            </a:r>
            <a:r>
              <a:rPr kumimoji="1" lang="en-US" altLang="en-US" sz="2000" b="1" u="sng" dirty="0">
                <a:latin typeface="+mn-lt"/>
              </a:rPr>
              <a:t>RECONSTRUCTION</a:t>
            </a:r>
            <a:r>
              <a:rPr kumimoji="1" lang="en-US" altLang="en-US" sz="2000" b="1" dirty="0">
                <a:latin typeface="+mn-lt"/>
              </a:rPr>
              <a:t>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99456" y="3501008"/>
            <a:ext cx="9986142" cy="2374912"/>
            <a:chOff x="214314" y="4214818"/>
            <a:chExt cx="8715404" cy="1805118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314" y="4214818"/>
              <a:ext cx="8715404" cy="1805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4495800" y="5410200"/>
              <a:ext cx="914400" cy="533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1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Storing Digital Sound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83432" y="1556792"/>
            <a:ext cx="986509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x[n] is a SAMPLED SINUSOID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000" b="1" dirty="0">
                <a:latin typeface="+mn-lt"/>
              </a:rPr>
              <a:t>A list of numbers stored in memory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EXAMPLE: audio </a:t>
            </a:r>
            <a:r>
              <a:rPr lang="en-US" altLang="en-US" sz="2200" b="1" dirty="0" smtClean="0">
                <a:latin typeface="Arial" charset="0"/>
                <a:cs typeface="+mn-cs"/>
              </a:rPr>
              <a:t>CD</a:t>
            </a:r>
          </a:p>
          <a:p>
            <a:pPr>
              <a:lnSpc>
                <a:spcPct val="90000"/>
              </a:lnSpc>
            </a:pPr>
            <a:endParaRPr lang="en-US" altLang="en-US" sz="2200" b="1" dirty="0">
              <a:latin typeface="Arial" charset="0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CD rate is 44,100 samples per second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000" b="1" dirty="0">
                <a:latin typeface="+mn-lt"/>
              </a:rPr>
              <a:t>16-bit samples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000" b="1" dirty="0">
                <a:latin typeface="+mn-lt"/>
              </a:rPr>
              <a:t>Stereo uses 2 channels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Number of bytes for 1 minute is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000" b="1" dirty="0">
                <a:latin typeface="+mn-lt"/>
              </a:rPr>
              <a:t>2 X (16/8) X 60 X 44100 = 10.584 Mbytes</a:t>
            </a:r>
          </a:p>
        </p:txBody>
      </p:sp>
    </p:spTree>
    <p:extLst>
      <p:ext uri="{BB962C8B-B14F-4D97-AF65-F5344CB8AC3E}">
        <p14:creationId xmlns:p14="http://schemas.microsoft.com/office/powerpoint/2010/main" val="41807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Discrete-Time Sinusoid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415480" y="1340768"/>
            <a:ext cx="81788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Change x(t) into x[n]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33043" y="2007518"/>
            <a:ext cx="5807173" cy="3149674"/>
            <a:chOff x="803" y="1476"/>
            <a:chExt cx="4333" cy="2556"/>
          </a:xfrm>
        </p:grpSpPr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879" y="3019"/>
            <a:ext cx="2852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Equation" r:id="rId4" imgW="1320480" imgH="469800" progId="Equation.3">
                    <p:embed/>
                  </p:oleObj>
                </mc:Choice>
                <mc:Fallback>
                  <p:oleObj name="Equation" r:id="rId4" imgW="1320480" imgH="469800" progId="Equation.3">
                    <p:embed/>
                    <p:pic>
                      <p:nvPicPr>
                        <p:cNvPr id="512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3019"/>
                          <a:ext cx="2852" cy="101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803" y="1476"/>
            <a:ext cx="4333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" name="Equation" r:id="rId6" imgW="2006280" imgH="406080" progId="Equation.3">
                    <p:embed/>
                  </p:oleObj>
                </mc:Choice>
                <mc:Fallback>
                  <p:oleObj name="Equation" r:id="rId6" imgW="2006280" imgH="406080" progId="Equation.3">
                    <p:embed/>
                    <p:pic>
                      <p:nvPicPr>
                        <p:cNvPr id="51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" y="1476"/>
                          <a:ext cx="4333" cy="8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810" y="2428"/>
            <a:ext cx="3346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" name="Equation" r:id="rId8" imgW="1549080" imgH="228600" progId="Equation.3">
                    <p:embed/>
                  </p:oleObj>
                </mc:Choice>
                <mc:Fallback>
                  <p:oleObj name="Equation" r:id="rId8" imgW="1549080" imgH="228600" progId="Equation.3">
                    <p:embed/>
                    <p:pic>
                      <p:nvPicPr>
                        <p:cNvPr id="512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428"/>
                          <a:ext cx="3346" cy="4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361630" y="5325393"/>
            <a:ext cx="5222875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 i="1" dirty="0">
                <a:solidFill>
                  <a:srgbClr val="0000FF"/>
                </a:solidFill>
                <a:latin typeface="Times" pitchFamily="18" charset="0"/>
                <a:ea typeface="굴림" charset="-127"/>
              </a:rPr>
              <a:t>DEFINE DIGITAL FREQUENCY</a:t>
            </a:r>
            <a:endParaRPr kumimoji="0" lang="en-US" altLang="ko-KR" sz="2400" b="1" i="1" dirty="0">
              <a:solidFill>
                <a:srgbClr val="0000FF"/>
              </a:solidFill>
              <a:latin typeface="Times" pitchFamily="18" charset="0"/>
              <a:ea typeface="굴림" charset="-127"/>
            </a:endParaRPr>
          </a:p>
          <a:p>
            <a:pPr eaLnBrk="0" latinLnBrk="0" hangingPunct="0"/>
            <a:r>
              <a:rPr kumimoji="0" lang="en-US" altLang="ko-KR" sz="2400" b="1" i="1" dirty="0">
                <a:solidFill>
                  <a:srgbClr val="0000FF"/>
                </a:solidFill>
                <a:latin typeface="Times" pitchFamily="18" charset="0"/>
                <a:ea typeface="굴림" charset="-127"/>
              </a:rPr>
              <a:t>Called as </a:t>
            </a:r>
            <a:r>
              <a:rPr kumimoji="0" lang="en-US" altLang="ko-KR" sz="2400" b="1" i="1" dirty="0" err="1">
                <a:solidFill>
                  <a:srgbClr val="0000FF"/>
                </a:solidFill>
                <a:latin typeface="Times" pitchFamily="18" charset="0"/>
                <a:ea typeface="굴림" charset="-127"/>
              </a:rPr>
              <a:t>Normalised</a:t>
            </a:r>
            <a:r>
              <a:rPr kumimoji="0" lang="en-US" altLang="ko-KR" sz="2400" b="1" i="1" dirty="0">
                <a:solidFill>
                  <a:srgbClr val="0000FF"/>
                </a:solidFill>
                <a:latin typeface="Times" pitchFamily="18" charset="0"/>
                <a:ea typeface="굴림" charset="-127"/>
              </a:rPr>
              <a:t> Radian frequency</a:t>
            </a:r>
            <a:endParaRPr kumimoji="0" lang="en-US" altLang="en-US" sz="2400" i="1" dirty="0">
              <a:solidFill>
                <a:srgbClr val="0000FF"/>
              </a:solidFill>
              <a:latin typeface="Times" pitchFamily="18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27448" y="1340768"/>
            <a:ext cx="10369152" cy="514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      </a:t>
            </a:r>
            <a:r>
              <a:rPr lang="en-US" altLang="en-US" sz="2200" b="1" dirty="0">
                <a:latin typeface="Arial" charset="0"/>
                <a:cs typeface="+mn-cs"/>
              </a:rPr>
              <a:t>VARIES from </a:t>
            </a:r>
            <a:r>
              <a:rPr lang="en-US" altLang="en-US" sz="2200" b="1" dirty="0">
                <a:solidFill>
                  <a:schemeClr val="tx2"/>
                </a:solidFill>
                <a:latin typeface="Arial" charset="0"/>
                <a:cs typeface="+mn-cs"/>
              </a:rPr>
              <a:t>0 to </a:t>
            </a:r>
            <a:r>
              <a:rPr lang="en-US" altLang="en-US" sz="2200" b="1" dirty="0" smtClean="0">
                <a:solidFill>
                  <a:schemeClr val="tx2"/>
                </a:solidFill>
                <a:latin typeface="Arial" charset="0"/>
                <a:cs typeface="+mn-cs"/>
              </a:rPr>
              <a:t>2</a:t>
            </a:r>
            <a:r>
              <a:rPr lang="en-US" altLang="en-US" sz="2400" dirty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lang="en-US" altLang="en-US" sz="2200" b="1" dirty="0" smtClean="0">
                <a:latin typeface="Arial" charset="0"/>
                <a:cs typeface="+mn-cs"/>
              </a:rPr>
              <a:t>, </a:t>
            </a:r>
            <a:r>
              <a:rPr lang="en-US" altLang="en-US" sz="2200" b="1" dirty="0">
                <a:latin typeface="Arial" charset="0"/>
                <a:cs typeface="+mn-cs"/>
              </a:rPr>
              <a:t>as f varies from 0 to </a:t>
            </a:r>
            <a:r>
              <a:rPr lang="en-US" altLang="en-US" sz="2200" b="1" dirty="0" smtClean="0">
                <a:latin typeface="Arial" charset="0"/>
                <a:cs typeface="+mn-cs"/>
              </a:rPr>
              <a:t>the</a:t>
            </a:r>
            <a:r>
              <a:rPr lang="en-US" altLang="ko-KR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sampling frequency</a:t>
            </a:r>
          </a:p>
          <a:p>
            <a:r>
              <a:rPr lang="en-US" altLang="en-US" sz="2200" b="1" dirty="0">
                <a:latin typeface="Arial" charset="0"/>
                <a:cs typeface="+mn-cs"/>
              </a:rPr>
              <a:t>UNITS are radians, </a:t>
            </a:r>
            <a:r>
              <a:rPr lang="en-US" altLang="en-US" sz="2200" b="1" u="sng" dirty="0">
                <a:solidFill>
                  <a:srgbClr val="FF0000"/>
                </a:solidFill>
                <a:latin typeface="Arial" charset="0"/>
                <a:cs typeface="+mn-cs"/>
              </a:rPr>
              <a:t>not </a:t>
            </a:r>
            <a:r>
              <a:rPr lang="en-US" altLang="en-US" sz="2200" b="1" dirty="0">
                <a:latin typeface="Arial" charset="0"/>
                <a:cs typeface="+mn-cs"/>
              </a:rPr>
              <a:t> rad/sec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DIGITAL FREQUENCY is </a:t>
            </a:r>
            <a:r>
              <a:rPr kumimoji="1" lang="en-US" altLang="en-US" sz="2000" b="1" u="sng" dirty="0">
                <a:latin typeface="+mn-lt"/>
              </a:rPr>
              <a:t>NORMALIZED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741188"/>
              </p:ext>
            </p:extLst>
          </p:nvPr>
        </p:nvGraphicFramePr>
        <p:xfrm>
          <a:off x="1549918" y="1266706"/>
          <a:ext cx="403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" name="Equation" r:id="rId4" imgW="152280" imgH="190440" progId="Equation.3">
                  <p:embed/>
                </p:oleObj>
              </mc:Choice>
              <mc:Fallback>
                <p:oleObj name="Equation" r:id="rId4" imgW="152280" imgH="190440" progId="Equation.3">
                  <p:embed/>
                  <p:pic>
                    <p:nvPicPr>
                      <p:cNvPr id="61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918" y="1266706"/>
                        <a:ext cx="403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018855" y="1844824"/>
            <a:ext cx="7613649" cy="3969296"/>
            <a:chOff x="2135511" y="1875210"/>
            <a:chExt cx="7613649" cy="3969296"/>
          </a:xfrm>
        </p:grpSpPr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883902"/>
                </p:ext>
              </p:extLst>
            </p:nvPr>
          </p:nvGraphicFramePr>
          <p:xfrm>
            <a:off x="2783211" y="3529931"/>
            <a:ext cx="3417887" cy="155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" name="Equation" r:id="rId6" imgW="952200" imgH="431640" progId="Equation.3">
                    <p:embed/>
                  </p:oleObj>
                </mc:Choice>
                <mc:Fallback>
                  <p:oleObj name="Equation" r:id="rId6" imgW="952200" imgH="431640" progId="Equation.3">
                    <p:embed/>
                    <p:pic>
                      <p:nvPicPr>
                        <p:cNvPr id="614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211" y="3529931"/>
                          <a:ext cx="3417887" cy="1550987"/>
                        </a:xfrm>
                        <a:prstGeom prst="rect">
                          <a:avLst/>
                        </a:prstGeom>
                        <a:noFill/>
                        <a:ln w="5715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6201097" y="1875210"/>
              <a:ext cx="3548063" cy="2448818"/>
            </a:xfrm>
            <a:custGeom>
              <a:avLst/>
              <a:gdLst>
                <a:gd name="T0" fmla="*/ 1281827 w 1207"/>
                <a:gd name="T1" fmla="*/ 0 h 912"/>
                <a:gd name="T2" fmla="*/ 2706078 w 1207"/>
                <a:gd name="T3" fmla="*/ 476918 h 912"/>
                <a:gd name="T4" fmla="*/ 3133354 w 1207"/>
                <a:gd name="T5" fmla="*/ 1907673 h 912"/>
                <a:gd name="T6" fmla="*/ 0 w 1207"/>
                <a:gd name="T7" fmla="*/ 226536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7"/>
                <a:gd name="T13" fmla="*/ 0 h 912"/>
                <a:gd name="T14" fmla="*/ 1207 w 1207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7" h="912">
                  <a:moveTo>
                    <a:pt x="432" y="0"/>
                  </a:moveTo>
                  <a:cubicBezTo>
                    <a:pt x="620" y="32"/>
                    <a:pt x="808" y="64"/>
                    <a:pt x="912" y="192"/>
                  </a:cubicBezTo>
                  <a:cubicBezTo>
                    <a:pt x="1015" y="319"/>
                    <a:pt x="1207" y="648"/>
                    <a:pt x="1056" y="768"/>
                  </a:cubicBezTo>
                  <a:cubicBezTo>
                    <a:pt x="904" y="887"/>
                    <a:pt x="452" y="899"/>
                    <a:pt x="0" y="91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504660"/>
                </p:ext>
              </p:extLst>
            </p:nvPr>
          </p:nvGraphicFramePr>
          <p:xfrm>
            <a:off x="2135511" y="5330156"/>
            <a:ext cx="49688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" name="Equation" r:id="rId8" imgW="2209680" imgH="228600" progId="Equation.3">
                    <p:embed/>
                  </p:oleObj>
                </mc:Choice>
                <mc:Fallback>
                  <p:oleObj name="Equation" r:id="rId8" imgW="2209680" imgH="228600" progId="Equation.3">
                    <p:embed/>
                    <p:pic>
                      <p:nvPicPr>
                        <p:cNvPr id="614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511" y="5330156"/>
                          <a:ext cx="4968875" cy="514350"/>
                        </a:xfrm>
                        <a:prstGeom prst="rect">
                          <a:avLst/>
                        </a:prstGeom>
                        <a:noFill/>
                        <a:ln w="5715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8616280" y="98451"/>
                <a:ext cx="3432175" cy="236189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 smtClean="0"/>
                  <a:t>Digital Frequency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16280" y="98451"/>
                <a:ext cx="3432175" cy="236189"/>
              </a:xfrm>
              <a:blipFill>
                <a:blip r:embed="rId10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8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82028</TotalTime>
  <Words>891</Words>
  <Application>Microsoft Office PowerPoint</Application>
  <PresentationFormat>와이드스크린</PresentationFormat>
  <Paragraphs>244</Paragraphs>
  <Slides>23</Slides>
  <Notes>22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Wingdings</vt:lpstr>
      <vt:lpstr>Arial</vt:lpstr>
      <vt:lpstr>Symbol</vt:lpstr>
      <vt:lpstr>Times New Roman</vt:lpstr>
      <vt:lpstr>Cambria Math</vt:lpstr>
      <vt:lpstr>바탕</vt:lpstr>
      <vt:lpstr>Times</vt:lpstr>
      <vt:lpstr>돋움체</vt:lpstr>
      <vt:lpstr>굴림</vt:lpstr>
      <vt:lpstr>나눔고딕코딩</vt:lpstr>
      <vt:lpstr>맑은 고딕</vt:lpstr>
      <vt:lpstr>Office 테마</vt:lpstr>
      <vt:lpstr>Equation</vt:lpstr>
      <vt:lpstr>DSP Lab. Week 1 Drawing sinusoidal waves</vt:lpstr>
      <vt:lpstr>SIGNAL TYPES</vt:lpstr>
      <vt:lpstr>SIGNAL TYPES</vt:lpstr>
      <vt:lpstr>Sampling x(t)</vt:lpstr>
      <vt:lpstr>PowerPoint 프레젠테이션</vt:lpstr>
      <vt:lpstr>Sampling Theorem</vt:lpstr>
      <vt:lpstr>Storing Digital Sound</vt:lpstr>
      <vt:lpstr>Discrete-Time Sinusoid</vt:lpstr>
      <vt:lpstr>Digital Frequency  w ̂</vt:lpstr>
      <vt:lpstr>Spectrum (Digital)</vt:lpstr>
      <vt:lpstr>Spectrum (Digital) ???</vt:lpstr>
      <vt:lpstr>The REST of the STORY</vt:lpstr>
      <vt:lpstr>Aliasing Derivation</vt:lpstr>
      <vt:lpstr>Aliasing Derivation</vt:lpstr>
      <vt:lpstr>Folded Frequency</vt:lpstr>
      <vt:lpstr>Aliasing Conclusions</vt:lpstr>
      <vt:lpstr>Spectrum: Over sampling</vt:lpstr>
      <vt:lpstr>Aliasing case: Under sampling</vt:lpstr>
      <vt:lpstr>Folding case: Under sampling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Rhee SeongBae</cp:lastModifiedBy>
  <cp:revision>629</cp:revision>
  <dcterms:created xsi:type="dcterms:W3CDTF">2012-09-03T06:07:24Z</dcterms:created>
  <dcterms:modified xsi:type="dcterms:W3CDTF">2019-09-02T08:39:27Z</dcterms:modified>
</cp:coreProperties>
</file>