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3">
  <p:sldMasterIdLst>
    <p:sldMasterId id="2147483648" r:id="rId1"/>
  </p:sldMasterIdLst>
  <p:notesMasterIdLst>
    <p:notesMasterId r:id="rId68"/>
  </p:notesMasterIdLst>
  <p:sldIdLst>
    <p:sldId id="257" r:id="rId2"/>
    <p:sldId id="450" r:id="rId3"/>
    <p:sldId id="451" r:id="rId4"/>
    <p:sldId id="454" r:id="rId5"/>
    <p:sldId id="456" r:id="rId6"/>
    <p:sldId id="458" r:id="rId7"/>
    <p:sldId id="460" r:id="rId8"/>
    <p:sldId id="468" r:id="rId9"/>
    <p:sldId id="469" r:id="rId10"/>
    <p:sldId id="479" r:id="rId11"/>
    <p:sldId id="480" r:id="rId12"/>
    <p:sldId id="481" r:id="rId13"/>
    <p:sldId id="482" r:id="rId14"/>
    <p:sldId id="483" r:id="rId15"/>
    <p:sldId id="484" r:id="rId16"/>
    <p:sldId id="485" r:id="rId17"/>
    <p:sldId id="486" r:id="rId18"/>
    <p:sldId id="487" r:id="rId19"/>
    <p:sldId id="488" r:id="rId20"/>
    <p:sldId id="489" r:id="rId21"/>
    <p:sldId id="490" r:id="rId22"/>
    <p:sldId id="491" r:id="rId23"/>
    <p:sldId id="492" r:id="rId24"/>
    <p:sldId id="493" r:id="rId25"/>
    <p:sldId id="494" r:id="rId26"/>
    <p:sldId id="495" r:id="rId27"/>
    <p:sldId id="496" r:id="rId28"/>
    <p:sldId id="497" r:id="rId29"/>
    <p:sldId id="426" r:id="rId30"/>
    <p:sldId id="431" r:id="rId31"/>
    <p:sldId id="432" r:id="rId32"/>
    <p:sldId id="433" r:id="rId33"/>
    <p:sldId id="434" r:id="rId34"/>
    <p:sldId id="435" r:id="rId35"/>
    <p:sldId id="436" r:id="rId36"/>
    <p:sldId id="437" r:id="rId37"/>
    <p:sldId id="438" r:id="rId38"/>
    <p:sldId id="439" r:id="rId39"/>
    <p:sldId id="440" r:id="rId40"/>
    <p:sldId id="441" r:id="rId41"/>
    <p:sldId id="442" r:id="rId42"/>
    <p:sldId id="443" r:id="rId43"/>
    <p:sldId id="444" r:id="rId44"/>
    <p:sldId id="498" r:id="rId45"/>
    <p:sldId id="499" r:id="rId46"/>
    <p:sldId id="500" r:id="rId47"/>
    <p:sldId id="501" r:id="rId48"/>
    <p:sldId id="502" r:id="rId49"/>
    <p:sldId id="503" r:id="rId50"/>
    <p:sldId id="504" r:id="rId51"/>
    <p:sldId id="505" r:id="rId52"/>
    <p:sldId id="506" r:id="rId53"/>
    <p:sldId id="507" r:id="rId54"/>
    <p:sldId id="508" r:id="rId55"/>
    <p:sldId id="509" r:id="rId56"/>
    <p:sldId id="510" r:id="rId57"/>
    <p:sldId id="511" r:id="rId58"/>
    <p:sldId id="512" r:id="rId59"/>
    <p:sldId id="513" r:id="rId60"/>
    <p:sldId id="514" r:id="rId61"/>
    <p:sldId id="515" r:id="rId62"/>
    <p:sldId id="516" r:id="rId63"/>
    <p:sldId id="517" r:id="rId64"/>
    <p:sldId id="536" r:id="rId65"/>
    <p:sldId id="534" r:id="rId66"/>
    <p:sldId id="535" r:id="rId67"/>
  </p:sldIdLst>
  <p:sldSz cx="12192000" cy="6858000"/>
  <p:notesSz cx="6858000" cy="9144000"/>
  <p:embeddedFontLst>
    <p:embeddedFont>
      <p:font typeface="Cambria Math" panose="02040503050406030204" pitchFamily="18" charset="0"/>
      <p:regular r:id="rId69"/>
    </p:embeddedFont>
    <p:embeddedFont>
      <p:font typeface="Times" panose="02020603050405020304" pitchFamily="18" charset="0"/>
      <p:regular r:id="rId70"/>
      <p:bold r:id="rId71"/>
      <p:italic r:id="rId72"/>
      <p:boldItalic r:id="rId73"/>
    </p:embeddedFont>
    <p:embeddedFont>
      <p:font typeface="함초롬바탕" panose="02030604000101010101" pitchFamily="18" charset="-127"/>
      <p:regular r:id="rId74"/>
      <p:bold r:id="rId75"/>
    </p:embeddedFont>
    <p:embeddedFont>
      <p:font typeface="맑은 고딕" panose="020B0503020000020004" pitchFamily="50" charset="-127"/>
      <p:regular r:id="rId76"/>
      <p:bold r:id="rId7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A7A"/>
    <a:srgbClr val="0B0B0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98" autoAdjust="0"/>
    <p:restoredTop sz="89660" autoAdjust="0"/>
  </p:normalViewPr>
  <p:slideViewPr>
    <p:cSldViewPr>
      <p:cViewPr varScale="1">
        <p:scale>
          <a:sx n="148" d="100"/>
          <a:sy n="148" d="100"/>
        </p:scale>
        <p:origin x="1387" y="1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280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360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6.fntdata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1.fntdata"/><Relationship Id="rId77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4.fntdata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2.fntdata"/><Relationship Id="rId75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5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8.fntdata"/><Relationship Id="rId7" Type="http://schemas.openxmlformats.org/officeDocument/2006/relationships/slide" Target="slides/slide6.xml"/><Relationship Id="rId71" Type="http://schemas.openxmlformats.org/officeDocument/2006/relationships/font" Target="fonts/font3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607DB-28CA-4E7A-9661-D921E3DA524D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195A9-981C-4B9C-9437-B97FF4B91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80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195A9-981C-4B9C-9437-B97FF4B91D76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67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914400" y="1268761"/>
            <a:ext cx="10363200" cy="1470025"/>
          </a:xfrm>
        </p:spPr>
        <p:txBody>
          <a:bodyPr/>
          <a:lstStyle>
            <a:lvl1pPr algn="l">
              <a:defRPr lang="ko-KR" altLang="en-US" sz="2800" b="1" kern="120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altLang="ko-KR" dirty="0"/>
              <a:t>Media Lab new PPT master</a:t>
            </a:r>
            <a:br>
              <a:rPr lang="en-US" altLang="ko-KR" dirty="0"/>
            </a:br>
            <a:r>
              <a:rPr lang="en-US" altLang="ko-KR" dirty="0"/>
              <a:t>2012.09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35627" y="3933056"/>
            <a:ext cx="8534400" cy="1752600"/>
          </a:xfrm>
        </p:spPr>
        <p:txBody>
          <a:bodyPr>
            <a:normAutofit/>
          </a:bodyPr>
          <a:lstStyle>
            <a:lvl1pPr marL="0" indent="0" algn="r">
              <a:buNone/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-3189" y="-6912"/>
            <a:ext cx="12192000" cy="369332"/>
            <a:chOff x="-2392" y="1484784"/>
            <a:chExt cx="9144000" cy="369332"/>
          </a:xfrm>
        </p:grpSpPr>
        <p:sp>
          <p:nvSpPr>
            <p:cNvPr id="5" name="직사각형 4"/>
            <p:cNvSpPr/>
            <p:nvPr/>
          </p:nvSpPr>
          <p:spPr>
            <a:xfrm>
              <a:off x="-2392" y="1488445"/>
              <a:ext cx="9144000" cy="362010"/>
            </a:xfrm>
            <a:prstGeom prst="rect">
              <a:avLst/>
            </a:prstGeom>
            <a:gradFill flip="none" rotWithShape="1">
              <a:gsLst>
                <a:gs pos="6000">
                  <a:srgbClr val="5E9EFF"/>
                </a:gs>
                <a:gs pos="27000">
                  <a:srgbClr val="85C2FF"/>
                </a:gs>
                <a:gs pos="53000">
                  <a:srgbClr val="C4D6EB"/>
                </a:gs>
                <a:gs pos="100000">
                  <a:srgbClr val="FFEBFA"/>
                </a:gs>
              </a:gsLst>
              <a:lin ang="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fla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6980" y="1484784"/>
              <a:ext cx="185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MEDIA LAB – </a:t>
              </a:r>
              <a:r>
                <a:rPr lang="en-US" altLang="ko-KR" sz="9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Richmedia</a:t>
              </a:r>
              <a:endParaRPr lang="en-US" altLang="ko-KR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Kyunghee University</a:t>
              </a:r>
              <a:endParaRPr lang="ko-KR" altLang="en-U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4" descr="C:\Users\Yongwoo\Desktop\그림2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0" y="1484784"/>
              <a:ext cx="306668" cy="312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162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28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78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 userDrawn="1"/>
        </p:nvGrpSpPr>
        <p:grpSpPr>
          <a:xfrm>
            <a:off x="-3189" y="-6912"/>
            <a:ext cx="12192000" cy="369332"/>
            <a:chOff x="-2392" y="1484784"/>
            <a:chExt cx="9144000" cy="369332"/>
          </a:xfrm>
        </p:grpSpPr>
        <p:sp>
          <p:nvSpPr>
            <p:cNvPr id="8" name="직사각형 7"/>
            <p:cNvSpPr/>
            <p:nvPr/>
          </p:nvSpPr>
          <p:spPr>
            <a:xfrm>
              <a:off x="-2392" y="1488445"/>
              <a:ext cx="9144000" cy="362010"/>
            </a:xfrm>
            <a:prstGeom prst="rect">
              <a:avLst/>
            </a:prstGeom>
            <a:gradFill flip="none" rotWithShape="1">
              <a:gsLst>
                <a:gs pos="6000">
                  <a:srgbClr val="5E9EFF"/>
                </a:gs>
                <a:gs pos="27000">
                  <a:srgbClr val="85C2FF"/>
                </a:gs>
                <a:gs pos="53000">
                  <a:srgbClr val="C4D6EB"/>
                </a:gs>
                <a:gs pos="100000">
                  <a:srgbClr val="FFEBFA"/>
                </a:gs>
              </a:gsLst>
              <a:lin ang="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fla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6980" y="1484784"/>
              <a:ext cx="185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MEDIA LAB – </a:t>
              </a:r>
              <a:r>
                <a:rPr lang="en-US" altLang="ko-KR" sz="9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Richmedia</a:t>
              </a:r>
              <a:endParaRPr lang="en-US" altLang="ko-KR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lang="en-US" altLang="ko-KR" sz="9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Kyunghee University</a:t>
              </a:r>
              <a:endParaRPr lang="ko-KR" altLang="en-US" sz="9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0" name="Picture 4" descr="C:\Users\Yongwoo\Desktop\그림2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0" y="1484784"/>
              <a:ext cx="306668" cy="312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제목 1"/>
          <p:cNvSpPr>
            <a:spLocks noGrp="1"/>
          </p:cNvSpPr>
          <p:nvPr userDrawn="1">
            <p:ph type="title"/>
          </p:nvPr>
        </p:nvSpPr>
        <p:spPr>
          <a:xfrm>
            <a:off x="2639616" y="44624"/>
            <a:ext cx="9409045" cy="288032"/>
          </a:xfrm>
        </p:spPr>
        <p:txBody>
          <a:bodyPr/>
          <a:lstStyle>
            <a:lvl1pPr>
              <a:defRPr lang="ko-KR" altLang="en-US" sz="1800" b="1" kern="120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 userDrawn="1">
            <p:ph idx="1"/>
          </p:nvPr>
        </p:nvSpPr>
        <p:spPr>
          <a:xfrm>
            <a:off x="143339" y="404664"/>
            <a:ext cx="11905323" cy="64087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 userDrawn="1"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 userDrawn="1"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 userDrawn="1"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82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70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35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79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92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53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18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C81E19-70F3-48CC-8477-D213DB6DA9AA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FACFC11-3381-4CAA-B420-4AFA3A232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48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3339" y="44624"/>
            <a:ext cx="11905323" cy="216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3339" y="332656"/>
            <a:ext cx="11905323" cy="6480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774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1" hangingPunct="1">
        <a:spcBef>
          <a:spcPct val="0"/>
        </a:spcBef>
        <a:buNone/>
        <a:defRPr sz="1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Wingdings" pitchFamily="2" charset="2"/>
        <a:buChar char="v"/>
        <a:defRPr sz="15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628650" indent="-171450" algn="l" defTabSz="914400" rtl="0" eaLnBrk="1" latinLnBrk="1" hangingPunct="1">
        <a:spcBef>
          <a:spcPct val="20000"/>
        </a:spcBef>
        <a:buFont typeface="Wingdings" pitchFamily="2" charset="2"/>
        <a:buChar char="§"/>
        <a:defRPr sz="13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085850" indent="-171450" algn="l" defTabSz="914400" rtl="0" eaLnBrk="1" latinLnBrk="1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Wingdings" pitchFamily="2" charset="2"/>
        <a:buChar char="ü"/>
        <a:defRPr sz="11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Wingdings" pitchFamily="2" charset="2"/>
        <a:buChar char="ü"/>
        <a:defRPr sz="1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yuheonkim@khu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g"/><Relationship Id="rId4" Type="http://schemas.openxmlformats.org/officeDocument/2006/relationships/image" Target="../media/image41.jpe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6.png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14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16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70.png"/><Relationship Id="rId5" Type="http://schemas.openxmlformats.org/officeDocument/2006/relationships/image" Target="../media/image48.wmf"/><Relationship Id="rId4" Type="http://schemas.openxmlformats.org/officeDocument/2006/relationships/oleObject" Target="../embeddings/oleObject16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17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2.png"/><Relationship Id="rId5" Type="http://schemas.openxmlformats.org/officeDocument/2006/relationships/image" Target="../media/image48.wmf"/><Relationship Id="rId4" Type="http://schemas.openxmlformats.org/officeDocument/2006/relationships/oleObject" Target="../embeddings/oleObject17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3.jpeg"/><Relationship Id="rId5" Type="http://schemas.openxmlformats.org/officeDocument/2006/relationships/image" Target="../media/image48.wmf"/><Relationship Id="rId4" Type="http://schemas.openxmlformats.org/officeDocument/2006/relationships/oleObject" Target="../embeddings/oleObject1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3.jpeg"/><Relationship Id="rId5" Type="http://schemas.openxmlformats.org/officeDocument/2006/relationships/image" Target="../media/image48.wmf"/><Relationship Id="rId4" Type="http://schemas.openxmlformats.org/officeDocument/2006/relationships/oleObject" Target="../embeddings/oleObject17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3.jpeg"/><Relationship Id="rId5" Type="http://schemas.openxmlformats.org/officeDocument/2006/relationships/image" Target="../media/image48.wmf"/><Relationship Id="rId4" Type="http://schemas.openxmlformats.org/officeDocument/2006/relationships/oleObject" Target="../embeddings/oleObject17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3.jpeg"/><Relationship Id="rId5" Type="http://schemas.openxmlformats.org/officeDocument/2006/relationships/image" Target="../media/image48.wmf"/><Relationship Id="rId4" Type="http://schemas.openxmlformats.org/officeDocument/2006/relationships/oleObject" Target="../embeddings/oleObject17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3.jpeg"/><Relationship Id="rId5" Type="http://schemas.openxmlformats.org/officeDocument/2006/relationships/image" Target="../media/image48.wmf"/><Relationship Id="rId4" Type="http://schemas.openxmlformats.org/officeDocument/2006/relationships/oleObject" Target="../embeddings/oleObject17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3.jpeg"/><Relationship Id="rId5" Type="http://schemas.openxmlformats.org/officeDocument/2006/relationships/image" Target="../media/image48.wmf"/><Relationship Id="rId4" Type="http://schemas.openxmlformats.org/officeDocument/2006/relationships/oleObject" Target="../embeddings/oleObject17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3.jpeg"/><Relationship Id="rId5" Type="http://schemas.openxmlformats.org/officeDocument/2006/relationships/image" Target="../media/image48.wmf"/><Relationship Id="rId4" Type="http://schemas.openxmlformats.org/officeDocument/2006/relationships/oleObject" Target="../embeddings/oleObject17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3.jpeg"/><Relationship Id="rId5" Type="http://schemas.openxmlformats.org/officeDocument/2006/relationships/image" Target="../media/image48.wmf"/><Relationship Id="rId4" Type="http://schemas.openxmlformats.org/officeDocument/2006/relationships/oleObject" Target="../embeddings/oleObject17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18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18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1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4.jpg"/><Relationship Id="rId5" Type="http://schemas.openxmlformats.org/officeDocument/2006/relationships/image" Target="../media/image48.wmf"/><Relationship Id="rId4" Type="http://schemas.openxmlformats.org/officeDocument/2006/relationships/oleObject" Target="../embeddings/oleObject19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jp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7376" y="1382911"/>
            <a:ext cx="10363200" cy="1470025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+mj-lt"/>
              </a:rPr>
              <a:t>DSP Lab. Week </a:t>
            </a:r>
            <a:r>
              <a:rPr lang="en-US" altLang="ko-KR" sz="4000" dirty="0" smtClean="0">
                <a:latin typeface="+mj-lt"/>
              </a:rPr>
              <a:t>11</a:t>
            </a:r>
            <a:r>
              <a:rPr lang="en-US" altLang="ko-KR" sz="4000" dirty="0">
                <a:latin typeface="+mj-lt"/>
              </a:rPr>
              <a:t/>
            </a:r>
            <a:br>
              <a:rPr lang="en-US" altLang="ko-KR" sz="4000" dirty="0">
                <a:latin typeface="+mj-lt"/>
              </a:rPr>
            </a:br>
            <a:r>
              <a:rPr lang="en-US" altLang="ko-KR" sz="4000" dirty="0">
                <a:latin typeface="+mj-lt"/>
              </a:rPr>
              <a:t>Filtering (</a:t>
            </a:r>
            <a:r>
              <a:rPr lang="en-US" altLang="ko-KR" sz="4000" dirty="0" smtClean="0">
                <a:latin typeface="+mj-lt"/>
              </a:rPr>
              <a:t>FIR, IIR, </a:t>
            </a:r>
            <a:r>
              <a:rPr lang="en-US" altLang="ko-KR" sz="4000" dirty="0" err="1" smtClean="0">
                <a:latin typeface="+mj-lt"/>
              </a:rPr>
              <a:t>Poles&amp;Zeros</a:t>
            </a:r>
            <a:r>
              <a:rPr lang="en-US" altLang="ko-KR" sz="4000" dirty="0" smtClean="0">
                <a:latin typeface="+mj-lt"/>
              </a:rPr>
              <a:t>)</a:t>
            </a:r>
            <a:endParaRPr lang="ko-KR" altLang="en-US" sz="4000" dirty="0">
              <a:latin typeface="+mj-lt"/>
              <a:ea typeface="+mn-ea"/>
              <a:cs typeface="+mn-cs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83832" y="3645024"/>
            <a:ext cx="6400800" cy="1752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2000" dirty="0" err="1">
                <a:latin typeface="+mj-lt"/>
                <a:ea typeface="바탕" pitchFamily="18" charset="-127"/>
              </a:rPr>
              <a:t>Kyuheon</a:t>
            </a:r>
            <a:r>
              <a:rPr lang="en-US" altLang="ko-KR" sz="2000" dirty="0">
                <a:latin typeface="+mj-lt"/>
                <a:ea typeface="바탕" pitchFamily="18" charset="-127"/>
              </a:rPr>
              <a:t> Kim</a:t>
            </a:r>
          </a:p>
          <a:p>
            <a:pPr>
              <a:defRPr/>
            </a:pPr>
            <a:r>
              <a:rPr lang="en-US" altLang="ko-KR" sz="2000" dirty="0">
                <a:latin typeface="+mj-lt"/>
                <a:ea typeface="바탕" pitchFamily="18" charset="-127"/>
              </a:rPr>
              <a:t>Media Lab. Rm567</a:t>
            </a:r>
          </a:p>
          <a:p>
            <a:pPr>
              <a:defRPr/>
            </a:pPr>
            <a:r>
              <a:rPr lang="en-US" altLang="ko-KR" sz="2000" dirty="0">
                <a:latin typeface="+mj-lt"/>
                <a:ea typeface="바탕" pitchFamily="18" charset="-127"/>
                <a:hlinkClick r:id="rId2"/>
              </a:rPr>
              <a:t>kyuheonkim@khu.ac.kr</a:t>
            </a:r>
            <a:r>
              <a:rPr lang="en-US" altLang="ko-KR" sz="2000" dirty="0">
                <a:latin typeface="+mj-lt"/>
              </a:rPr>
              <a:t> </a:t>
            </a:r>
          </a:p>
          <a:p>
            <a:pPr>
              <a:defRPr/>
            </a:pPr>
            <a:r>
              <a:rPr lang="en-US" altLang="ko-KR" sz="2000" dirty="0">
                <a:latin typeface="+mj-lt"/>
              </a:rPr>
              <a:t>Last update </a:t>
            </a:r>
            <a:r>
              <a:rPr lang="en-US" altLang="ko-KR" sz="2000">
                <a:latin typeface="+mj-lt"/>
              </a:rPr>
              <a:t>: September 2, </a:t>
            </a:r>
            <a:r>
              <a:rPr lang="en-US" altLang="ko-KR" sz="2000" dirty="0">
                <a:latin typeface="+mj-lt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789997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917376" y="1382911"/>
            <a:ext cx="103632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lang="ko-KR" altLang="en-US" sz="1800" b="1" kern="120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algn="l"/>
            <a:r>
              <a:rPr lang="en-US" altLang="ko-KR" sz="4000" dirty="0">
                <a:latin typeface="+mj-lt"/>
              </a:rPr>
              <a:t/>
            </a:r>
            <a:br>
              <a:rPr lang="en-US" altLang="ko-KR" sz="4000" dirty="0">
                <a:latin typeface="+mj-lt"/>
              </a:rPr>
            </a:br>
            <a:r>
              <a:rPr lang="en-US" altLang="ko-KR" sz="4000" dirty="0"/>
              <a:t>Filtering </a:t>
            </a:r>
            <a:r>
              <a:rPr lang="en-US" altLang="ko-KR" sz="4000" dirty="0" smtClean="0"/>
              <a:t>(IIR</a:t>
            </a:r>
            <a:r>
              <a:rPr lang="en-US" altLang="ko-KR" sz="4000" dirty="0"/>
              <a:t>)</a:t>
            </a:r>
            <a:endParaRPr lang="en-US" sz="4000" dirty="0"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3879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Systems and Fourier transform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714375"/>
            <a:ext cx="989647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23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542925"/>
            <a:ext cx="970597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3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764704"/>
            <a:ext cx="98298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63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620688"/>
            <a:ext cx="9144322" cy="602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83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620688"/>
            <a:ext cx="9012209" cy="593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06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548680"/>
            <a:ext cx="9221663" cy="597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64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376237"/>
            <a:ext cx="98774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2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671512"/>
            <a:ext cx="9744075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70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482302"/>
            <a:ext cx="9648825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5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3432176" y="142853"/>
            <a:ext cx="7019925" cy="796925"/>
          </a:xfrm>
        </p:spPr>
        <p:txBody>
          <a:bodyPr/>
          <a:lstStyle/>
          <a:p>
            <a:pPr eaLnBrk="1" hangingPunct="1"/>
            <a:r>
              <a:rPr lang="en-US" altLang="en-US" dirty="0"/>
              <a:t>3-PT AVERAGE SYSTEM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57298"/>
            <a:ext cx="8178800" cy="4457700"/>
          </a:xfrm>
        </p:spPr>
        <p:txBody>
          <a:bodyPr/>
          <a:lstStyle/>
          <a:p>
            <a:pPr eaLnBrk="1" hangingPunct="1"/>
            <a:r>
              <a:rPr lang="en-US" altLang="en-US" dirty="0"/>
              <a:t>ADD 3 CONSECUTIVE NUMBERS</a:t>
            </a:r>
          </a:p>
          <a:p>
            <a:pPr lvl="1" eaLnBrk="1" hangingPunct="1"/>
            <a:r>
              <a:rPr lang="en-US" altLang="en-US" dirty="0"/>
              <a:t>Do this for each “</a:t>
            </a:r>
            <a:r>
              <a:rPr lang="en-US" altLang="en-US" i="1" dirty="0">
                <a:latin typeface="Times New Roman" pitchFamily="18" charset="0"/>
              </a:rPr>
              <a:t>n</a:t>
            </a:r>
            <a:r>
              <a:rPr lang="en-US" altLang="en-US" dirty="0"/>
              <a:t>”</a:t>
            </a:r>
          </a:p>
        </p:txBody>
      </p:sp>
      <p:pic>
        <p:nvPicPr>
          <p:cNvPr id="5038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482836"/>
            <a:ext cx="8305800" cy="413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3813" name="Text Box 5"/>
          <p:cNvSpPr txBox="1">
            <a:spLocks noChangeArrowheads="1"/>
          </p:cNvSpPr>
          <p:nvPr/>
        </p:nvSpPr>
        <p:spPr bwMode="auto">
          <a:xfrm>
            <a:off x="7315201" y="2500299"/>
            <a:ext cx="225940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en-US" sz="2400" b="1">
                <a:latin typeface="Times" pitchFamily="18" charset="0"/>
                <a:ea typeface="굴림" charset="-127"/>
              </a:rPr>
              <a:t>Make a TABLE</a:t>
            </a:r>
            <a:endParaRPr lang="en-US" altLang="en-US" sz="2400" i="1">
              <a:latin typeface="Times" pitchFamily="18" charset="0"/>
              <a:ea typeface="굴림" charset="-127"/>
            </a:endParaRPr>
          </a:p>
        </p:txBody>
      </p:sp>
      <p:sp>
        <p:nvSpPr>
          <p:cNvPr id="503814" name="Text Box 6"/>
          <p:cNvSpPr txBox="1">
            <a:spLocks noChangeArrowheads="1"/>
          </p:cNvSpPr>
          <p:nvPr/>
        </p:nvSpPr>
        <p:spPr bwMode="auto">
          <a:xfrm>
            <a:off x="4953001" y="5503848"/>
            <a:ext cx="60144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en-US" sz="2000" b="1" i="1" dirty="0">
                <a:latin typeface="Times" pitchFamily="18" charset="0"/>
                <a:ea typeface="굴림" charset="-127"/>
              </a:rPr>
              <a:t>n</a:t>
            </a:r>
            <a:r>
              <a:rPr lang="en-US" altLang="en-US" sz="2000" b="1" dirty="0">
                <a:latin typeface="Times" pitchFamily="18" charset="0"/>
                <a:ea typeface="굴림" charset="-127"/>
              </a:rPr>
              <a:t>=0</a:t>
            </a:r>
          </a:p>
        </p:txBody>
      </p:sp>
      <p:sp>
        <p:nvSpPr>
          <p:cNvPr id="503815" name="Text Box 7"/>
          <p:cNvSpPr txBox="1">
            <a:spLocks noChangeArrowheads="1"/>
          </p:cNvSpPr>
          <p:nvPr/>
        </p:nvSpPr>
        <p:spPr bwMode="auto">
          <a:xfrm>
            <a:off x="5622926" y="6113448"/>
            <a:ext cx="60144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en-US" sz="2000" b="1" i="1" dirty="0">
                <a:latin typeface="Times" pitchFamily="18" charset="0"/>
                <a:ea typeface="굴림" charset="-127"/>
              </a:rPr>
              <a:t>n</a:t>
            </a:r>
            <a:r>
              <a:rPr lang="en-US" altLang="en-US" sz="2000" b="1" dirty="0">
                <a:latin typeface="Times" pitchFamily="18" charset="0"/>
                <a:ea typeface="굴림" charset="-127"/>
              </a:rPr>
              <a:t>=1</a:t>
            </a:r>
          </a:p>
        </p:txBody>
      </p:sp>
      <p:sp>
        <p:nvSpPr>
          <p:cNvPr id="503816" name="Freeform 8"/>
          <p:cNvSpPr>
            <a:spLocks/>
          </p:cNvSpPr>
          <p:nvPr/>
        </p:nvSpPr>
        <p:spPr bwMode="auto">
          <a:xfrm>
            <a:off x="6934200" y="4481498"/>
            <a:ext cx="1371600" cy="914400"/>
          </a:xfrm>
          <a:custGeom>
            <a:avLst/>
            <a:gdLst>
              <a:gd name="T0" fmla="*/ 0 w 864"/>
              <a:gd name="T1" fmla="*/ 914400 h 576"/>
              <a:gd name="T2" fmla="*/ 0 w 864"/>
              <a:gd name="T3" fmla="*/ 0 h 576"/>
              <a:gd name="T4" fmla="*/ 1371600 w 864"/>
              <a:gd name="T5" fmla="*/ 0 h 576"/>
              <a:gd name="T6" fmla="*/ 1371600 w 864"/>
              <a:gd name="T7" fmla="*/ 304800 h 576"/>
              <a:gd name="T8" fmla="*/ 304800 w 864"/>
              <a:gd name="T9" fmla="*/ 304800 h 576"/>
              <a:gd name="T10" fmla="*/ 304800 w 864"/>
              <a:gd name="T11" fmla="*/ 914400 h 576"/>
              <a:gd name="T12" fmla="*/ 0 w 864"/>
              <a:gd name="T13" fmla="*/ 914400 h 5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64"/>
              <a:gd name="T22" fmla="*/ 0 h 576"/>
              <a:gd name="T23" fmla="*/ 864 w 864"/>
              <a:gd name="T24" fmla="*/ 576 h 5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64" h="576">
                <a:moveTo>
                  <a:pt x="0" y="576"/>
                </a:moveTo>
                <a:lnTo>
                  <a:pt x="0" y="0"/>
                </a:lnTo>
                <a:lnTo>
                  <a:pt x="864" y="0"/>
                </a:lnTo>
                <a:lnTo>
                  <a:pt x="864" y="192"/>
                </a:lnTo>
                <a:lnTo>
                  <a:pt x="192" y="192"/>
                </a:lnTo>
                <a:lnTo>
                  <a:pt x="192" y="576"/>
                </a:lnTo>
                <a:lnTo>
                  <a:pt x="0" y="576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5038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439704"/>
              </p:ext>
            </p:extLst>
          </p:nvPr>
        </p:nvGraphicFramePr>
        <p:xfrm>
          <a:off x="3679826" y="3109899"/>
          <a:ext cx="5311775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4" imgW="2133360" imgH="253800" progId="Equation.3">
                  <p:embed/>
                </p:oleObj>
              </mc:Choice>
              <mc:Fallback>
                <p:oleObj name="Equation" r:id="rId4" imgW="2133360" imgH="253800" progId="Equation.3">
                  <p:embed/>
                  <p:pic>
                    <p:nvPicPr>
                      <p:cNvPr id="503817" name="Object 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826" y="3109899"/>
                        <a:ext cx="5311775" cy="633413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제목 1"/>
          <p:cNvSpPr txBox="1">
            <a:spLocks/>
          </p:cNvSpPr>
          <p:nvPr/>
        </p:nvSpPr>
        <p:spPr>
          <a:xfrm>
            <a:off x="263352" y="46988"/>
            <a:ext cx="103632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lang="ko-KR" altLang="en-US" sz="1800" b="1" kern="120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algn="l"/>
            <a:r>
              <a:rPr lang="en-US" altLang="ko-KR" sz="4000" smtClean="0"/>
              <a:t>Filtering (FIR</a:t>
            </a:r>
            <a:r>
              <a:rPr lang="en-US" altLang="ko-KR" sz="4000" dirty="0"/>
              <a:t>)</a:t>
            </a:r>
            <a:endParaRPr lang="en-US" sz="4000" dirty="0"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1120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642937"/>
            <a:ext cx="962977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47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642937"/>
            <a:ext cx="996315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70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IIR</a:t>
            </a:r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917376" y="1382911"/>
            <a:ext cx="103632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lang="ko-KR" altLang="en-US" sz="1800" b="1" kern="120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algn="l"/>
            <a:r>
              <a:rPr lang="en-US" altLang="ko-KR" sz="4000" dirty="0">
                <a:latin typeface="+mj-lt"/>
              </a:rPr>
              <a:t/>
            </a:r>
            <a:br>
              <a:rPr lang="en-US" altLang="ko-KR" sz="4000" dirty="0">
                <a:latin typeface="+mj-lt"/>
              </a:rPr>
            </a:br>
            <a:r>
              <a:rPr lang="en-US" altLang="ko-KR" sz="4000" dirty="0">
                <a:latin typeface="+mj-lt"/>
              </a:rPr>
              <a:t>Poles &amp; Zeros</a:t>
            </a:r>
            <a:endParaRPr lang="en-US" sz="4000" dirty="0"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5559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Poles &amp; </a:t>
            </a:r>
            <a:r>
              <a:rPr lang="en-US" altLang="ko-KR" dirty="0" err="1"/>
              <a:t>Zeors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419100"/>
            <a:ext cx="972502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21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Poles &amp; Zeros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804862"/>
            <a:ext cx="988695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30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Poles &amp; Zeros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742950"/>
            <a:ext cx="974407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16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Poles &amp; Zeros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423862"/>
            <a:ext cx="10001250" cy="6010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12224" y="620688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/>
              <a:t>Stability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32241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Poles &amp; Zeros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702" y="449535"/>
            <a:ext cx="984885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30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Poles &amp; Zeros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1052736"/>
            <a:ext cx="8743950" cy="5229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12224" y="620688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/>
              <a:t>Inverse Z Transform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57056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0200456" y="0"/>
            <a:ext cx="19442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/>
              <a:t>FILTERING</a:t>
            </a:r>
            <a:endParaRPr lang="ko-KR" alt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FIR ex1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07840" y="1052736"/>
                <a:ext cx="8820472" cy="1804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예제</a:t>
                </a:r>
                <a:r>
                  <a:rPr lang="en-US" altLang="ko-KR" dirty="0"/>
                  <a:t>) y[n] = x[n] – x[n-1] </a:t>
                </a:r>
                <a:r>
                  <a:rPr lang="ko-KR" altLang="en-US" dirty="0"/>
                  <a:t>의 일차 차분 시스템을 고려해본다</a:t>
                </a:r>
                <a:r>
                  <a:rPr lang="en-US" altLang="ko-KR" dirty="0"/>
                  <a:t>. H(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en-US" altLang="ko-KR" dirty="0"/>
                  <a:t>magnitude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 phase</a:t>
                </a:r>
                <a:r>
                  <a:rPr lang="ko-KR" altLang="en-US" dirty="0"/>
                  <a:t>를 구하여라</a:t>
                </a:r>
                <a:r>
                  <a:rPr lang="en-US" altLang="ko-KR" dirty="0"/>
                  <a:t>. fs = 1000 Hz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일차 차분 시스템의 </a:t>
                </a:r>
                <a:r>
                  <a:rPr lang="en-US" altLang="ko-KR" dirty="0"/>
                  <a:t>h[n] =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dirty="0"/>
                  <a:t>[n-1] </a:t>
                </a:r>
                <a:r>
                  <a:rPr lang="ko-KR" altLang="en-US" dirty="0"/>
                  <a:t>이므로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sup>
                        </m:s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=1 −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sup>
                    </m:sSup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840" y="1052736"/>
                <a:ext cx="8820472" cy="1804405"/>
              </a:xfrm>
              <a:prstGeom prst="rect">
                <a:avLst/>
              </a:prstGeom>
              <a:blipFill>
                <a:blip r:embed="rId2"/>
                <a:stretch>
                  <a:fillRect l="-622" t="-13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99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09786" y="90488"/>
            <a:ext cx="7543800" cy="676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4835" name="Text Box 3"/>
          <p:cNvSpPr txBox="1">
            <a:spLocks noChangeArrowheads="1"/>
          </p:cNvSpPr>
          <p:nvPr/>
        </p:nvSpPr>
        <p:spPr bwMode="auto">
          <a:xfrm>
            <a:off x="2362201" y="685801"/>
            <a:ext cx="239604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en-US" sz="2400" b="1">
                <a:latin typeface="Times" pitchFamily="18" charset="0"/>
                <a:ea typeface="굴림" charset="-127"/>
              </a:rPr>
              <a:t>INPUT SIGNAL</a:t>
            </a:r>
            <a:endParaRPr lang="en-US" altLang="en-US" sz="2400" i="1">
              <a:latin typeface="Times" pitchFamily="18" charset="0"/>
              <a:ea typeface="굴림" charset="-127"/>
            </a:endParaRPr>
          </a:p>
        </p:txBody>
      </p:sp>
      <p:sp>
        <p:nvSpPr>
          <p:cNvPr id="504836" name="Text Box 4"/>
          <p:cNvSpPr txBox="1">
            <a:spLocks noChangeArrowheads="1"/>
          </p:cNvSpPr>
          <p:nvPr/>
        </p:nvSpPr>
        <p:spPr bwMode="auto">
          <a:xfrm>
            <a:off x="4137792" y="6333032"/>
            <a:ext cx="388778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latinLnBrk="0" hangingPunct="0"/>
            <a:r>
              <a:rPr lang="en-US" altLang="en-US" sz="2400" b="1" dirty="0">
                <a:latin typeface="Times" pitchFamily="18" charset="0"/>
                <a:ea typeface="굴림" charset="-127"/>
              </a:rPr>
              <a:t>OUTPUT SIGNAL</a:t>
            </a:r>
            <a:endParaRPr lang="en-US" altLang="en-US" sz="2400" i="1" dirty="0">
              <a:latin typeface="Times" pitchFamily="18" charset="0"/>
              <a:ea typeface="굴림" charset="-127"/>
            </a:endParaRP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364686"/>
              </p:ext>
            </p:extLst>
          </p:nvPr>
        </p:nvGraphicFramePr>
        <p:xfrm>
          <a:off x="2376648" y="2768601"/>
          <a:ext cx="6624637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quation" r:id="rId4" imgW="2133360" imgH="253800" progId="Equation.3">
                  <p:embed/>
                </p:oleObj>
              </mc:Choice>
              <mc:Fallback>
                <p:oleObj name="Equation" r:id="rId4" imgW="2133360" imgH="253800" progId="Equation.3">
                  <p:embed/>
                  <p:pic>
                    <p:nvPicPr>
                      <p:cNvPr id="205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648" y="2768601"/>
                        <a:ext cx="6624637" cy="79057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7497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FIR </a:t>
            </a:r>
            <a:r>
              <a:rPr lang="ko-KR" altLang="en-US" dirty="0"/>
              <a:t>필터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0" y="476673"/>
                <a:ext cx="8820472" cy="1804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예제</a:t>
                </a:r>
                <a:r>
                  <a:rPr lang="en-US" altLang="ko-KR" dirty="0"/>
                  <a:t>) y[n] = x[n] – x[n-1] </a:t>
                </a:r>
                <a:r>
                  <a:rPr lang="ko-KR" altLang="en-US" dirty="0"/>
                  <a:t>의 일차 차분 시스템을 고려해본다</a:t>
                </a:r>
                <a:r>
                  <a:rPr lang="en-US" altLang="ko-KR" dirty="0"/>
                  <a:t>. H(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en-US" altLang="ko-KR" dirty="0"/>
                  <a:t>magnitude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 phase</a:t>
                </a:r>
                <a:r>
                  <a:rPr lang="ko-KR" altLang="en-US" dirty="0"/>
                  <a:t>를 구하여라</a:t>
                </a:r>
                <a:r>
                  <a:rPr lang="en-US" altLang="ko-KR" dirty="0"/>
                  <a:t>. fs = 1000 Hz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일차 차분 시스템의 </a:t>
                </a:r>
                <a:r>
                  <a:rPr lang="en-US" altLang="ko-KR" dirty="0"/>
                  <a:t>h[n] =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dirty="0"/>
                  <a:t>[n-1] </a:t>
                </a:r>
                <a:r>
                  <a:rPr lang="ko-KR" altLang="en-US" dirty="0"/>
                  <a:t>이므로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sup>
                        </m:s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=1 −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sup>
                    </m:sSup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76673"/>
                <a:ext cx="8820472" cy="1804405"/>
              </a:xfrm>
              <a:prstGeom prst="rect">
                <a:avLst/>
              </a:prstGeom>
              <a:blipFill>
                <a:blip r:embed="rId2"/>
                <a:stretch>
                  <a:fillRect l="-553" t="-10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724" y="1716705"/>
            <a:ext cx="6496799" cy="515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64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FIR </a:t>
            </a:r>
            <a:r>
              <a:rPr lang="ko-KR" altLang="en-US" dirty="0"/>
              <a:t>필터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0" y="476673"/>
                <a:ext cx="8820472" cy="1804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예제</a:t>
                </a:r>
                <a:r>
                  <a:rPr lang="en-US" altLang="ko-KR" dirty="0"/>
                  <a:t>) y[n] = x[n] – x[n-1] </a:t>
                </a:r>
                <a:r>
                  <a:rPr lang="ko-KR" altLang="en-US" dirty="0"/>
                  <a:t>의 일차 차분 시스템을 고려해본다</a:t>
                </a:r>
                <a:r>
                  <a:rPr lang="en-US" altLang="ko-KR" dirty="0"/>
                  <a:t>. H(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en-US" altLang="ko-KR" dirty="0"/>
                  <a:t>magnitude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 phase</a:t>
                </a:r>
                <a:r>
                  <a:rPr lang="ko-KR" altLang="en-US" dirty="0"/>
                  <a:t>를 구하여라</a:t>
                </a:r>
                <a:r>
                  <a:rPr lang="en-US" altLang="ko-KR" dirty="0"/>
                  <a:t>. fs = 1000 Hz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일차 차분 시스템의 </a:t>
                </a:r>
                <a:r>
                  <a:rPr lang="en-US" altLang="ko-KR" dirty="0"/>
                  <a:t>h[n] =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dirty="0"/>
                  <a:t>[n-1] </a:t>
                </a:r>
                <a:r>
                  <a:rPr lang="ko-KR" altLang="en-US" dirty="0"/>
                  <a:t>이므로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sup>
                        </m:s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=1 −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sup>
                    </m:sSup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76673"/>
                <a:ext cx="8820472" cy="1804405"/>
              </a:xfrm>
              <a:prstGeom prst="rect">
                <a:avLst/>
              </a:prstGeom>
              <a:blipFill>
                <a:blip r:embed="rId2"/>
                <a:stretch>
                  <a:fillRect l="-553" t="-10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724" y="1716705"/>
            <a:ext cx="6496799" cy="515991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808169" y="3188038"/>
            <a:ext cx="936104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884071" y="3106158"/>
            <a:ext cx="4176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출력을 </a:t>
            </a:r>
            <a:r>
              <a:rPr lang="en-US" altLang="ko-KR" sz="1400" dirty="0"/>
              <a:t>3</a:t>
            </a:r>
            <a:r>
              <a:rPr lang="ko-KR" altLang="en-US" sz="1400" dirty="0"/>
              <a:t>주기로 설정</a:t>
            </a:r>
            <a:r>
              <a:rPr lang="en-US" altLang="ko-KR" sz="1400" dirty="0"/>
              <a:t> (</a:t>
            </a:r>
            <a:r>
              <a:rPr lang="ko-KR" altLang="en-US" sz="1400" dirty="0"/>
              <a:t>결과 비교를 위해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27148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FIR </a:t>
            </a:r>
            <a:r>
              <a:rPr lang="ko-KR" altLang="en-US" dirty="0"/>
              <a:t>필터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0" y="476673"/>
                <a:ext cx="8820472" cy="1804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예제</a:t>
                </a:r>
                <a:r>
                  <a:rPr lang="en-US" altLang="ko-KR" dirty="0"/>
                  <a:t>) y[n] = x[n] – x[n-1] </a:t>
                </a:r>
                <a:r>
                  <a:rPr lang="ko-KR" altLang="en-US" dirty="0"/>
                  <a:t>의 일차 차분 시스템을 고려해본다</a:t>
                </a:r>
                <a:r>
                  <a:rPr lang="en-US" altLang="ko-KR" dirty="0"/>
                  <a:t>. H(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en-US" altLang="ko-KR" dirty="0"/>
                  <a:t>magnitude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 phase</a:t>
                </a:r>
                <a:r>
                  <a:rPr lang="ko-KR" altLang="en-US" dirty="0"/>
                  <a:t>를 구하여라</a:t>
                </a:r>
                <a:r>
                  <a:rPr lang="en-US" altLang="ko-KR" dirty="0"/>
                  <a:t>. fs = 1000 Hz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일차 차분 시스템의 </a:t>
                </a:r>
                <a:r>
                  <a:rPr lang="en-US" altLang="ko-KR" dirty="0"/>
                  <a:t>h[n] =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dirty="0"/>
                  <a:t>[n-1] </a:t>
                </a:r>
                <a:r>
                  <a:rPr lang="ko-KR" altLang="en-US" dirty="0"/>
                  <a:t>이므로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sup>
                        </m:s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=1 −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sup>
                    </m:sSup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76673"/>
                <a:ext cx="8820472" cy="1804405"/>
              </a:xfrm>
              <a:prstGeom prst="rect">
                <a:avLst/>
              </a:prstGeom>
              <a:blipFill>
                <a:blip r:embed="rId2"/>
                <a:stretch>
                  <a:fillRect l="-553" t="-10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724" y="1716705"/>
            <a:ext cx="6496799" cy="515991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799856" y="3688714"/>
            <a:ext cx="4104456" cy="11084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05622" y="348046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File </a:t>
            </a:r>
            <a:r>
              <a:rPr lang="ko-KR" altLang="en-US" dirty="0"/>
              <a:t>설정 </a:t>
            </a:r>
          </a:p>
        </p:txBody>
      </p:sp>
    </p:spTree>
    <p:extLst>
      <p:ext uri="{BB962C8B-B14F-4D97-AF65-F5344CB8AC3E}">
        <p14:creationId xmlns:p14="http://schemas.microsoft.com/office/powerpoint/2010/main" val="16529799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FIR </a:t>
            </a:r>
            <a:r>
              <a:rPr lang="ko-KR" altLang="en-US" dirty="0"/>
              <a:t>필터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0" y="476673"/>
                <a:ext cx="8820472" cy="1804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예제</a:t>
                </a:r>
                <a:r>
                  <a:rPr lang="en-US" altLang="ko-KR" dirty="0"/>
                  <a:t>) y[n] = x[n] – x[n-1] </a:t>
                </a:r>
                <a:r>
                  <a:rPr lang="ko-KR" altLang="en-US" dirty="0"/>
                  <a:t>의 일차 차분 시스템을 고려해본다</a:t>
                </a:r>
                <a:r>
                  <a:rPr lang="en-US" altLang="ko-KR" dirty="0"/>
                  <a:t>. H(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en-US" altLang="ko-KR" dirty="0"/>
                  <a:t>magnitude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 phase</a:t>
                </a:r>
                <a:r>
                  <a:rPr lang="ko-KR" altLang="en-US" dirty="0"/>
                  <a:t>를 구하여라</a:t>
                </a:r>
                <a:r>
                  <a:rPr lang="en-US" altLang="ko-KR" dirty="0"/>
                  <a:t>. fs = 1000 Hz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일차 차분 시스템의 </a:t>
                </a:r>
                <a:r>
                  <a:rPr lang="en-US" altLang="ko-KR" dirty="0"/>
                  <a:t>h[n] =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dirty="0"/>
                  <a:t>[n-1] </a:t>
                </a:r>
                <a:r>
                  <a:rPr lang="ko-KR" altLang="en-US" dirty="0"/>
                  <a:t>이므로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sup>
                        </m:s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=1 −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sup>
                    </m:sSup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76673"/>
                <a:ext cx="8820472" cy="1804405"/>
              </a:xfrm>
              <a:prstGeom prst="rect">
                <a:avLst/>
              </a:prstGeom>
              <a:blipFill>
                <a:blip r:embed="rId2"/>
                <a:stretch>
                  <a:fillRect l="-553" t="-10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724" y="1716705"/>
            <a:ext cx="6496799" cy="515991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817489" y="4869160"/>
            <a:ext cx="5183266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528048" y="1320661"/>
            <a:ext cx="2088232" cy="3960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5231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FIR </a:t>
            </a:r>
            <a:r>
              <a:rPr lang="ko-KR" altLang="en-US" dirty="0"/>
              <a:t>필터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0" y="476673"/>
                <a:ext cx="8820472" cy="1804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예제</a:t>
                </a:r>
                <a:r>
                  <a:rPr lang="en-US" altLang="ko-KR" dirty="0"/>
                  <a:t>) y[n] = x[n] – x[n-1] </a:t>
                </a:r>
                <a:r>
                  <a:rPr lang="ko-KR" altLang="en-US" dirty="0"/>
                  <a:t>의 일차 차분 시스템을 고려해본다</a:t>
                </a:r>
                <a:r>
                  <a:rPr lang="en-US" altLang="ko-KR" dirty="0"/>
                  <a:t>. H(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en-US" altLang="ko-KR" dirty="0"/>
                  <a:t>magnitude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 phase</a:t>
                </a:r>
                <a:r>
                  <a:rPr lang="ko-KR" altLang="en-US" dirty="0"/>
                  <a:t>를 구하여라</a:t>
                </a:r>
                <a:r>
                  <a:rPr lang="en-US" altLang="ko-KR" dirty="0"/>
                  <a:t>. fs = 1000 Hz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일차 차분 시스템의 </a:t>
                </a:r>
                <a:r>
                  <a:rPr lang="en-US" altLang="ko-KR" dirty="0"/>
                  <a:t>h[n] =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dirty="0"/>
                  <a:t>[n-1] </a:t>
                </a:r>
                <a:r>
                  <a:rPr lang="ko-KR" altLang="en-US" dirty="0"/>
                  <a:t>이므로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sup>
                        </m:s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=1 −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sup>
                    </m:sSup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76673"/>
                <a:ext cx="8820472" cy="1804405"/>
              </a:xfrm>
              <a:prstGeom prst="rect">
                <a:avLst/>
              </a:prstGeom>
              <a:blipFill>
                <a:blip r:embed="rId2"/>
                <a:stretch>
                  <a:fillRect l="-553" t="-10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724" y="1716705"/>
            <a:ext cx="6496799" cy="515991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619153" y="1311622"/>
            <a:ext cx="2188815" cy="3960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071664" y="2007618"/>
            <a:ext cx="4651436" cy="834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만약 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h[n]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부터 코딩으로 진행한다면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?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4360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FIR </a:t>
            </a:r>
            <a:r>
              <a:rPr lang="ko-KR" altLang="en-US" dirty="0"/>
              <a:t>필터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0" y="476673"/>
                <a:ext cx="8820472" cy="1804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예제</a:t>
                </a:r>
                <a:r>
                  <a:rPr lang="en-US" altLang="ko-KR" dirty="0"/>
                  <a:t>) y[n] = x[n] – x[n-1] </a:t>
                </a:r>
                <a:r>
                  <a:rPr lang="ko-KR" altLang="en-US" dirty="0"/>
                  <a:t>의 일차 차분 시스템을 고려해본다</a:t>
                </a:r>
                <a:r>
                  <a:rPr lang="en-US" altLang="ko-KR" dirty="0"/>
                  <a:t>. H(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en-US" altLang="ko-KR" dirty="0"/>
                  <a:t>magnitude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 phase</a:t>
                </a:r>
                <a:r>
                  <a:rPr lang="ko-KR" altLang="en-US" dirty="0"/>
                  <a:t>를 구하여라</a:t>
                </a:r>
                <a:r>
                  <a:rPr lang="en-US" altLang="ko-KR" dirty="0"/>
                  <a:t>. fs = 1000 Hz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일차 차분 시스템의 </a:t>
                </a:r>
                <a:r>
                  <a:rPr lang="en-US" altLang="ko-KR" dirty="0"/>
                  <a:t>h[n] =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dirty="0"/>
                  <a:t>[n-1] </a:t>
                </a:r>
                <a:r>
                  <a:rPr lang="ko-KR" altLang="en-US" dirty="0"/>
                  <a:t>이므로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sup>
                        </m:s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=1 −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sup>
                    </m:sSup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76673"/>
                <a:ext cx="8820472" cy="1804405"/>
              </a:xfrm>
              <a:prstGeom prst="rect">
                <a:avLst/>
              </a:prstGeom>
              <a:blipFill>
                <a:blip r:embed="rId2"/>
                <a:stretch>
                  <a:fillRect l="-553" t="-10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724" y="1716705"/>
            <a:ext cx="6496799" cy="515991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619153" y="1311622"/>
            <a:ext cx="2188815" cy="3960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75520" y="3116027"/>
            <a:ext cx="8568952" cy="19691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540" y="3308519"/>
            <a:ext cx="8200913" cy="15841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071664" y="2007618"/>
            <a:ext cx="4651436" cy="834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만약 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h[n]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부터 코딩으로 진행한다면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?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135560" y="3573016"/>
            <a:ext cx="136815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3044418" y="4237714"/>
            <a:ext cx="6219934" cy="2782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052731" y="4432905"/>
            <a:ext cx="679599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80354" y="389620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DFT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49991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FIR </a:t>
            </a:r>
            <a:r>
              <a:rPr lang="ko-KR" altLang="en-US" dirty="0"/>
              <a:t>필터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0" y="476673"/>
                <a:ext cx="8820472" cy="1804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예제</a:t>
                </a:r>
                <a:r>
                  <a:rPr lang="en-US" altLang="ko-KR" dirty="0"/>
                  <a:t>) y[n] = x[n] – x[n-1] </a:t>
                </a:r>
                <a:r>
                  <a:rPr lang="ko-KR" altLang="en-US" dirty="0"/>
                  <a:t>의 일차 차분 시스템을 고려해본다</a:t>
                </a:r>
                <a:r>
                  <a:rPr lang="en-US" altLang="ko-KR" dirty="0"/>
                  <a:t>. H(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en-US" altLang="ko-KR" dirty="0"/>
                  <a:t>magnitude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 phase</a:t>
                </a:r>
                <a:r>
                  <a:rPr lang="ko-KR" altLang="en-US" dirty="0"/>
                  <a:t>를 구하여라</a:t>
                </a:r>
                <a:r>
                  <a:rPr lang="en-US" altLang="ko-KR" dirty="0"/>
                  <a:t>. fs = 1000 Hz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일차 차분 시스템의 </a:t>
                </a:r>
                <a:r>
                  <a:rPr lang="en-US" altLang="ko-KR" dirty="0"/>
                  <a:t>h[n] =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dirty="0"/>
                  <a:t>[n-1] </a:t>
                </a:r>
                <a:r>
                  <a:rPr lang="ko-KR" altLang="en-US" dirty="0"/>
                  <a:t>이므로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sup>
                        </m:s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=1 −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sup>
                    </m:sSup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76673"/>
                <a:ext cx="8820472" cy="1804405"/>
              </a:xfrm>
              <a:prstGeom prst="rect">
                <a:avLst/>
              </a:prstGeom>
              <a:blipFill>
                <a:blip r:embed="rId2"/>
                <a:stretch>
                  <a:fillRect l="-553" t="-10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22703" y="2537802"/>
            <a:ext cx="2970130" cy="44644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75519" y="2449702"/>
            <a:ext cx="6480720" cy="36933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예제 결과 비교  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(DSP First vs C++ code)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8" y="2987659"/>
            <a:ext cx="3384376" cy="360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71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FIR </a:t>
            </a:r>
            <a:r>
              <a:rPr lang="ko-KR" altLang="en-US" dirty="0"/>
              <a:t>필터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87488" y="1178188"/>
                <a:ext cx="8820472" cy="2042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예제</a:t>
                </a:r>
                <a:r>
                  <a:rPr lang="en-US" altLang="ko-KR" dirty="0"/>
                  <a:t>) y[n]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en-US" altLang="ko-KR" dirty="0"/>
                  <a:t>L-</a:t>
                </a:r>
                <a:r>
                  <a:rPr lang="ko-KR" altLang="en-US" dirty="0"/>
                  <a:t>포인트 이동 합 시스템</a:t>
                </a:r>
                <a:r>
                  <a:rPr lang="en-US" altLang="ko-KR" dirty="0"/>
                  <a:t>(</a:t>
                </a:r>
                <a:r>
                  <a:rPr lang="ko-KR" altLang="en-US" dirty="0" err="1"/>
                  <a:t>디리클레</a:t>
                </a:r>
                <a:r>
                  <a:rPr lang="ko-KR" altLang="en-US" dirty="0"/>
                  <a:t> 형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Magnitude</a:t>
                </a:r>
                <a:r>
                  <a:rPr lang="ko-KR" altLang="en-US" dirty="0"/>
                  <a:t>를 구하시오</a:t>
                </a:r>
                <a:r>
                  <a:rPr lang="en-US" altLang="ko-KR" dirty="0"/>
                  <a:t>. </a:t>
                </a:r>
              </a:p>
              <a:p>
                <a:r>
                  <a:rPr lang="en-US" altLang="ko-KR" dirty="0"/>
                  <a:t>L = 11, fs = 1000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8" y="1178188"/>
                <a:ext cx="8820472" cy="2042675"/>
              </a:xfrm>
              <a:prstGeom prst="rect">
                <a:avLst/>
              </a:prstGeom>
              <a:blipFill>
                <a:blip r:embed="rId2"/>
                <a:stretch>
                  <a:fillRect l="-553" t="-208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176120" y="1772816"/>
                <a:ext cx="3384376" cy="1074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sup>
                          </m:sSup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120" y="1772816"/>
                <a:ext cx="3384376" cy="10747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6D84A62-9A4C-40A6-8C6F-FB060E08AD1F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FIR ex2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EF9845F-0E7A-450B-BC55-12DFD2FCD838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8076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558" y="1412776"/>
            <a:ext cx="7898874" cy="525658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FIR </a:t>
            </a:r>
            <a:r>
              <a:rPr lang="ko-KR" altLang="en-US" dirty="0"/>
              <a:t>필터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0" y="476673"/>
                <a:ext cx="8820472" cy="2042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예제</a:t>
                </a:r>
                <a:r>
                  <a:rPr lang="en-US" altLang="ko-KR" dirty="0"/>
                  <a:t>) y[n]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en-US" altLang="ko-KR" dirty="0"/>
                  <a:t>L-</a:t>
                </a:r>
                <a:r>
                  <a:rPr lang="ko-KR" altLang="en-US" dirty="0"/>
                  <a:t>포인트 이동 합 시스템</a:t>
                </a:r>
                <a:r>
                  <a:rPr lang="en-US" altLang="ko-KR" dirty="0"/>
                  <a:t>(</a:t>
                </a:r>
                <a:r>
                  <a:rPr lang="ko-KR" altLang="en-US" dirty="0" err="1"/>
                  <a:t>디리클레</a:t>
                </a:r>
                <a:r>
                  <a:rPr lang="ko-KR" altLang="en-US" dirty="0"/>
                  <a:t> 형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Magnitude</a:t>
                </a:r>
                <a:r>
                  <a:rPr lang="ko-KR" altLang="en-US" dirty="0"/>
                  <a:t>를 구하시오</a:t>
                </a:r>
                <a:r>
                  <a:rPr lang="en-US" altLang="ko-KR" dirty="0"/>
                  <a:t>. </a:t>
                </a:r>
              </a:p>
              <a:p>
                <a:r>
                  <a:rPr lang="en-US" altLang="ko-KR" dirty="0"/>
                  <a:t>L = 11, fs = 1000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76673"/>
                <a:ext cx="8820472" cy="2042675"/>
              </a:xfrm>
              <a:prstGeom prst="rect">
                <a:avLst/>
              </a:prstGeom>
              <a:blipFill>
                <a:blip r:embed="rId3"/>
                <a:stretch>
                  <a:fillRect l="-553" t="-208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029832" y="1124745"/>
                <a:ext cx="3384376" cy="1074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sup>
                          </m:sSup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832" y="1124745"/>
                <a:ext cx="3384376" cy="10747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66510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558" y="1412776"/>
            <a:ext cx="7898874" cy="525658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FIR </a:t>
            </a:r>
            <a:r>
              <a:rPr lang="ko-KR" altLang="en-US" dirty="0"/>
              <a:t>필터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0" y="476673"/>
                <a:ext cx="8820472" cy="2042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예제</a:t>
                </a:r>
                <a:r>
                  <a:rPr lang="en-US" altLang="ko-KR" dirty="0"/>
                  <a:t>) y[n]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en-US" altLang="ko-KR" dirty="0"/>
                  <a:t>L-</a:t>
                </a:r>
                <a:r>
                  <a:rPr lang="ko-KR" altLang="en-US" dirty="0"/>
                  <a:t>포인트 이동 합 시스템</a:t>
                </a:r>
                <a:r>
                  <a:rPr lang="en-US" altLang="ko-KR" dirty="0"/>
                  <a:t>(</a:t>
                </a:r>
                <a:r>
                  <a:rPr lang="ko-KR" altLang="en-US" dirty="0" err="1"/>
                  <a:t>디리클레</a:t>
                </a:r>
                <a:r>
                  <a:rPr lang="ko-KR" altLang="en-US" dirty="0"/>
                  <a:t> 형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Magnitude</a:t>
                </a:r>
                <a:r>
                  <a:rPr lang="ko-KR" altLang="en-US" dirty="0"/>
                  <a:t>를 구하시오</a:t>
                </a:r>
                <a:r>
                  <a:rPr lang="en-US" altLang="ko-KR" dirty="0"/>
                  <a:t>. </a:t>
                </a:r>
              </a:p>
              <a:p>
                <a:r>
                  <a:rPr lang="en-US" altLang="ko-KR" dirty="0"/>
                  <a:t>L = 11, fs = 1000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76673"/>
                <a:ext cx="8820472" cy="2042675"/>
              </a:xfrm>
              <a:prstGeom prst="rect">
                <a:avLst/>
              </a:prstGeom>
              <a:blipFill>
                <a:blip r:embed="rId3"/>
                <a:stretch>
                  <a:fillRect l="-553" t="-208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029832" y="1124745"/>
                <a:ext cx="3384376" cy="1074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sup>
                          </m:sSup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832" y="1124745"/>
                <a:ext cx="3384376" cy="10747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/>
          <p:cNvSpPr/>
          <p:nvPr/>
        </p:nvSpPr>
        <p:spPr>
          <a:xfrm>
            <a:off x="1559496" y="1052736"/>
            <a:ext cx="1944216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99656" y="3607725"/>
            <a:ext cx="1152128" cy="3574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90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3432176" y="142853"/>
            <a:ext cx="7019925" cy="796925"/>
          </a:xfrm>
        </p:spPr>
        <p:txBody>
          <a:bodyPr/>
          <a:lstStyle/>
          <a:p>
            <a:pPr eaLnBrk="1" hangingPunct="1"/>
            <a:r>
              <a:rPr lang="en-US" altLang="en-US"/>
              <a:t>GENERAL FIR FILTER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178800" cy="4381500"/>
          </a:xfrm>
        </p:spPr>
        <p:txBody>
          <a:bodyPr/>
          <a:lstStyle/>
          <a:p>
            <a:pPr eaLnBrk="1" hangingPunct="1"/>
            <a:r>
              <a:rPr lang="en-US" altLang="en-US" dirty="0"/>
              <a:t>FILTER COEFFICIENTS {</a:t>
            </a:r>
            <a:r>
              <a:rPr lang="en-US" altLang="en-US" dirty="0" err="1"/>
              <a:t>b</a:t>
            </a:r>
            <a:r>
              <a:rPr lang="en-US" altLang="en-US" baseline="-25000" dirty="0" err="1"/>
              <a:t>k</a:t>
            </a:r>
            <a:r>
              <a:rPr lang="en-US" altLang="en-US" dirty="0"/>
              <a:t>}</a:t>
            </a:r>
          </a:p>
          <a:p>
            <a:pPr lvl="1" eaLnBrk="1" hangingPunct="1"/>
            <a:r>
              <a:rPr lang="en-US" altLang="en-US" dirty="0"/>
              <a:t>DEFINE THE FILTER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For example, 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444199"/>
              </p:ext>
            </p:extLst>
          </p:nvPr>
        </p:nvGraphicFramePr>
        <p:xfrm>
          <a:off x="6553200" y="2286000"/>
          <a:ext cx="37338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" name="Equation" r:id="rId3" imgW="1244520" imgH="457200" progId="Equation.3">
                  <p:embed/>
                </p:oleObj>
              </mc:Choice>
              <mc:Fallback>
                <p:oleObj name="Equation" r:id="rId3" imgW="1244520" imgH="457200" progId="Equation.3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286000"/>
                        <a:ext cx="3733800" cy="137160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79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855398"/>
              </p:ext>
            </p:extLst>
          </p:nvPr>
        </p:nvGraphicFramePr>
        <p:xfrm>
          <a:off x="2438400" y="4495801"/>
          <a:ext cx="7543800" cy="185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" name="Equation" r:id="rId5" imgW="2679480" imgH="660240" progId="Equation.3">
                  <p:embed/>
                </p:oleObj>
              </mc:Choice>
              <mc:Fallback>
                <p:oleObj name="Equation" r:id="rId5" imgW="2679480" imgH="660240" progId="Equation.3">
                  <p:embed/>
                  <p:pic>
                    <p:nvPicPr>
                      <p:cNvPr id="5079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495801"/>
                        <a:ext cx="7543800" cy="1858963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79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75597"/>
              </p:ext>
            </p:extLst>
          </p:nvPr>
        </p:nvGraphicFramePr>
        <p:xfrm>
          <a:off x="5029200" y="3733801"/>
          <a:ext cx="25146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" name="Equation" r:id="rId7" imgW="965160" imgH="228600" progId="Equation.3">
                  <p:embed/>
                </p:oleObj>
              </mc:Choice>
              <mc:Fallback>
                <p:oleObj name="Equation" r:id="rId7" imgW="965160" imgH="228600" progId="Equation.3">
                  <p:embed/>
                  <p:pic>
                    <p:nvPicPr>
                      <p:cNvPr id="5079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733801"/>
                        <a:ext cx="2514600" cy="595313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65921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558" y="1412776"/>
            <a:ext cx="7898874" cy="525658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FIR </a:t>
            </a:r>
            <a:r>
              <a:rPr lang="ko-KR" altLang="en-US" dirty="0"/>
              <a:t>필터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0" y="476673"/>
                <a:ext cx="8820472" cy="2042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예제</a:t>
                </a:r>
                <a:r>
                  <a:rPr lang="en-US" altLang="ko-KR" dirty="0"/>
                  <a:t>) y[n]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en-US" altLang="ko-KR" dirty="0"/>
                  <a:t>L-</a:t>
                </a:r>
                <a:r>
                  <a:rPr lang="ko-KR" altLang="en-US" dirty="0"/>
                  <a:t>포인트 이동 합 시스템</a:t>
                </a:r>
                <a:r>
                  <a:rPr lang="en-US" altLang="ko-KR" dirty="0"/>
                  <a:t>(</a:t>
                </a:r>
                <a:r>
                  <a:rPr lang="ko-KR" altLang="en-US" dirty="0" err="1"/>
                  <a:t>디리클레</a:t>
                </a:r>
                <a:r>
                  <a:rPr lang="ko-KR" altLang="en-US" dirty="0"/>
                  <a:t> 형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Magnitude</a:t>
                </a:r>
                <a:r>
                  <a:rPr lang="ko-KR" altLang="en-US" dirty="0"/>
                  <a:t>를 구하시오</a:t>
                </a:r>
                <a:r>
                  <a:rPr lang="en-US" altLang="ko-KR" dirty="0"/>
                  <a:t>. </a:t>
                </a:r>
              </a:p>
              <a:p>
                <a:r>
                  <a:rPr lang="en-US" altLang="ko-KR" dirty="0"/>
                  <a:t>L = 11, fs = 1000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76673"/>
                <a:ext cx="8820472" cy="2042675"/>
              </a:xfrm>
              <a:prstGeom prst="rect">
                <a:avLst/>
              </a:prstGeom>
              <a:blipFill>
                <a:blip r:embed="rId3"/>
                <a:stretch>
                  <a:fillRect l="-553" t="-208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029832" y="1124745"/>
                <a:ext cx="3384376" cy="1074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sup>
                          </m:sSup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832" y="1124745"/>
                <a:ext cx="3384376" cy="10747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/>
          <p:cNvSpPr/>
          <p:nvPr/>
        </p:nvSpPr>
        <p:spPr>
          <a:xfrm>
            <a:off x="2711624" y="2519348"/>
            <a:ext cx="5256584" cy="2615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04112" y="1151196"/>
            <a:ext cx="3240360" cy="11256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99656" y="5589241"/>
            <a:ext cx="2736304" cy="2615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6836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558" y="1412776"/>
            <a:ext cx="7898874" cy="525658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FIR </a:t>
            </a:r>
            <a:r>
              <a:rPr lang="ko-KR" altLang="en-US" dirty="0"/>
              <a:t>필터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0" y="476673"/>
                <a:ext cx="8820472" cy="2042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예제</a:t>
                </a:r>
                <a:r>
                  <a:rPr lang="en-US" altLang="ko-KR" dirty="0"/>
                  <a:t>) y[n]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en-US" altLang="ko-KR" dirty="0"/>
                  <a:t>L-</a:t>
                </a:r>
                <a:r>
                  <a:rPr lang="ko-KR" altLang="en-US" dirty="0"/>
                  <a:t>포인트 이동 합 시스템</a:t>
                </a:r>
                <a:r>
                  <a:rPr lang="en-US" altLang="ko-KR" dirty="0"/>
                  <a:t>(</a:t>
                </a:r>
                <a:r>
                  <a:rPr lang="ko-KR" altLang="en-US" dirty="0" err="1"/>
                  <a:t>디리클레</a:t>
                </a:r>
                <a:r>
                  <a:rPr lang="ko-KR" altLang="en-US" dirty="0"/>
                  <a:t> 형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Magnitude</a:t>
                </a:r>
                <a:r>
                  <a:rPr lang="ko-KR" altLang="en-US" dirty="0"/>
                  <a:t>를 구하시오</a:t>
                </a:r>
                <a:r>
                  <a:rPr lang="en-US" altLang="ko-KR" dirty="0"/>
                  <a:t>. </a:t>
                </a:r>
              </a:p>
              <a:p>
                <a:r>
                  <a:rPr lang="en-US" altLang="ko-KR" dirty="0"/>
                  <a:t>L = 11, fs = 1000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76673"/>
                <a:ext cx="8820472" cy="2042675"/>
              </a:xfrm>
              <a:prstGeom prst="rect">
                <a:avLst/>
              </a:prstGeom>
              <a:blipFill>
                <a:blip r:embed="rId3"/>
                <a:stretch>
                  <a:fillRect l="-553" t="-208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/>
          <p:cNvSpPr/>
          <p:nvPr/>
        </p:nvSpPr>
        <p:spPr>
          <a:xfrm>
            <a:off x="2711624" y="2519348"/>
            <a:ext cx="5256584" cy="2615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99656" y="5589241"/>
            <a:ext cx="2736304" cy="2615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973796" y="1844824"/>
            <a:ext cx="8514692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595" y="2089852"/>
            <a:ext cx="7200800" cy="4334480"/>
          </a:xfrm>
          <a:prstGeom prst="rect">
            <a:avLst/>
          </a:prstGeom>
          <a:ln>
            <a:solidFill>
              <a:srgbClr val="0070C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76020" y="2243538"/>
                <a:ext cx="3384376" cy="1074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sup>
                          </m:sSup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020" y="2243538"/>
                <a:ext cx="3384376" cy="10747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/>
          <p:cNvSpPr/>
          <p:nvPr/>
        </p:nvSpPr>
        <p:spPr>
          <a:xfrm>
            <a:off x="7534682" y="2275284"/>
            <a:ext cx="1008112" cy="4821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552430" y="2867927"/>
            <a:ext cx="1008112" cy="48213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3575720" y="2780928"/>
            <a:ext cx="3600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079776" y="2780928"/>
            <a:ext cx="4320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898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558" y="1412776"/>
            <a:ext cx="7898874" cy="525658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FIR </a:t>
            </a:r>
            <a:r>
              <a:rPr lang="ko-KR" altLang="en-US" dirty="0"/>
              <a:t>필터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0" y="476673"/>
                <a:ext cx="8820472" cy="2042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예제</a:t>
                </a:r>
                <a:r>
                  <a:rPr lang="en-US" altLang="ko-KR" dirty="0"/>
                  <a:t>) y[n]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en-US" altLang="ko-KR" dirty="0"/>
                  <a:t>L-</a:t>
                </a:r>
                <a:r>
                  <a:rPr lang="ko-KR" altLang="en-US" dirty="0"/>
                  <a:t>포인트 이동 합 시스템</a:t>
                </a:r>
                <a:r>
                  <a:rPr lang="en-US" altLang="ko-KR" dirty="0"/>
                  <a:t>(</a:t>
                </a:r>
                <a:r>
                  <a:rPr lang="ko-KR" altLang="en-US" dirty="0" err="1"/>
                  <a:t>디리클레</a:t>
                </a:r>
                <a:r>
                  <a:rPr lang="ko-KR" altLang="en-US" dirty="0"/>
                  <a:t> 형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Magnitude</a:t>
                </a:r>
                <a:r>
                  <a:rPr lang="ko-KR" altLang="en-US" dirty="0"/>
                  <a:t>를 구하시오</a:t>
                </a:r>
                <a:r>
                  <a:rPr lang="en-US" altLang="ko-KR" dirty="0"/>
                  <a:t>. </a:t>
                </a:r>
              </a:p>
              <a:p>
                <a:r>
                  <a:rPr lang="en-US" altLang="ko-KR" dirty="0"/>
                  <a:t>L = 11, fs = 1000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76673"/>
                <a:ext cx="8820472" cy="2042675"/>
              </a:xfrm>
              <a:prstGeom prst="rect">
                <a:avLst/>
              </a:prstGeom>
              <a:blipFill>
                <a:blip r:embed="rId3"/>
                <a:stretch>
                  <a:fillRect l="-553" t="-208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/>
          <p:cNvSpPr/>
          <p:nvPr/>
        </p:nvSpPr>
        <p:spPr>
          <a:xfrm>
            <a:off x="2711624" y="2519348"/>
            <a:ext cx="5256584" cy="2615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99656" y="5589241"/>
            <a:ext cx="2736304" cy="2615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973796" y="1844824"/>
            <a:ext cx="8514692" cy="48245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595" y="2089852"/>
            <a:ext cx="7200800" cy="4334480"/>
          </a:xfrm>
          <a:prstGeom prst="rect">
            <a:avLst/>
          </a:prstGeom>
          <a:ln>
            <a:solidFill>
              <a:srgbClr val="0070C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76020" y="2243538"/>
                <a:ext cx="3384376" cy="1074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sup>
                          </m:sSup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020" y="2243538"/>
                <a:ext cx="3384376" cy="10747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7552430" y="2867927"/>
            <a:ext cx="1008112" cy="48213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3359696" y="3581329"/>
            <a:ext cx="158417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104112" y="3933056"/>
            <a:ext cx="28803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3041959" y="2951019"/>
            <a:ext cx="1191990" cy="390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464152" y="2243537"/>
            <a:ext cx="1224136" cy="121191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4835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FIR </a:t>
            </a:r>
            <a:r>
              <a:rPr lang="ko-KR" altLang="en-US" dirty="0"/>
              <a:t>필터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0" y="476673"/>
                <a:ext cx="8820472" cy="2042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예제</a:t>
                </a:r>
                <a:r>
                  <a:rPr lang="en-US" altLang="ko-KR" dirty="0"/>
                  <a:t>) y[n]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en-US" altLang="ko-KR" dirty="0"/>
                  <a:t>L-</a:t>
                </a:r>
                <a:r>
                  <a:rPr lang="ko-KR" altLang="en-US" dirty="0"/>
                  <a:t>포인트 이동 합 시스템</a:t>
                </a:r>
                <a:r>
                  <a:rPr lang="en-US" altLang="ko-KR" dirty="0"/>
                  <a:t>(</a:t>
                </a:r>
                <a:r>
                  <a:rPr lang="ko-KR" altLang="en-US" dirty="0" err="1"/>
                  <a:t>디리클레</a:t>
                </a:r>
                <a:r>
                  <a:rPr lang="ko-KR" altLang="en-US" dirty="0"/>
                  <a:t> 형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Magnitude</a:t>
                </a:r>
                <a:r>
                  <a:rPr lang="ko-KR" altLang="en-US" dirty="0"/>
                  <a:t>를 구하시오</a:t>
                </a:r>
                <a:r>
                  <a:rPr lang="en-US" altLang="ko-KR" dirty="0"/>
                  <a:t>. </a:t>
                </a:r>
              </a:p>
              <a:p>
                <a:r>
                  <a:rPr lang="en-US" altLang="ko-KR" dirty="0"/>
                  <a:t>L = 11, fs = 1000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76673"/>
                <a:ext cx="8820472" cy="2042675"/>
              </a:xfrm>
              <a:prstGeom prst="rect">
                <a:avLst/>
              </a:prstGeom>
              <a:blipFill>
                <a:blip r:embed="rId2"/>
                <a:stretch>
                  <a:fillRect l="-553" t="-208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029832" y="1124745"/>
                <a:ext cx="3384376" cy="1074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sup>
                          </m:sSup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832" y="1124745"/>
                <a:ext cx="3384376" cy="10747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775520" y="2606010"/>
            <a:ext cx="6480720" cy="369332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예제 결과 비교  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(DSP First vs C++ code)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1" y="4131323"/>
            <a:ext cx="4384353" cy="168245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353" y="3281806"/>
            <a:ext cx="35337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259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</a:t>
            </a:r>
            <a:endParaRPr lang="ko-KR" alt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1556792"/>
            <a:ext cx="75819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220048" y="1495264"/>
            <a:ext cx="362146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200080" y="1202876"/>
            <a:ext cx="13100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Feedback </a:t>
            </a:r>
            <a:r>
              <a:rPr lang="ko-KR" altLang="en-US" sz="1300" dirty="0"/>
              <a:t>성분</a:t>
            </a:r>
            <a:r>
              <a:rPr lang="en-US" altLang="ko-KR" sz="1300" dirty="0"/>
              <a:t> </a:t>
            </a:r>
            <a:endParaRPr lang="ko-KR" altLang="en-US" sz="1300" dirty="0"/>
          </a:p>
        </p:txBody>
      </p:sp>
      <p:graphicFrame>
        <p:nvGraphicFramePr>
          <p:cNvPr id="8" name="개체 9"/>
          <p:cNvGraphicFramePr>
            <a:graphicFrameLocks noChangeAspect="1"/>
          </p:cNvGraphicFramePr>
          <p:nvPr/>
        </p:nvGraphicFramePr>
        <p:xfrm>
          <a:off x="2365226" y="3645024"/>
          <a:ext cx="7669708" cy="483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수식" r:id="rId4" imgW="3111480" imgH="215640" progId="Equation.3">
                  <p:embed/>
                </p:oleObj>
              </mc:Choice>
              <mc:Fallback>
                <p:oleObj name="수식" r:id="rId4" imgW="3111480" imgH="215640" progId="Equation.3">
                  <p:embed/>
                  <p:pic>
                    <p:nvPicPr>
                      <p:cNvPr id="8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226" y="3645024"/>
                        <a:ext cx="7669708" cy="483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개체 9"/>
          <p:cNvGraphicFramePr>
            <a:graphicFrameLocks noChangeAspect="1"/>
          </p:cNvGraphicFramePr>
          <p:nvPr/>
        </p:nvGraphicFramePr>
        <p:xfrm>
          <a:off x="3627661" y="4678868"/>
          <a:ext cx="518477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수식" r:id="rId6" imgW="2857500" imgH="444500" progId="Equation.3">
                  <p:embed/>
                </p:oleObj>
              </mc:Choice>
              <mc:Fallback>
                <p:oleObj name="수식" r:id="rId6" imgW="2857500" imgH="444500" progId="Equation.3">
                  <p:embed/>
                  <p:pic>
                    <p:nvPicPr>
                      <p:cNvPr id="9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661" y="4678868"/>
                        <a:ext cx="5184775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5"/>
          <p:cNvSpPr txBox="1">
            <a:spLocks noChangeArrowheads="1"/>
          </p:cNvSpPr>
          <p:nvPr/>
        </p:nvSpPr>
        <p:spPr bwMode="auto">
          <a:xfrm>
            <a:off x="3292760" y="2642332"/>
            <a:ext cx="581464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tx1"/>
              </a:buClr>
              <a:buSzPct val="100000"/>
              <a:buBlip>
                <a:blip r:embed="rId8"/>
              </a:buBlip>
              <a:defRPr sz="3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1"/>
              </a:buClr>
              <a:buSzPct val="100000"/>
              <a:buBlip>
                <a:blip r:embed="rId8"/>
              </a:buBlip>
              <a:defRPr sz="2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tx1"/>
              </a:buClr>
              <a:buSzPct val="100000"/>
              <a:buBlip>
                <a:blip r:embed="rId8"/>
              </a:buBlip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tx1"/>
              </a:buClr>
              <a:buSzPct val="100000"/>
              <a:buBlip>
                <a:blip r:embed="rId8"/>
              </a:buBlip>
              <a:defRPr sz="2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1"/>
              </a:buClr>
              <a:buSzPct val="100000"/>
              <a:buBlip>
                <a:blip r:embed="rId8"/>
              </a:buBlip>
              <a:defRPr sz="2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8"/>
              </a:buBlip>
              <a:defRPr sz="2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8"/>
              </a:buBlip>
              <a:defRPr sz="2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8"/>
              </a:buBlip>
              <a:defRPr sz="2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Blip>
                <a:blip r:embed="rId8"/>
              </a:buBlip>
              <a:defRPr sz="20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icrosoft Sans Serif" panose="020B0604020202020204" pitchFamily="34" charset="0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300" dirty="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y[n]-0.4y[n-1]+0.68y[n-2] = x[n] – 0.64x[n-2]</a:t>
            </a:r>
          </a:p>
        </p:txBody>
      </p:sp>
      <p:cxnSp>
        <p:nvCxnSpPr>
          <p:cNvPr id="14" name="직선 화살표 연결선 13"/>
          <p:cNvCxnSpPr>
            <a:endCxn id="8" idx="0"/>
          </p:cNvCxnSpPr>
          <p:nvPr/>
        </p:nvCxnSpPr>
        <p:spPr>
          <a:xfrm>
            <a:off x="6200080" y="3068960"/>
            <a:ext cx="0" cy="576064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연습문제 </a:t>
            </a:r>
            <a:endParaRPr lang="en-US" altLang="ko-KR" sz="2400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946AF9F-A033-432F-8D22-09CE4F3FF919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8395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385" y="692696"/>
            <a:ext cx="7467600" cy="56578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Ex1 - code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511824" y="3717032"/>
            <a:ext cx="4392488" cy="1224136"/>
            <a:chOff x="4067944" y="2750331"/>
            <a:chExt cx="4392488" cy="1224136"/>
          </a:xfrm>
        </p:grpSpPr>
        <p:sp>
          <p:nvSpPr>
            <p:cNvPr id="3" name="직사각형 2"/>
            <p:cNvSpPr/>
            <p:nvPr/>
          </p:nvSpPr>
          <p:spPr>
            <a:xfrm>
              <a:off x="4067944" y="2750331"/>
              <a:ext cx="4392488" cy="1224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5" name="개체 9"/>
            <p:cNvGraphicFramePr>
              <a:graphicFrameLocks noChangeAspect="1"/>
            </p:cNvGraphicFramePr>
            <p:nvPr/>
          </p:nvGraphicFramePr>
          <p:xfrm>
            <a:off x="4355976" y="2999655"/>
            <a:ext cx="4010025" cy="725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5" name="수식" r:id="rId4" imgW="2209680" imgH="406080" progId="Equation.3">
                    <p:embed/>
                  </p:oleObj>
                </mc:Choice>
                <mc:Fallback>
                  <p:oleObj name="수식" r:id="rId4" imgW="2209680" imgH="406080" progId="Equation.3">
                    <p:embed/>
                    <p:pic>
                      <p:nvPicPr>
                        <p:cNvPr id="5" name="개체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976" y="2999655"/>
                          <a:ext cx="4010025" cy="725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직사각형 3"/>
          <p:cNvSpPr/>
          <p:nvPr/>
        </p:nvSpPr>
        <p:spPr>
          <a:xfrm>
            <a:off x="2999656" y="3140968"/>
            <a:ext cx="180020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99856" y="303837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File </a:t>
            </a:r>
            <a:r>
              <a:rPr lang="ko-KR" altLang="en-US" dirty="0"/>
              <a:t>저장 </a:t>
            </a:r>
          </a:p>
        </p:txBody>
      </p:sp>
    </p:spTree>
    <p:extLst>
      <p:ext uri="{BB962C8B-B14F-4D97-AF65-F5344CB8AC3E}">
        <p14:creationId xmlns:p14="http://schemas.microsoft.com/office/powerpoint/2010/main" val="19207765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385" y="692696"/>
            <a:ext cx="7467600" cy="56578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Ex1 - code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511824" y="3717032"/>
            <a:ext cx="4392488" cy="1224136"/>
            <a:chOff x="4067944" y="2750331"/>
            <a:chExt cx="4392488" cy="1224136"/>
          </a:xfrm>
        </p:grpSpPr>
        <p:sp>
          <p:nvSpPr>
            <p:cNvPr id="3" name="직사각형 2"/>
            <p:cNvSpPr/>
            <p:nvPr/>
          </p:nvSpPr>
          <p:spPr>
            <a:xfrm>
              <a:off x="4067944" y="2750331"/>
              <a:ext cx="4392488" cy="1224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5" name="개체 9"/>
            <p:cNvGraphicFramePr>
              <a:graphicFrameLocks noChangeAspect="1"/>
            </p:cNvGraphicFramePr>
            <p:nvPr/>
          </p:nvGraphicFramePr>
          <p:xfrm>
            <a:off x="4355976" y="2999655"/>
            <a:ext cx="4010025" cy="725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9" name="수식" r:id="rId4" imgW="2209680" imgH="406080" progId="Equation.3">
                    <p:embed/>
                  </p:oleObj>
                </mc:Choice>
                <mc:Fallback>
                  <p:oleObj name="수식" r:id="rId4" imgW="2209680" imgH="406080" progId="Equation.3">
                    <p:embed/>
                    <p:pic>
                      <p:nvPicPr>
                        <p:cNvPr id="5" name="개체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976" y="2999655"/>
                          <a:ext cx="4010025" cy="725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직사각형 6"/>
          <p:cNvSpPr/>
          <p:nvPr/>
        </p:nvSpPr>
        <p:spPr>
          <a:xfrm>
            <a:off x="2855640" y="3717032"/>
            <a:ext cx="1368152" cy="12961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86075" y="2780928"/>
            <a:ext cx="2101813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087887" y="262762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계수 변수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600057" y="2537636"/>
                <a:ext cx="3037917" cy="6934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057" y="2537636"/>
                <a:ext cx="3037917" cy="6934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6026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Ex1 - code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693736"/>
            <a:ext cx="5902626" cy="6046593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6096000" y="980728"/>
            <a:ext cx="4392488" cy="1224136"/>
            <a:chOff x="4067944" y="2750331"/>
            <a:chExt cx="4392488" cy="1224136"/>
          </a:xfrm>
        </p:grpSpPr>
        <p:sp>
          <p:nvSpPr>
            <p:cNvPr id="6" name="직사각형 5"/>
            <p:cNvSpPr/>
            <p:nvPr/>
          </p:nvSpPr>
          <p:spPr>
            <a:xfrm>
              <a:off x="4067944" y="2750331"/>
              <a:ext cx="4392488" cy="1224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7" name="개체 9"/>
            <p:cNvGraphicFramePr>
              <a:graphicFrameLocks noChangeAspect="1"/>
            </p:cNvGraphicFramePr>
            <p:nvPr/>
          </p:nvGraphicFramePr>
          <p:xfrm>
            <a:off x="4355976" y="2999655"/>
            <a:ext cx="4010025" cy="725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3" name="수식" r:id="rId4" imgW="2209680" imgH="406080" progId="Equation.3">
                    <p:embed/>
                  </p:oleObj>
                </mc:Choice>
                <mc:Fallback>
                  <p:oleObj name="수식" r:id="rId4" imgW="2209680" imgH="406080" progId="Equation.3">
                    <p:embed/>
                    <p:pic>
                      <p:nvPicPr>
                        <p:cNvPr id="7" name="개체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976" y="2999655"/>
                          <a:ext cx="4010025" cy="725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직사각형 7"/>
          <p:cNvSpPr/>
          <p:nvPr/>
        </p:nvSpPr>
        <p:spPr>
          <a:xfrm>
            <a:off x="2279576" y="1412776"/>
            <a:ext cx="4464496" cy="1944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400256" y="1230052"/>
            <a:ext cx="1584176" cy="3267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065009" y="1642746"/>
            <a:ext cx="2329048" cy="31279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79576" y="3404237"/>
            <a:ext cx="4464496" cy="189697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1577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Ex1 - code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693736"/>
            <a:ext cx="5902626" cy="6046593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6096000" y="980728"/>
            <a:ext cx="4392488" cy="1224136"/>
            <a:chOff x="4067944" y="2750331"/>
            <a:chExt cx="4392488" cy="1224136"/>
          </a:xfrm>
        </p:grpSpPr>
        <p:sp>
          <p:nvSpPr>
            <p:cNvPr id="6" name="직사각형 5"/>
            <p:cNvSpPr/>
            <p:nvPr/>
          </p:nvSpPr>
          <p:spPr>
            <a:xfrm>
              <a:off x="4067944" y="2750331"/>
              <a:ext cx="4392488" cy="1224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7" name="개체 9"/>
            <p:cNvGraphicFramePr>
              <a:graphicFrameLocks noChangeAspect="1"/>
            </p:cNvGraphicFramePr>
            <p:nvPr/>
          </p:nvGraphicFramePr>
          <p:xfrm>
            <a:off x="4355976" y="2999655"/>
            <a:ext cx="4010025" cy="725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7" name="수식" r:id="rId4" imgW="2209680" imgH="406080" progId="Equation.3">
                    <p:embed/>
                  </p:oleObj>
                </mc:Choice>
                <mc:Fallback>
                  <p:oleObj name="수식" r:id="rId4" imgW="2209680" imgH="406080" progId="Equation.3">
                    <p:embed/>
                    <p:pic>
                      <p:nvPicPr>
                        <p:cNvPr id="7" name="개체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976" y="2999655"/>
                          <a:ext cx="4010025" cy="725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직사각형 7"/>
          <p:cNvSpPr/>
          <p:nvPr/>
        </p:nvSpPr>
        <p:spPr>
          <a:xfrm>
            <a:off x="2279576" y="1412776"/>
            <a:ext cx="172819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400256" y="1230052"/>
            <a:ext cx="1584176" cy="3267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065009" y="1642746"/>
            <a:ext cx="2329048" cy="31279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79576" y="3404237"/>
            <a:ext cx="1728192" cy="31279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2366004" y="1926913"/>
            <a:ext cx="3283528" cy="1296785"/>
            <a:chOff x="6666807" y="2751513"/>
            <a:chExt cx="3283528" cy="1296785"/>
          </a:xfrm>
        </p:grpSpPr>
        <p:sp>
          <p:nvSpPr>
            <p:cNvPr id="10" name="직사각형 9"/>
            <p:cNvSpPr/>
            <p:nvPr/>
          </p:nvSpPr>
          <p:spPr>
            <a:xfrm>
              <a:off x="6666807" y="2751513"/>
              <a:ext cx="3283528" cy="12967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3433" y="2768138"/>
              <a:ext cx="3258589" cy="12801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68203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Ex1 - code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693736"/>
            <a:ext cx="5902626" cy="6046593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6096000" y="980728"/>
            <a:ext cx="4392488" cy="1224136"/>
            <a:chOff x="4067944" y="2750331"/>
            <a:chExt cx="4392488" cy="1224136"/>
          </a:xfrm>
        </p:grpSpPr>
        <p:sp>
          <p:nvSpPr>
            <p:cNvPr id="6" name="직사각형 5"/>
            <p:cNvSpPr/>
            <p:nvPr/>
          </p:nvSpPr>
          <p:spPr>
            <a:xfrm>
              <a:off x="4067944" y="2750331"/>
              <a:ext cx="4392488" cy="1224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7" name="개체 9"/>
            <p:cNvGraphicFramePr>
              <a:graphicFrameLocks noChangeAspect="1"/>
            </p:cNvGraphicFramePr>
            <p:nvPr/>
          </p:nvGraphicFramePr>
          <p:xfrm>
            <a:off x="4355976" y="2999655"/>
            <a:ext cx="4010025" cy="725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1" name="수식" r:id="rId4" imgW="2209680" imgH="406080" progId="Equation.3">
                    <p:embed/>
                  </p:oleObj>
                </mc:Choice>
                <mc:Fallback>
                  <p:oleObj name="수식" r:id="rId4" imgW="2209680" imgH="406080" progId="Equation.3">
                    <p:embed/>
                    <p:pic>
                      <p:nvPicPr>
                        <p:cNvPr id="7" name="개체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976" y="2999655"/>
                          <a:ext cx="4010025" cy="725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직사각형 7"/>
          <p:cNvSpPr/>
          <p:nvPr/>
        </p:nvSpPr>
        <p:spPr>
          <a:xfrm>
            <a:off x="2279576" y="1844824"/>
            <a:ext cx="4464496" cy="15121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400256" y="1230052"/>
            <a:ext cx="1584176" cy="3267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7163894" y="2491858"/>
            <a:ext cx="2640519" cy="1149999"/>
            <a:chOff x="5639893" y="2491857"/>
            <a:chExt cx="2640519" cy="114999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9893" y="2491857"/>
              <a:ext cx="2450302" cy="78066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0" name="TextBox 9"/>
            <p:cNvSpPr txBox="1"/>
            <p:nvPr/>
          </p:nvSpPr>
          <p:spPr>
            <a:xfrm>
              <a:off x="7056276" y="3272524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근의 공식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4689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3432176" y="142853"/>
            <a:ext cx="7019925" cy="796925"/>
          </a:xfrm>
        </p:spPr>
        <p:txBody>
          <a:bodyPr/>
          <a:lstStyle/>
          <a:p>
            <a:pPr eaLnBrk="1" hangingPunct="1"/>
            <a:r>
              <a:rPr lang="en-US" altLang="en-US"/>
              <a:t>GENERAL FIR FILTER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4584" y="1214422"/>
            <a:ext cx="8178800" cy="4171950"/>
          </a:xfrm>
        </p:spPr>
        <p:txBody>
          <a:bodyPr/>
          <a:lstStyle/>
          <a:p>
            <a:pPr eaLnBrk="1" hangingPunct="1"/>
            <a:r>
              <a:rPr lang="en-US" altLang="en-US"/>
              <a:t>SLIDE a WINDOW across x[n]</a:t>
            </a:r>
          </a:p>
        </p:txBody>
      </p:sp>
      <p:pic>
        <p:nvPicPr>
          <p:cNvPr id="615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57384" y="1970072"/>
            <a:ext cx="8867772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1" name="Text Box 5"/>
          <p:cNvSpPr txBox="1">
            <a:spLocks noChangeArrowheads="1"/>
          </p:cNvSpPr>
          <p:nvPr/>
        </p:nvSpPr>
        <p:spPr bwMode="auto">
          <a:xfrm>
            <a:off x="5772184" y="5557823"/>
            <a:ext cx="71526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en-US" sz="2400" b="1" i="1" dirty="0">
                <a:latin typeface="Times" pitchFamily="18" charset="0"/>
                <a:ea typeface="굴림" charset="-127"/>
              </a:rPr>
              <a:t>x</a:t>
            </a:r>
            <a:r>
              <a:rPr lang="en-US" altLang="en-US" sz="2400" b="1" dirty="0">
                <a:latin typeface="Times" pitchFamily="18" charset="0"/>
                <a:ea typeface="굴림" charset="-127"/>
              </a:rPr>
              <a:t>[</a:t>
            </a:r>
            <a:r>
              <a:rPr lang="en-US" altLang="en-US" sz="2400" b="1" i="1" dirty="0">
                <a:latin typeface="Times" pitchFamily="18" charset="0"/>
                <a:ea typeface="굴림" charset="-127"/>
              </a:rPr>
              <a:t>n</a:t>
            </a:r>
            <a:r>
              <a:rPr lang="en-US" altLang="en-US" sz="2400" b="1" dirty="0">
                <a:latin typeface="Times" pitchFamily="18" charset="0"/>
                <a:ea typeface="굴림" charset="-127"/>
              </a:rPr>
              <a:t>]</a:t>
            </a:r>
            <a:endParaRPr lang="en-US" altLang="en-US" sz="2400" i="1" dirty="0">
              <a:latin typeface="Times" pitchFamily="18" charset="0"/>
              <a:ea typeface="굴림" charset="-127"/>
            </a:endParaRPr>
          </a:p>
        </p:txBody>
      </p:sp>
      <p:sp>
        <p:nvSpPr>
          <p:cNvPr id="6152" name="Text Box 6"/>
          <p:cNvSpPr txBox="1">
            <a:spLocks noChangeArrowheads="1"/>
          </p:cNvSpPr>
          <p:nvPr/>
        </p:nvSpPr>
        <p:spPr bwMode="auto">
          <a:xfrm>
            <a:off x="4019584" y="5557823"/>
            <a:ext cx="1091966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en-US" sz="2400" b="1" i="1" dirty="0">
                <a:latin typeface="Times" pitchFamily="18" charset="0"/>
                <a:ea typeface="굴림" charset="-127"/>
              </a:rPr>
              <a:t>x</a:t>
            </a:r>
            <a:r>
              <a:rPr lang="en-US" altLang="en-US" sz="2400" b="1" dirty="0">
                <a:latin typeface="Times" pitchFamily="18" charset="0"/>
                <a:ea typeface="굴림" charset="-127"/>
              </a:rPr>
              <a:t>[</a:t>
            </a:r>
            <a:r>
              <a:rPr lang="en-US" altLang="en-US" sz="2400" b="1" i="1" dirty="0">
                <a:latin typeface="Times" pitchFamily="18" charset="0"/>
                <a:ea typeface="굴림" charset="-127"/>
              </a:rPr>
              <a:t>n-M</a:t>
            </a:r>
            <a:r>
              <a:rPr lang="en-US" altLang="en-US" sz="2400" b="1" dirty="0">
                <a:latin typeface="Times" pitchFamily="18" charset="0"/>
                <a:ea typeface="굴림" charset="-127"/>
              </a:rPr>
              <a:t>]</a:t>
            </a:r>
            <a:endParaRPr lang="en-US" altLang="en-US" sz="2400" i="1" dirty="0">
              <a:latin typeface="Times" pitchFamily="18" charset="0"/>
              <a:ea typeface="굴림" charset="-127"/>
            </a:endParaRPr>
          </a:p>
        </p:txBody>
      </p:sp>
      <p:graphicFrame>
        <p:nvGraphicFramePr>
          <p:cNvPr id="614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722033"/>
              </p:ext>
            </p:extLst>
          </p:nvPr>
        </p:nvGraphicFramePr>
        <p:xfrm>
          <a:off x="5162584" y="1900223"/>
          <a:ext cx="3276600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Equation" r:id="rId4" imgW="1244520" imgH="457200" progId="Equation.3">
                  <p:embed/>
                </p:oleObj>
              </mc:Choice>
              <mc:Fallback>
                <p:oleObj name="Equation" r:id="rId4" imgW="1244520" imgH="457200" progId="Equation.3">
                  <p:embed/>
                  <p:pic>
                    <p:nvPicPr>
                      <p:cNvPr id="614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2584" y="1900223"/>
                        <a:ext cx="3276600" cy="1204913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32559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Ex1 - code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693736"/>
            <a:ext cx="5902626" cy="6046593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6096000" y="980728"/>
            <a:ext cx="4392488" cy="1224136"/>
            <a:chOff x="4067944" y="2750331"/>
            <a:chExt cx="4392488" cy="1224136"/>
          </a:xfrm>
        </p:grpSpPr>
        <p:sp>
          <p:nvSpPr>
            <p:cNvPr id="6" name="직사각형 5"/>
            <p:cNvSpPr/>
            <p:nvPr/>
          </p:nvSpPr>
          <p:spPr>
            <a:xfrm>
              <a:off x="4067944" y="2750331"/>
              <a:ext cx="4392488" cy="1224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7" name="개체 9"/>
            <p:cNvGraphicFramePr>
              <a:graphicFrameLocks noChangeAspect="1"/>
            </p:cNvGraphicFramePr>
            <p:nvPr/>
          </p:nvGraphicFramePr>
          <p:xfrm>
            <a:off x="4355976" y="2999655"/>
            <a:ext cx="4010025" cy="725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5" name="수식" r:id="rId4" imgW="2209680" imgH="406080" progId="Equation.3">
                    <p:embed/>
                  </p:oleObj>
                </mc:Choice>
                <mc:Fallback>
                  <p:oleObj name="수식" r:id="rId4" imgW="2209680" imgH="406080" progId="Equation.3">
                    <p:embed/>
                    <p:pic>
                      <p:nvPicPr>
                        <p:cNvPr id="7" name="개체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976" y="2999655"/>
                          <a:ext cx="4010025" cy="725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직사각형 7"/>
          <p:cNvSpPr/>
          <p:nvPr/>
        </p:nvSpPr>
        <p:spPr>
          <a:xfrm>
            <a:off x="2279576" y="1772816"/>
            <a:ext cx="4464496" cy="635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400256" y="1230052"/>
            <a:ext cx="1584176" cy="3267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7163894" y="2491858"/>
            <a:ext cx="2640519" cy="1149999"/>
            <a:chOff x="5639893" y="2491857"/>
            <a:chExt cx="2640519" cy="114999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9893" y="2491857"/>
              <a:ext cx="2450302" cy="78066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0" name="TextBox 9"/>
            <p:cNvSpPr txBox="1"/>
            <p:nvPr/>
          </p:nvSpPr>
          <p:spPr>
            <a:xfrm>
              <a:off x="7056276" y="3272524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근의 공식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64773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Ex1 - code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693736"/>
            <a:ext cx="5902626" cy="6046593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6096000" y="980728"/>
            <a:ext cx="4392488" cy="1224136"/>
            <a:chOff x="4067944" y="2750331"/>
            <a:chExt cx="4392488" cy="1224136"/>
          </a:xfrm>
        </p:grpSpPr>
        <p:sp>
          <p:nvSpPr>
            <p:cNvPr id="6" name="직사각형 5"/>
            <p:cNvSpPr/>
            <p:nvPr/>
          </p:nvSpPr>
          <p:spPr>
            <a:xfrm>
              <a:off x="4067944" y="2750331"/>
              <a:ext cx="4392488" cy="1224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7" name="개체 9"/>
            <p:cNvGraphicFramePr>
              <a:graphicFrameLocks noChangeAspect="1"/>
            </p:cNvGraphicFramePr>
            <p:nvPr/>
          </p:nvGraphicFramePr>
          <p:xfrm>
            <a:off x="4355976" y="2999655"/>
            <a:ext cx="4010025" cy="725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9" name="수식" r:id="rId4" imgW="2209680" imgH="406080" progId="Equation.3">
                    <p:embed/>
                  </p:oleObj>
                </mc:Choice>
                <mc:Fallback>
                  <p:oleObj name="수식" r:id="rId4" imgW="2209680" imgH="406080" progId="Equation.3">
                    <p:embed/>
                    <p:pic>
                      <p:nvPicPr>
                        <p:cNvPr id="7" name="개체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976" y="2999655"/>
                          <a:ext cx="4010025" cy="725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직사각형 7"/>
          <p:cNvSpPr/>
          <p:nvPr/>
        </p:nvSpPr>
        <p:spPr>
          <a:xfrm>
            <a:off x="2320216" y="2372256"/>
            <a:ext cx="4464496" cy="4086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400256" y="1230052"/>
            <a:ext cx="1584176" cy="3267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7163894" y="2491858"/>
            <a:ext cx="2640519" cy="1149999"/>
            <a:chOff x="5639893" y="2491857"/>
            <a:chExt cx="2640519" cy="114999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9893" y="2491857"/>
              <a:ext cx="2450302" cy="78066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0" name="TextBox 9"/>
            <p:cNvSpPr txBox="1"/>
            <p:nvPr/>
          </p:nvSpPr>
          <p:spPr>
            <a:xfrm>
              <a:off x="7056276" y="3272524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근의 공식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39575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Ex1 - code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693736"/>
            <a:ext cx="5902626" cy="6046593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6096000" y="980728"/>
            <a:ext cx="4392488" cy="1224136"/>
            <a:chOff x="4067944" y="2750331"/>
            <a:chExt cx="4392488" cy="1224136"/>
          </a:xfrm>
        </p:grpSpPr>
        <p:sp>
          <p:nvSpPr>
            <p:cNvPr id="6" name="직사각형 5"/>
            <p:cNvSpPr/>
            <p:nvPr/>
          </p:nvSpPr>
          <p:spPr>
            <a:xfrm>
              <a:off x="4067944" y="2750331"/>
              <a:ext cx="4392488" cy="1224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7" name="개체 9"/>
            <p:cNvGraphicFramePr>
              <a:graphicFrameLocks noChangeAspect="1"/>
            </p:cNvGraphicFramePr>
            <p:nvPr/>
          </p:nvGraphicFramePr>
          <p:xfrm>
            <a:off x="4355976" y="2999655"/>
            <a:ext cx="4010025" cy="725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33" name="수식" r:id="rId4" imgW="2209680" imgH="406080" progId="Equation.3">
                    <p:embed/>
                  </p:oleObj>
                </mc:Choice>
                <mc:Fallback>
                  <p:oleObj name="수식" r:id="rId4" imgW="2209680" imgH="406080" progId="Equation.3">
                    <p:embed/>
                    <p:pic>
                      <p:nvPicPr>
                        <p:cNvPr id="7" name="개체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976" y="2999655"/>
                          <a:ext cx="4010025" cy="725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직사각형 7"/>
          <p:cNvSpPr/>
          <p:nvPr/>
        </p:nvSpPr>
        <p:spPr>
          <a:xfrm>
            <a:off x="2330376" y="2768496"/>
            <a:ext cx="4464496" cy="5884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400256" y="1230052"/>
            <a:ext cx="1584176" cy="32674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7163894" y="2491858"/>
            <a:ext cx="2640519" cy="1149999"/>
            <a:chOff x="5639893" y="2491857"/>
            <a:chExt cx="2640519" cy="114999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9893" y="2491857"/>
              <a:ext cx="2450302" cy="78066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0" name="TextBox 9"/>
            <p:cNvSpPr txBox="1"/>
            <p:nvPr/>
          </p:nvSpPr>
          <p:spPr>
            <a:xfrm>
              <a:off x="7056276" y="3272524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근의 공식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49458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Ex1 - code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693736"/>
            <a:ext cx="5902626" cy="6046593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6096000" y="980728"/>
            <a:ext cx="4392488" cy="1224136"/>
            <a:chOff x="4067944" y="2750331"/>
            <a:chExt cx="4392488" cy="1224136"/>
          </a:xfrm>
        </p:grpSpPr>
        <p:sp>
          <p:nvSpPr>
            <p:cNvPr id="6" name="직사각형 5"/>
            <p:cNvSpPr/>
            <p:nvPr/>
          </p:nvSpPr>
          <p:spPr>
            <a:xfrm>
              <a:off x="4067944" y="2750331"/>
              <a:ext cx="4392488" cy="1224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7" name="개체 9"/>
            <p:cNvGraphicFramePr>
              <a:graphicFrameLocks noChangeAspect="1"/>
            </p:cNvGraphicFramePr>
            <p:nvPr/>
          </p:nvGraphicFramePr>
          <p:xfrm>
            <a:off x="4355976" y="2999655"/>
            <a:ext cx="4010025" cy="725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57" name="수식" r:id="rId4" imgW="2209680" imgH="406080" progId="Equation.3">
                    <p:embed/>
                  </p:oleObj>
                </mc:Choice>
                <mc:Fallback>
                  <p:oleObj name="수식" r:id="rId4" imgW="2209680" imgH="406080" progId="Equation.3">
                    <p:embed/>
                    <p:pic>
                      <p:nvPicPr>
                        <p:cNvPr id="7" name="개체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976" y="2999655"/>
                          <a:ext cx="4010025" cy="725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직사각형 12"/>
          <p:cNvSpPr/>
          <p:nvPr/>
        </p:nvSpPr>
        <p:spPr>
          <a:xfrm>
            <a:off x="8065009" y="1642746"/>
            <a:ext cx="2329048" cy="31279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79576" y="3404237"/>
            <a:ext cx="4464496" cy="189697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893" y="2491858"/>
            <a:ext cx="2450302" cy="7806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/>
          <p:cNvSpPr txBox="1"/>
          <p:nvPr/>
        </p:nvSpPr>
        <p:spPr>
          <a:xfrm>
            <a:off x="8580276" y="327252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근의 공식 </a:t>
            </a:r>
          </a:p>
        </p:txBody>
      </p:sp>
    </p:spTree>
    <p:extLst>
      <p:ext uri="{BB962C8B-B14F-4D97-AF65-F5344CB8AC3E}">
        <p14:creationId xmlns:p14="http://schemas.microsoft.com/office/powerpoint/2010/main" val="16571397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Ex1 - code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693736"/>
            <a:ext cx="5902626" cy="6046593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6096000" y="980728"/>
            <a:ext cx="4392488" cy="1224136"/>
            <a:chOff x="4067944" y="2750331"/>
            <a:chExt cx="4392488" cy="1224136"/>
          </a:xfrm>
        </p:grpSpPr>
        <p:sp>
          <p:nvSpPr>
            <p:cNvPr id="6" name="직사각형 5"/>
            <p:cNvSpPr/>
            <p:nvPr/>
          </p:nvSpPr>
          <p:spPr>
            <a:xfrm>
              <a:off x="4067944" y="2750331"/>
              <a:ext cx="4392488" cy="1224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7" name="개체 9"/>
            <p:cNvGraphicFramePr>
              <a:graphicFrameLocks noChangeAspect="1"/>
            </p:cNvGraphicFramePr>
            <p:nvPr/>
          </p:nvGraphicFramePr>
          <p:xfrm>
            <a:off x="4355976" y="2999655"/>
            <a:ext cx="4010025" cy="725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81" name="수식" r:id="rId4" imgW="2209680" imgH="406080" progId="Equation.3">
                    <p:embed/>
                  </p:oleObj>
                </mc:Choice>
                <mc:Fallback>
                  <p:oleObj name="수식" r:id="rId4" imgW="2209680" imgH="406080" progId="Equation.3">
                    <p:embed/>
                    <p:pic>
                      <p:nvPicPr>
                        <p:cNvPr id="7" name="개체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976" y="2999655"/>
                          <a:ext cx="4010025" cy="725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직사각형 12"/>
          <p:cNvSpPr/>
          <p:nvPr/>
        </p:nvSpPr>
        <p:spPr>
          <a:xfrm>
            <a:off x="8065009" y="1642746"/>
            <a:ext cx="2329048" cy="31279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79576" y="3789040"/>
            <a:ext cx="4464496" cy="5760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893" y="2491858"/>
            <a:ext cx="2450302" cy="7806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/>
          <p:cNvSpPr txBox="1"/>
          <p:nvPr/>
        </p:nvSpPr>
        <p:spPr>
          <a:xfrm>
            <a:off x="8580276" y="327252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근의 공식 </a:t>
            </a:r>
          </a:p>
        </p:txBody>
      </p:sp>
    </p:spTree>
    <p:extLst>
      <p:ext uri="{BB962C8B-B14F-4D97-AF65-F5344CB8AC3E}">
        <p14:creationId xmlns:p14="http://schemas.microsoft.com/office/powerpoint/2010/main" val="6757760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Ex1 - code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693736"/>
            <a:ext cx="5902626" cy="6046593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6096000" y="980728"/>
            <a:ext cx="4392488" cy="1224136"/>
            <a:chOff x="4067944" y="2750331"/>
            <a:chExt cx="4392488" cy="1224136"/>
          </a:xfrm>
        </p:grpSpPr>
        <p:sp>
          <p:nvSpPr>
            <p:cNvPr id="6" name="직사각형 5"/>
            <p:cNvSpPr/>
            <p:nvPr/>
          </p:nvSpPr>
          <p:spPr>
            <a:xfrm>
              <a:off x="4067944" y="2750331"/>
              <a:ext cx="4392488" cy="1224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7" name="개체 9"/>
            <p:cNvGraphicFramePr>
              <a:graphicFrameLocks noChangeAspect="1"/>
            </p:cNvGraphicFramePr>
            <p:nvPr/>
          </p:nvGraphicFramePr>
          <p:xfrm>
            <a:off x="4355976" y="2999655"/>
            <a:ext cx="4010025" cy="725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05" name="수식" r:id="rId4" imgW="2209680" imgH="406080" progId="Equation.3">
                    <p:embed/>
                  </p:oleObj>
                </mc:Choice>
                <mc:Fallback>
                  <p:oleObj name="수식" r:id="rId4" imgW="2209680" imgH="406080" progId="Equation.3">
                    <p:embed/>
                    <p:pic>
                      <p:nvPicPr>
                        <p:cNvPr id="7" name="개체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976" y="2999655"/>
                          <a:ext cx="4010025" cy="725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직사각형 12"/>
          <p:cNvSpPr/>
          <p:nvPr/>
        </p:nvSpPr>
        <p:spPr>
          <a:xfrm>
            <a:off x="8065009" y="1642746"/>
            <a:ext cx="2329048" cy="31279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65470" y="4358640"/>
            <a:ext cx="4464496" cy="36576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893" y="2491858"/>
            <a:ext cx="2450302" cy="7806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/>
          <p:cNvSpPr txBox="1"/>
          <p:nvPr/>
        </p:nvSpPr>
        <p:spPr>
          <a:xfrm>
            <a:off x="8580276" y="327252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근의 공식 </a:t>
            </a:r>
          </a:p>
        </p:txBody>
      </p:sp>
    </p:spTree>
    <p:extLst>
      <p:ext uri="{BB962C8B-B14F-4D97-AF65-F5344CB8AC3E}">
        <p14:creationId xmlns:p14="http://schemas.microsoft.com/office/powerpoint/2010/main" val="9785697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Ex1 - code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693736"/>
            <a:ext cx="5902626" cy="6046593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6096000" y="980728"/>
            <a:ext cx="4392488" cy="1224136"/>
            <a:chOff x="4067944" y="2750331"/>
            <a:chExt cx="4392488" cy="1224136"/>
          </a:xfrm>
        </p:grpSpPr>
        <p:sp>
          <p:nvSpPr>
            <p:cNvPr id="6" name="직사각형 5"/>
            <p:cNvSpPr/>
            <p:nvPr/>
          </p:nvSpPr>
          <p:spPr>
            <a:xfrm>
              <a:off x="4067944" y="2750331"/>
              <a:ext cx="4392488" cy="1224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7" name="개체 9"/>
            <p:cNvGraphicFramePr>
              <a:graphicFrameLocks noChangeAspect="1"/>
            </p:cNvGraphicFramePr>
            <p:nvPr/>
          </p:nvGraphicFramePr>
          <p:xfrm>
            <a:off x="4355976" y="2999655"/>
            <a:ext cx="4010025" cy="725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29" name="수식" r:id="rId4" imgW="2209680" imgH="406080" progId="Equation.3">
                    <p:embed/>
                  </p:oleObj>
                </mc:Choice>
                <mc:Fallback>
                  <p:oleObj name="수식" r:id="rId4" imgW="2209680" imgH="406080" progId="Equation.3">
                    <p:embed/>
                    <p:pic>
                      <p:nvPicPr>
                        <p:cNvPr id="7" name="개체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976" y="2999655"/>
                          <a:ext cx="4010025" cy="725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직사각형 12"/>
          <p:cNvSpPr/>
          <p:nvPr/>
        </p:nvSpPr>
        <p:spPr>
          <a:xfrm>
            <a:off x="8065009" y="1642746"/>
            <a:ext cx="2329048" cy="31279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78686" y="4725144"/>
            <a:ext cx="4464496" cy="57606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893" y="2491858"/>
            <a:ext cx="2450302" cy="7806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/>
          <p:cNvSpPr txBox="1"/>
          <p:nvPr/>
        </p:nvSpPr>
        <p:spPr>
          <a:xfrm>
            <a:off x="8580276" y="327252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근의 공식 </a:t>
            </a:r>
          </a:p>
        </p:txBody>
      </p:sp>
    </p:spTree>
    <p:extLst>
      <p:ext uri="{BB962C8B-B14F-4D97-AF65-F5344CB8AC3E}">
        <p14:creationId xmlns:p14="http://schemas.microsoft.com/office/powerpoint/2010/main" val="26317345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Ex1 - code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693736"/>
            <a:ext cx="5902626" cy="6046593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6096000" y="980728"/>
            <a:ext cx="4392488" cy="1224136"/>
            <a:chOff x="4067944" y="2750331"/>
            <a:chExt cx="4392488" cy="1224136"/>
          </a:xfrm>
        </p:grpSpPr>
        <p:sp>
          <p:nvSpPr>
            <p:cNvPr id="6" name="직사각형 5"/>
            <p:cNvSpPr/>
            <p:nvPr/>
          </p:nvSpPr>
          <p:spPr>
            <a:xfrm>
              <a:off x="4067944" y="2750331"/>
              <a:ext cx="4392488" cy="1224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7" name="개체 9"/>
            <p:cNvGraphicFramePr>
              <a:graphicFrameLocks noChangeAspect="1"/>
            </p:cNvGraphicFramePr>
            <p:nvPr/>
          </p:nvGraphicFramePr>
          <p:xfrm>
            <a:off x="4355976" y="2999655"/>
            <a:ext cx="4010025" cy="725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3" name="수식" r:id="rId4" imgW="2209680" imgH="406080" progId="Equation.3">
                    <p:embed/>
                  </p:oleObj>
                </mc:Choice>
                <mc:Fallback>
                  <p:oleObj name="수식" r:id="rId4" imgW="2209680" imgH="406080" progId="Equation.3">
                    <p:embed/>
                    <p:pic>
                      <p:nvPicPr>
                        <p:cNvPr id="7" name="개체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976" y="2999655"/>
                          <a:ext cx="4010025" cy="725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직사각형 3"/>
          <p:cNvSpPr/>
          <p:nvPr/>
        </p:nvSpPr>
        <p:spPr>
          <a:xfrm>
            <a:off x="2279576" y="5301208"/>
            <a:ext cx="4392488" cy="129614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096000" y="975504"/>
            <a:ext cx="4392488" cy="122936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6853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Ex1 - code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693736"/>
            <a:ext cx="5902626" cy="6046593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6096000" y="980728"/>
            <a:ext cx="4392488" cy="1224136"/>
            <a:chOff x="4067944" y="2750331"/>
            <a:chExt cx="4392488" cy="1224136"/>
          </a:xfrm>
        </p:grpSpPr>
        <p:sp>
          <p:nvSpPr>
            <p:cNvPr id="6" name="직사각형 5"/>
            <p:cNvSpPr/>
            <p:nvPr/>
          </p:nvSpPr>
          <p:spPr>
            <a:xfrm>
              <a:off x="4067944" y="2750331"/>
              <a:ext cx="4392488" cy="1224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7" name="개체 9"/>
            <p:cNvGraphicFramePr>
              <a:graphicFrameLocks noChangeAspect="1"/>
            </p:cNvGraphicFramePr>
            <p:nvPr/>
          </p:nvGraphicFramePr>
          <p:xfrm>
            <a:off x="4355976" y="2999655"/>
            <a:ext cx="4010025" cy="725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7" name="수식" r:id="rId4" imgW="2209680" imgH="406080" progId="Equation.3">
                    <p:embed/>
                  </p:oleObj>
                </mc:Choice>
                <mc:Fallback>
                  <p:oleObj name="수식" r:id="rId4" imgW="2209680" imgH="406080" progId="Equation.3">
                    <p:embed/>
                    <p:pic>
                      <p:nvPicPr>
                        <p:cNvPr id="7" name="개체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976" y="2999655"/>
                          <a:ext cx="4010025" cy="725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직사각형 3"/>
          <p:cNvSpPr/>
          <p:nvPr/>
        </p:nvSpPr>
        <p:spPr>
          <a:xfrm>
            <a:off x="2513215" y="5877273"/>
            <a:ext cx="2028305" cy="17439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336361" y="1268761"/>
            <a:ext cx="234360" cy="2857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776949" y="1649892"/>
            <a:ext cx="234360" cy="2857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840416" y="1644881"/>
            <a:ext cx="234360" cy="2857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761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Ex1 - code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693736"/>
            <a:ext cx="5902626" cy="6046593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6096000" y="980728"/>
            <a:ext cx="4392488" cy="1224136"/>
            <a:chOff x="4067944" y="2750331"/>
            <a:chExt cx="4392488" cy="1224136"/>
          </a:xfrm>
        </p:grpSpPr>
        <p:sp>
          <p:nvSpPr>
            <p:cNvPr id="6" name="직사각형 5"/>
            <p:cNvSpPr/>
            <p:nvPr/>
          </p:nvSpPr>
          <p:spPr>
            <a:xfrm>
              <a:off x="4067944" y="2750331"/>
              <a:ext cx="4392488" cy="1224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7" name="개체 9"/>
            <p:cNvGraphicFramePr>
              <a:graphicFrameLocks noChangeAspect="1"/>
            </p:cNvGraphicFramePr>
            <p:nvPr/>
          </p:nvGraphicFramePr>
          <p:xfrm>
            <a:off x="4355976" y="2999655"/>
            <a:ext cx="4010025" cy="725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01" name="수식" r:id="rId4" imgW="2209680" imgH="406080" progId="Equation.3">
                    <p:embed/>
                  </p:oleObj>
                </mc:Choice>
                <mc:Fallback>
                  <p:oleObj name="수식" r:id="rId4" imgW="2209680" imgH="406080" progId="Equation.3">
                    <p:embed/>
                    <p:pic>
                      <p:nvPicPr>
                        <p:cNvPr id="7" name="개체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976" y="2999655"/>
                          <a:ext cx="4010025" cy="725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직사각형 3"/>
          <p:cNvSpPr/>
          <p:nvPr/>
        </p:nvSpPr>
        <p:spPr>
          <a:xfrm>
            <a:off x="2530750" y="6021289"/>
            <a:ext cx="3997298" cy="1440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040216" y="1268761"/>
            <a:ext cx="2353841" cy="66184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297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3432176" y="142853"/>
            <a:ext cx="7019925" cy="796925"/>
          </a:xfrm>
        </p:spPr>
        <p:txBody>
          <a:bodyPr/>
          <a:lstStyle/>
          <a:p>
            <a:pPr eaLnBrk="1" hangingPunct="1"/>
            <a:r>
              <a:rPr lang="en-US" altLang="en-US" dirty="0"/>
              <a:t>FILTERING EXAMPLE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286000"/>
            <a:ext cx="8178800" cy="2514600"/>
          </a:xfrm>
        </p:spPr>
        <p:txBody>
          <a:bodyPr/>
          <a:lstStyle/>
          <a:p>
            <a:pPr eaLnBrk="1" hangingPunct="1"/>
            <a:r>
              <a:rPr lang="en-US" altLang="en-US"/>
              <a:t>7-point AVERAGER</a:t>
            </a:r>
          </a:p>
          <a:p>
            <a:pPr lvl="1" eaLnBrk="1" hangingPunct="1"/>
            <a:r>
              <a:rPr lang="en-US" altLang="en-US"/>
              <a:t>Removes cosine</a:t>
            </a:r>
          </a:p>
          <a:p>
            <a:pPr lvl="2" eaLnBrk="1" hangingPunct="1"/>
            <a:r>
              <a:rPr lang="en-US" altLang="en-US"/>
              <a:t>By making its amplitude (A) smaller</a:t>
            </a:r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2032000" y="4419600"/>
            <a:ext cx="8178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2346"/>
              </a:buClr>
              <a:buFont typeface="Wingdings" pitchFamily="2" charset="2"/>
              <a:buChar char="v"/>
            </a:pPr>
            <a:r>
              <a:rPr lang="en-US" altLang="en-US" sz="2400" b="1">
                <a:latin typeface="Arial" charset="0"/>
              </a:rPr>
              <a:t>3-point AVERAGER</a:t>
            </a:r>
          </a:p>
          <a:p>
            <a:pPr marL="781050" lvl="1" indent="-323850">
              <a:lnSpc>
                <a:spcPct val="120000"/>
              </a:lnSpc>
              <a:spcBef>
                <a:spcPct val="20000"/>
              </a:spcBef>
              <a:buClr>
                <a:srgbClr val="004386"/>
              </a:buClr>
              <a:buFont typeface="Wingdings" pitchFamily="2" charset="2"/>
              <a:buChar char="u"/>
            </a:pPr>
            <a:r>
              <a:rPr lang="en-US" altLang="en-US" sz="2000" b="1">
                <a:latin typeface="Arial" charset="0"/>
              </a:rPr>
              <a:t>Changes A slightly</a:t>
            </a:r>
          </a:p>
        </p:txBody>
      </p:sp>
      <p:graphicFrame>
        <p:nvGraphicFramePr>
          <p:cNvPr id="519173" name="Object 5"/>
          <p:cNvGraphicFramePr>
            <a:graphicFrameLocks noChangeAspect="1"/>
          </p:cNvGraphicFramePr>
          <p:nvPr/>
        </p:nvGraphicFramePr>
        <p:xfrm>
          <a:off x="6400800" y="1981200"/>
          <a:ext cx="4038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4" name="Equation" r:id="rId3" imgW="1346040" imgH="457200" progId="Equation.3">
                  <p:embed/>
                </p:oleObj>
              </mc:Choice>
              <mc:Fallback>
                <p:oleObj name="Equation" r:id="rId3" imgW="1346040" imgH="457200" progId="Equation.3">
                  <p:embed/>
                  <p:pic>
                    <p:nvPicPr>
                      <p:cNvPr id="5191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981200"/>
                        <a:ext cx="4038600" cy="1371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74" name="Object 6"/>
          <p:cNvGraphicFramePr>
            <a:graphicFrameLocks noChangeAspect="1"/>
          </p:cNvGraphicFramePr>
          <p:nvPr/>
        </p:nvGraphicFramePr>
        <p:xfrm>
          <a:off x="6400800" y="4343400"/>
          <a:ext cx="40005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5" name="Equation" r:id="rId5" imgW="1333440" imgH="457200" progId="Equation.3">
                  <p:embed/>
                </p:oleObj>
              </mc:Choice>
              <mc:Fallback>
                <p:oleObj name="Equation" r:id="rId5" imgW="1333440" imgH="457200" progId="Equation.3">
                  <p:embed/>
                  <p:pic>
                    <p:nvPicPr>
                      <p:cNvPr id="5191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343400"/>
                        <a:ext cx="4000500" cy="1371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706005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Ex1 - code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693736"/>
            <a:ext cx="5902626" cy="6046593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6096000" y="980728"/>
            <a:ext cx="4392488" cy="1224136"/>
            <a:chOff x="4067944" y="2750331"/>
            <a:chExt cx="4392488" cy="1224136"/>
          </a:xfrm>
        </p:grpSpPr>
        <p:sp>
          <p:nvSpPr>
            <p:cNvPr id="6" name="직사각형 5"/>
            <p:cNvSpPr/>
            <p:nvPr/>
          </p:nvSpPr>
          <p:spPr>
            <a:xfrm>
              <a:off x="4067944" y="2750331"/>
              <a:ext cx="4392488" cy="1224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7" name="개체 9"/>
            <p:cNvGraphicFramePr>
              <a:graphicFrameLocks noChangeAspect="1"/>
            </p:cNvGraphicFramePr>
            <p:nvPr/>
          </p:nvGraphicFramePr>
          <p:xfrm>
            <a:off x="4355976" y="2999655"/>
            <a:ext cx="4010025" cy="725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25" name="수식" r:id="rId4" imgW="2209680" imgH="406080" progId="Equation.3">
                    <p:embed/>
                  </p:oleObj>
                </mc:Choice>
                <mc:Fallback>
                  <p:oleObj name="수식" r:id="rId4" imgW="2209680" imgH="406080" progId="Equation.3">
                    <p:embed/>
                    <p:pic>
                      <p:nvPicPr>
                        <p:cNvPr id="7" name="개체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976" y="2999655"/>
                          <a:ext cx="4010025" cy="725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직사각형 3"/>
          <p:cNvSpPr/>
          <p:nvPr/>
        </p:nvSpPr>
        <p:spPr>
          <a:xfrm>
            <a:off x="2495600" y="6292736"/>
            <a:ext cx="1656184" cy="1606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096000" y="975504"/>
            <a:ext cx="4392488" cy="122936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1" y="2687130"/>
            <a:ext cx="4809427" cy="353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665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Ex1 - code</a:t>
            </a:r>
            <a:endParaRPr lang="ko-KR" altLang="en-US" dirty="0"/>
          </a:p>
        </p:txBody>
      </p:sp>
      <p:sp>
        <p:nvSpPr>
          <p:cNvPr id="15" name="오른쪽 화살표 14"/>
          <p:cNvSpPr/>
          <p:nvPr/>
        </p:nvSpPr>
        <p:spPr>
          <a:xfrm>
            <a:off x="5530085" y="3226917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5517392" y="5382510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5530085" y="1220530"/>
            <a:ext cx="64807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51" y="4683426"/>
            <a:ext cx="3899298" cy="18419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202" y="4683425"/>
            <a:ext cx="3209499" cy="17683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41" y="2575976"/>
            <a:ext cx="3923809" cy="19112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40" y="485199"/>
            <a:ext cx="3923809" cy="19155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56" y="2564905"/>
            <a:ext cx="3251654" cy="18718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516" y="485199"/>
            <a:ext cx="3326687" cy="19155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타원 2"/>
          <p:cNvSpPr/>
          <p:nvPr/>
        </p:nvSpPr>
        <p:spPr>
          <a:xfrm>
            <a:off x="6384032" y="2946849"/>
            <a:ext cx="1512168" cy="156227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590137" y="6165304"/>
            <a:ext cx="839585" cy="41250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구부러진 연결선 4"/>
          <p:cNvCxnSpPr>
            <a:stCxn id="3" idx="3"/>
            <a:endCxn id="13" idx="2"/>
          </p:cNvCxnSpPr>
          <p:nvPr/>
        </p:nvCxnSpPr>
        <p:spPr>
          <a:xfrm rot="5400000">
            <a:off x="5552199" y="5318270"/>
            <a:ext cx="2091224" cy="15347"/>
          </a:xfrm>
          <a:prstGeom prst="curvedConnector4">
            <a:avLst>
              <a:gd name="adj1" fmla="val 39598"/>
              <a:gd name="adj2" fmla="val 1589542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3352" y="122053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원본 신호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3352" y="331618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노이즈 신호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3352" y="5401302"/>
            <a:ext cx="1724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원본 </a:t>
            </a:r>
            <a:r>
              <a:rPr lang="en-US" altLang="ko-KR" b="1" dirty="0"/>
              <a:t>+ </a:t>
            </a:r>
            <a:r>
              <a:rPr lang="ko-KR" altLang="en-US" b="1" dirty="0"/>
              <a:t>노이즈 신호</a:t>
            </a:r>
          </a:p>
        </p:txBody>
      </p:sp>
    </p:spTree>
    <p:extLst>
      <p:ext uri="{BB962C8B-B14F-4D97-AF65-F5344CB8AC3E}">
        <p14:creationId xmlns:p14="http://schemas.microsoft.com/office/powerpoint/2010/main" val="29272444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023" y="3506761"/>
            <a:ext cx="4772691" cy="277216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Ex1 - code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5" y="692696"/>
            <a:ext cx="3657299" cy="19442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758951"/>
            <a:ext cx="3901784" cy="18117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5997364" y="1412777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X</a:t>
            </a:r>
            <a:endParaRPr lang="ko-KR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536160" y="98072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로 정규화</a:t>
            </a:r>
          </a:p>
        </p:txBody>
      </p:sp>
      <p:sp>
        <p:nvSpPr>
          <p:cNvPr id="8" name="타원 7"/>
          <p:cNvSpPr/>
          <p:nvPr/>
        </p:nvSpPr>
        <p:spPr>
          <a:xfrm>
            <a:off x="4506264" y="3739960"/>
            <a:ext cx="1008112" cy="100811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506264" y="5877272"/>
            <a:ext cx="329596" cy="26064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503712" y="3530651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수치 변화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67608" y="285293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주파수 영역의 신호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88088" y="2852936"/>
            <a:ext cx="315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주파수 영역 </a:t>
            </a:r>
            <a:r>
              <a:rPr lang="en-US" altLang="ko-KR" dirty="0"/>
              <a:t>(</a:t>
            </a:r>
            <a:r>
              <a:rPr lang="ko-KR" altLang="en-US" dirty="0"/>
              <a:t>정규화된</a:t>
            </a:r>
            <a:r>
              <a:rPr lang="en-US" altLang="ko-KR" dirty="0"/>
              <a:t>) </a:t>
            </a:r>
            <a:r>
              <a:rPr lang="ko-KR" altLang="en-US" dirty="0"/>
              <a:t>필터</a:t>
            </a:r>
          </a:p>
        </p:txBody>
      </p:sp>
      <p:sp>
        <p:nvSpPr>
          <p:cNvPr id="16" name="타원 15"/>
          <p:cNvSpPr/>
          <p:nvPr/>
        </p:nvSpPr>
        <p:spPr>
          <a:xfrm>
            <a:off x="2279576" y="908721"/>
            <a:ext cx="1008112" cy="100811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화살표 연결선 10"/>
          <p:cNvCxnSpPr>
            <a:stCxn id="16" idx="5"/>
          </p:cNvCxnSpPr>
          <p:nvPr/>
        </p:nvCxnSpPr>
        <p:spPr>
          <a:xfrm>
            <a:off x="3140053" y="1769198"/>
            <a:ext cx="1531009" cy="21307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1847528" y="2132856"/>
            <a:ext cx="936104" cy="50405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7" idx="5"/>
            <a:endCxn id="12" idx="1"/>
          </p:cNvCxnSpPr>
          <p:nvPr/>
        </p:nvCxnSpPr>
        <p:spPr>
          <a:xfrm>
            <a:off x="2646543" y="2563095"/>
            <a:ext cx="1907989" cy="335234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2561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Ex1 - code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1568103" y="4725144"/>
            <a:ext cx="9144000" cy="1584176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/>
              <a:t>IIR Filter(Infinite Impulse Response Filter)</a:t>
            </a:r>
          </a:p>
          <a:p>
            <a:pPr lvl="1"/>
            <a:r>
              <a:rPr lang="en-US" altLang="ko-KR" dirty="0"/>
              <a:t>IIR Filter</a:t>
            </a:r>
            <a:r>
              <a:rPr lang="ko-KR" altLang="en-US" dirty="0"/>
              <a:t>는 디지털 필터의 한 종류로 입력신호의 값과 출력 신호 값이 재귀적으로</a:t>
            </a:r>
            <a:r>
              <a:rPr lang="en-US" altLang="ko-KR" dirty="0"/>
              <a:t>(recursive)</a:t>
            </a:r>
            <a:r>
              <a:rPr lang="ko-KR" altLang="en-US" dirty="0"/>
              <a:t>적용 되어 </a:t>
            </a:r>
            <a:r>
              <a:rPr lang="en-US" altLang="ko-KR" dirty="0"/>
              <a:t>filtering </a:t>
            </a:r>
            <a:r>
              <a:rPr lang="ko-KR" altLang="en-US" dirty="0"/>
              <a:t>수행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특성 함수 </a:t>
            </a:r>
            <a:r>
              <a:rPr lang="en-US" altLang="ko-KR" dirty="0"/>
              <a:t>Impulse response</a:t>
            </a:r>
            <a:r>
              <a:rPr lang="ko-KR" altLang="en-US" dirty="0"/>
              <a:t>는 무한한 길이를 가지게 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IIR Filter</a:t>
            </a:r>
            <a:r>
              <a:rPr lang="ko-KR" altLang="en-US" dirty="0"/>
              <a:t>의 식의 형태에서 보면 </a:t>
            </a:r>
            <a:r>
              <a:rPr lang="en-US" altLang="ko-KR" dirty="0"/>
              <a:t>feedback </a:t>
            </a:r>
            <a:r>
              <a:rPr lang="ko-KR" altLang="en-US" dirty="0"/>
              <a:t>성분을 가진다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FIR Filter</a:t>
            </a:r>
            <a:r>
              <a:rPr lang="ko-KR" altLang="en-US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에 비해 위상 변이가 크기 때문에 입력 파형과 출력 파형이 유사한 파형을 갖지 않는다</a:t>
            </a:r>
            <a:r>
              <a:rPr lang="en-US" altLang="ko-KR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</a:t>
            </a:r>
            <a:endParaRPr lang="ko-KR" altLang="en-US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103" y="764705"/>
            <a:ext cx="4090716" cy="28578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764705"/>
            <a:ext cx="4032448" cy="28525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591376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Assignment (1)</a:t>
            </a:r>
            <a:endParaRPr lang="en-US" altLang="ko-KR" sz="2400" b="1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946AF9F-A033-432F-8D22-09CE4F3FF919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28248" y="674508"/>
                <a:ext cx="3384376" cy="1074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sup>
                          </m:sSup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𝑗</m:t>
                          </m:r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248" y="674508"/>
                <a:ext cx="3384376" cy="10747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5360" y="1412776"/>
                <a:ext cx="10657184" cy="3427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y[n]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en-US" altLang="ko-KR" dirty="0"/>
                  <a:t>L-</a:t>
                </a:r>
                <a:r>
                  <a:rPr lang="ko-KR" altLang="en-US" dirty="0"/>
                  <a:t>포인트 이동 합 시스템</a:t>
                </a:r>
                <a:r>
                  <a:rPr lang="en-US" altLang="ko-KR" dirty="0"/>
                  <a:t>(</a:t>
                </a:r>
                <a:r>
                  <a:rPr lang="ko-KR" altLang="en-US" dirty="0" err="1"/>
                  <a:t>디리클레</a:t>
                </a:r>
                <a:r>
                  <a:rPr lang="ko-KR" altLang="en-US" dirty="0"/>
                  <a:t> 형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을 이용하여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제공된 음악파일을 </a:t>
                </a:r>
                <a:r>
                  <a:rPr lang="en-US" altLang="ko-KR" dirty="0"/>
                  <a:t>Filtering</a:t>
                </a:r>
                <a:r>
                  <a:rPr lang="ko-KR" altLang="en-US" dirty="0"/>
                  <a:t>하시오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차단 주파수</a:t>
                </a:r>
                <a:r>
                  <a:rPr lang="en-US" altLang="ko-KR" dirty="0"/>
                  <a:t>: 3000Hz 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제출 파일</a:t>
                </a: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.</a:t>
                </a:r>
                <a:r>
                  <a:rPr lang="en-US" altLang="ko-KR" dirty="0" err="1"/>
                  <a:t>cpp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파일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결과 보고서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입력 음악의 주파수 영역 모습과 결과 음악의 주파수 영역 사진 첨부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Filtering</a:t>
                </a:r>
                <a:r>
                  <a:rPr lang="ko-KR" altLang="en-US" dirty="0"/>
                  <a:t>한 음악 </a:t>
                </a:r>
                <a:r>
                  <a:rPr lang="en-US" altLang="ko-KR" dirty="0"/>
                  <a:t>wav </a:t>
                </a:r>
                <a:r>
                  <a:rPr lang="ko-KR" altLang="en-US" dirty="0"/>
                  <a:t>파일 </a:t>
                </a:r>
                <a:endParaRPr lang="en-US" altLang="ko-KR" dirty="0"/>
              </a:p>
              <a:p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412776"/>
                <a:ext cx="10657184" cy="3427670"/>
              </a:xfrm>
              <a:prstGeom prst="rect">
                <a:avLst/>
              </a:prstGeom>
              <a:blipFill>
                <a:blip r:embed="rId3"/>
                <a:stretch>
                  <a:fillRect l="-572" t="-124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2544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Homework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61807" y="980729"/>
            <a:ext cx="10102745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Poles , Zeros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점을 설정하여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아래와 같은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Band pass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Filter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를 구현 하세요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통과 주파수 대역은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1.5k ~ 2.5 k Hz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가 되도록 설정한다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</a:p>
          <a:p>
            <a:pPr algn="just" fontAlgn="base">
              <a:lnSpc>
                <a:spcPct val="160000"/>
              </a:lnSpc>
            </a:pP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제공된 음악 파일을 필터링한 후 결과 음악을 생성하라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27448" y="5430181"/>
            <a:ext cx="10513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과제 제출 파일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.</a:t>
            </a:r>
            <a:r>
              <a:rPr lang="en-US" altLang="ko-KR" dirty="0" err="1"/>
              <a:t>cpp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ko-KR" altLang="en-US" dirty="0"/>
              <a:t>보고서 파일 </a:t>
            </a:r>
            <a:r>
              <a:rPr lang="en-US" altLang="ko-KR" dirty="0"/>
              <a:t>(</a:t>
            </a:r>
            <a:r>
              <a:rPr lang="ko-KR" altLang="en-US" dirty="0"/>
              <a:t>입력 영상과 </a:t>
            </a:r>
            <a:r>
              <a:rPr lang="ko-KR" altLang="en-US" dirty="0" err="1"/>
              <a:t>필터링된</a:t>
            </a:r>
            <a:r>
              <a:rPr lang="ko-KR" altLang="en-US" dirty="0"/>
              <a:t> 음악의 </a:t>
            </a:r>
            <a:r>
              <a:rPr lang="ko-KR" altLang="en-US"/>
              <a:t>주파수 영역 모습 사진을 반드시 </a:t>
            </a:r>
            <a:r>
              <a:rPr lang="ko-KR" altLang="en-US" dirty="0"/>
              <a:t>포함하라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결과 음악 파일 </a:t>
            </a:r>
            <a:endParaRPr lang="en-US" altLang="ko-KR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792" y="2233347"/>
            <a:ext cx="3657299" cy="19442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Assignment (2)</a:t>
            </a:r>
            <a:endParaRPr lang="en-US" altLang="ko-KR" sz="2400" b="1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946AF9F-A033-432F-8D22-09CE4F3FF919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3107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BC26FC-6E41-46CF-9FFD-9A456912E766}"/>
              </a:ext>
            </a:extLst>
          </p:cNvPr>
          <p:cNvSpPr txBox="1"/>
          <p:nvPr/>
        </p:nvSpPr>
        <p:spPr>
          <a:xfrm>
            <a:off x="27756" y="407417"/>
            <a:ext cx="1139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Assignment Rule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946AF9F-A033-432F-8D22-09CE4F3FF919}"/>
              </a:ext>
            </a:extLst>
          </p:cNvPr>
          <p:cNvCxnSpPr>
            <a:cxnSpLocks/>
          </p:cNvCxnSpPr>
          <p:nvPr/>
        </p:nvCxnSpPr>
        <p:spPr>
          <a:xfrm>
            <a:off x="0" y="908720"/>
            <a:ext cx="3215680" cy="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67408" y="980728"/>
            <a:ext cx="105851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“KLAS</a:t>
            </a:r>
            <a:r>
              <a:rPr lang="ko-KR" altLang="en-US" dirty="0">
                <a:solidFill>
                  <a:schemeClr val="tx2"/>
                </a:solidFill>
              </a:rPr>
              <a:t>에 제출할 때 다음 사항을 꼭 지켜주세요</a:t>
            </a:r>
            <a:r>
              <a:rPr lang="en-US" altLang="ko-KR" dirty="0">
                <a:solidFill>
                  <a:schemeClr val="tx2"/>
                </a:solidFill>
              </a:rPr>
              <a:t>” 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파일명 </a:t>
            </a:r>
            <a:r>
              <a:rPr lang="en-US" altLang="ko-KR" dirty="0"/>
              <a:t>: “Lab00_</a:t>
            </a:r>
            <a:r>
              <a:rPr lang="ko-KR" altLang="en-US" dirty="0"/>
              <a:t>요일</a:t>
            </a:r>
            <a:r>
              <a:rPr lang="en-US" altLang="ko-KR" dirty="0"/>
              <a:t>_</a:t>
            </a:r>
            <a:r>
              <a:rPr lang="ko-KR" altLang="en-US" dirty="0" err="1"/>
              <a:t>대표자이름</a:t>
            </a:r>
            <a:r>
              <a:rPr lang="en-US" altLang="ko-KR" dirty="0"/>
              <a:t>.zip” </a:t>
            </a:r>
          </a:p>
          <a:p>
            <a:r>
              <a:rPr lang="en-US" altLang="ko-KR" dirty="0"/>
              <a:t>Ex) Lab01_</a:t>
            </a:r>
            <a:r>
              <a:rPr lang="ko-KR" altLang="en-US" dirty="0"/>
              <a:t>목</a:t>
            </a:r>
            <a:r>
              <a:rPr lang="en-US" altLang="ko-KR" dirty="0"/>
              <a:t>_</a:t>
            </a:r>
            <a:r>
              <a:rPr lang="ko-KR" altLang="en-US" dirty="0"/>
              <a:t>홍길동</a:t>
            </a:r>
            <a:r>
              <a:rPr lang="en-US" altLang="ko-KR" dirty="0"/>
              <a:t>.zip    </a:t>
            </a:r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압축 툴은 자유롭게 사용</a:t>
            </a:r>
            <a:r>
              <a:rPr lang="en-US" altLang="ko-KR" sz="1200" b="1" dirty="0">
                <a:solidFill>
                  <a:srgbClr val="FF0000"/>
                </a:solidFill>
              </a:rPr>
              <a:t>) 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제출 파일 </a:t>
            </a:r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보고서와 프로그램을 압축해서 제출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dirty="0"/>
              <a:t>   - </a:t>
            </a:r>
            <a:r>
              <a:rPr lang="ko-KR" altLang="en-US" dirty="0"/>
              <a:t>보고서 파일 </a:t>
            </a:r>
            <a:r>
              <a:rPr lang="en-US" altLang="ko-KR" dirty="0"/>
              <a:t>(</a:t>
            </a:r>
            <a:r>
              <a:rPr lang="en-US" altLang="ko-KR" dirty="0" err="1"/>
              <a:t>hwp</a:t>
            </a:r>
            <a:r>
              <a:rPr lang="en-US" altLang="ko-KR" dirty="0"/>
              <a:t>, word):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목적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알고리즘</a:t>
            </a:r>
            <a:r>
              <a:rPr lang="en-US" altLang="ko-KR" dirty="0"/>
              <a:t>(</a:t>
            </a:r>
            <a:r>
              <a:rPr lang="ko-KR" altLang="en-US" dirty="0"/>
              <a:t>순서</a:t>
            </a:r>
            <a:r>
              <a:rPr lang="en-US" altLang="ko-KR" dirty="0"/>
              <a:t>), </a:t>
            </a:r>
            <a:r>
              <a:rPr lang="ko-KR" altLang="en-US" dirty="0"/>
              <a:t>결과 분석</a:t>
            </a:r>
            <a:r>
              <a:rPr lang="en-US" altLang="ko-KR" dirty="0"/>
              <a:t>, </a:t>
            </a:r>
            <a:r>
              <a:rPr lang="ko-KR" altLang="en-US" dirty="0"/>
              <a:t>느낀 점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프로그램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3363290"/>
            <a:ext cx="5966564" cy="33285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4" y="3400698"/>
            <a:ext cx="3298924" cy="9243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/>
          <p:cNvSpPr txBox="1"/>
          <p:nvPr/>
        </p:nvSpPr>
        <p:spPr>
          <a:xfrm>
            <a:off x="9248327" y="3541342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C++ </a:t>
            </a:r>
            <a:r>
              <a:rPr lang="ko-KR" altLang="en-US" dirty="0"/>
              <a:t>프로그램 파일</a:t>
            </a:r>
            <a:endParaRPr lang="en-US" altLang="ko-KR" dirty="0"/>
          </a:p>
          <a:p>
            <a:r>
              <a:rPr lang="ko-KR" altLang="en-US" dirty="0"/>
              <a:t>보고서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6456040" y="3289052"/>
            <a:ext cx="2664296" cy="114762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>
            <a:endCxn id="12" idx="4"/>
          </p:cNvCxnSpPr>
          <p:nvPr/>
        </p:nvCxnSpPr>
        <p:spPr>
          <a:xfrm rot="10800000">
            <a:off x="7788188" y="4436681"/>
            <a:ext cx="828092" cy="590909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616280" y="4842923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압축하여 제출</a:t>
            </a:r>
          </a:p>
        </p:txBody>
      </p:sp>
    </p:spTree>
    <p:extLst>
      <p:ext uri="{BB962C8B-B14F-4D97-AF65-F5344CB8AC3E}">
        <p14:creationId xmlns:p14="http://schemas.microsoft.com/office/powerpoint/2010/main" val="3750136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1524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/>
              <a:t>7-pt FIR EXAMPLE (AVG)</a:t>
            </a:r>
          </a:p>
        </p:txBody>
      </p:sp>
      <p:pic>
        <p:nvPicPr>
          <p:cNvPr id="1536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3044" y="1125521"/>
            <a:ext cx="8915400" cy="543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1666844" y="3663933"/>
            <a:ext cx="2804166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en-US" sz="2000" b="1" dirty="0">
                <a:latin typeface="Times New Roman" pitchFamily="18" charset="0"/>
                <a:ea typeface="굴림" charset="-127"/>
              </a:rPr>
              <a:t>CAUSAL: Use Previous</a:t>
            </a:r>
            <a:endParaRPr lang="en-US" altLang="en-US" sz="2400" i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15367" name="Rectangle 5"/>
          <p:cNvSpPr>
            <a:spLocks noChangeArrowheads="1"/>
          </p:cNvSpPr>
          <p:nvPr/>
        </p:nvSpPr>
        <p:spPr bwMode="auto">
          <a:xfrm>
            <a:off x="7153244" y="2597133"/>
            <a:ext cx="1066800" cy="1524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ko-KR" altLang="en-US"/>
          </a:p>
        </p:txBody>
      </p:sp>
      <p:sp>
        <p:nvSpPr>
          <p:cNvPr id="15368" name="Line 6"/>
          <p:cNvSpPr>
            <a:spLocks noChangeShapeType="1"/>
          </p:cNvSpPr>
          <p:nvPr/>
        </p:nvSpPr>
        <p:spPr bwMode="auto">
          <a:xfrm>
            <a:off x="8143844" y="2673333"/>
            <a:ext cx="0" cy="20574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9" name="Rectangle 7"/>
          <p:cNvSpPr>
            <a:spLocks noChangeArrowheads="1"/>
          </p:cNvSpPr>
          <p:nvPr/>
        </p:nvSpPr>
        <p:spPr bwMode="auto">
          <a:xfrm>
            <a:off x="8601044" y="2063733"/>
            <a:ext cx="1066800" cy="1524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endParaRPr lang="ko-KR" altLang="en-US"/>
          </a:p>
        </p:txBody>
      </p:sp>
      <p:sp>
        <p:nvSpPr>
          <p:cNvPr id="15370" name="Line 8"/>
          <p:cNvSpPr>
            <a:spLocks noChangeShapeType="1"/>
          </p:cNvSpPr>
          <p:nvPr/>
        </p:nvSpPr>
        <p:spPr bwMode="auto">
          <a:xfrm>
            <a:off x="9615457" y="2139933"/>
            <a:ext cx="0" cy="32766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71" name="Text Box 9"/>
          <p:cNvSpPr txBox="1">
            <a:spLocks noChangeArrowheads="1"/>
          </p:cNvSpPr>
          <p:nvPr/>
        </p:nvSpPr>
        <p:spPr bwMode="auto">
          <a:xfrm>
            <a:off x="8296244" y="6164246"/>
            <a:ext cx="220445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latinLnBrk="0" hangingPunct="0"/>
            <a:r>
              <a:rPr lang="en-US" altLang="en-US" b="1" dirty="0">
                <a:latin typeface="Times New Roman" pitchFamily="18" charset="0"/>
                <a:ea typeface="굴림" charset="-127"/>
              </a:rPr>
              <a:t>LONGER OUTPUT</a:t>
            </a:r>
            <a:endParaRPr lang="en-US" altLang="en-US" sz="2400" i="1" dirty="0">
              <a:latin typeface="Times New Roman" pitchFamily="18" charset="0"/>
              <a:ea typeface="굴림" charset="-127"/>
            </a:endParaRPr>
          </a:p>
        </p:txBody>
      </p:sp>
      <p:sp>
        <p:nvSpPr>
          <p:cNvPr id="15372" name="Line 10"/>
          <p:cNvSpPr>
            <a:spLocks noChangeShapeType="1"/>
          </p:cNvSpPr>
          <p:nvPr/>
        </p:nvSpPr>
        <p:spPr bwMode="auto">
          <a:xfrm>
            <a:off x="2200244" y="4044933"/>
            <a:ext cx="685800" cy="1676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15362" name="Object 11"/>
          <p:cNvGraphicFramePr>
            <a:graphicFrameLocks noChangeAspect="1"/>
          </p:cNvGraphicFramePr>
          <p:nvPr/>
        </p:nvGraphicFramePr>
        <p:xfrm>
          <a:off x="2428844" y="1000109"/>
          <a:ext cx="78168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name="Equation" r:id="rId4" imgW="3555720" imgH="241200" progId="Equation.3">
                  <p:embed/>
                </p:oleObj>
              </mc:Choice>
              <mc:Fallback>
                <p:oleObj name="Equation" r:id="rId4" imgW="3555720" imgH="241200" progId="Equation.3">
                  <p:embed/>
                  <p:pic>
                    <p:nvPicPr>
                      <p:cNvPr id="1536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44" y="1000109"/>
                        <a:ext cx="7816850" cy="5302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696387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3432176" y="142853"/>
            <a:ext cx="7019925" cy="796925"/>
          </a:xfrm>
        </p:spPr>
        <p:txBody>
          <a:bodyPr/>
          <a:lstStyle/>
          <a:p>
            <a:pPr eaLnBrk="1" hangingPunct="1"/>
            <a:r>
              <a:rPr lang="en-US" altLang="en-US" dirty="0"/>
              <a:t>FIR IMPULSE RESPONSE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178800" cy="4171950"/>
          </a:xfrm>
        </p:spPr>
        <p:txBody>
          <a:bodyPr/>
          <a:lstStyle/>
          <a:p>
            <a:pPr eaLnBrk="1" hangingPunct="1"/>
            <a:r>
              <a:rPr lang="en-US" altLang="en-US"/>
              <a:t>Convolution = Filter Definition</a:t>
            </a:r>
          </a:p>
          <a:p>
            <a:pPr lvl="1" eaLnBrk="1" hangingPunct="1"/>
            <a:r>
              <a:rPr lang="en-US" altLang="en-US"/>
              <a:t>Filter Coeffs = Impulse Response</a:t>
            </a:r>
          </a:p>
        </p:txBody>
      </p:sp>
      <p:pic>
        <p:nvPicPr>
          <p:cNvPr id="1229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3108" y="2776538"/>
            <a:ext cx="8782048" cy="179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791200" y="4648200"/>
            <a:ext cx="4591050" cy="1603375"/>
            <a:chOff x="2688" y="2928"/>
            <a:chExt cx="2892" cy="1010"/>
          </a:xfrm>
          <a:solidFill>
            <a:schemeClr val="tx2">
              <a:lumMod val="20000"/>
              <a:lumOff val="80000"/>
            </a:schemeClr>
          </a:solidFill>
        </p:grpSpPr>
        <p:graphicFrame>
          <p:nvGraphicFramePr>
            <p:cNvPr id="12291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0854028"/>
                </p:ext>
              </p:extLst>
            </p:nvPr>
          </p:nvGraphicFramePr>
          <p:xfrm>
            <a:off x="2688" y="2928"/>
            <a:ext cx="2616" cy="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66" name="Equation" r:id="rId4" imgW="1384200" imgH="457200" progId="Equation.3">
                    <p:embed/>
                  </p:oleObj>
                </mc:Choice>
                <mc:Fallback>
                  <p:oleObj name="Equation" r:id="rId4" imgW="1384200" imgH="457200" progId="Equation.3">
                    <p:embed/>
                    <p:pic>
                      <p:nvPicPr>
                        <p:cNvPr id="12291" name="Object 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928"/>
                          <a:ext cx="2616" cy="864"/>
                        </a:xfrm>
                        <a:prstGeom prst="rect">
                          <a:avLst/>
                        </a:prstGeom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7" name="Text Box 7"/>
            <p:cNvSpPr txBox="1">
              <a:spLocks noChangeArrowheads="1"/>
            </p:cNvSpPr>
            <p:nvPr/>
          </p:nvSpPr>
          <p:spPr bwMode="auto">
            <a:xfrm>
              <a:off x="4032" y="3647"/>
              <a:ext cx="1548" cy="291"/>
            </a:xfrm>
            <a:prstGeom prst="rect">
              <a:avLst/>
            </a:prstGeom>
            <a:grpFill/>
            <a:ln w="762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lang="en-US" altLang="en-US" sz="2400" b="1">
                  <a:latin typeface="Arial" charset="0"/>
                  <a:ea typeface="굴림" charset="-127"/>
                </a:rPr>
                <a:t>CONVOLUTION</a:t>
              </a:r>
              <a:endParaRPr lang="en-US" altLang="en-US" sz="2400" i="1">
                <a:latin typeface="Arial" charset="0"/>
                <a:ea typeface="굴림" charset="-127"/>
              </a:endParaRPr>
            </a:p>
          </p:txBody>
        </p:sp>
      </p:grpSp>
      <p:graphicFrame>
        <p:nvGraphicFramePr>
          <p:cNvPr id="1229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43698"/>
              </p:ext>
            </p:extLst>
          </p:nvPr>
        </p:nvGraphicFramePr>
        <p:xfrm>
          <a:off x="1752600" y="4627563"/>
          <a:ext cx="37338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7" name="Equation" r:id="rId6" imgW="1244520" imgH="457200" progId="Equation.3">
                  <p:embed/>
                </p:oleObj>
              </mc:Choice>
              <mc:Fallback>
                <p:oleObj name="Equation" r:id="rId6" imgW="1244520" imgH="457200" progId="Equation.3">
                  <p:embed/>
                  <p:pic>
                    <p:nvPicPr>
                      <p:cNvPr id="12290" name="Object 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627563"/>
                        <a:ext cx="3733800" cy="137160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5502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3"/>
          <p:cNvSpPr>
            <a:spLocks noGrp="1" noChangeArrowheads="1"/>
          </p:cNvSpPr>
          <p:nvPr>
            <p:ph type="title"/>
          </p:nvPr>
        </p:nvSpPr>
        <p:spPr>
          <a:xfrm>
            <a:off x="3432176" y="142853"/>
            <a:ext cx="7019925" cy="796925"/>
          </a:xfrm>
        </p:spPr>
        <p:txBody>
          <a:bodyPr/>
          <a:lstStyle/>
          <a:p>
            <a:pPr eaLnBrk="1" hangingPunct="1"/>
            <a:r>
              <a:rPr lang="en-US" altLang="en-US" dirty="0"/>
              <a:t>LTI: Convolution Sum</a:t>
            </a:r>
          </a:p>
        </p:txBody>
      </p:sp>
      <p:sp>
        <p:nvSpPr>
          <p:cNvPr id="534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0"/>
            <a:ext cx="8178800" cy="41719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Output = Convolution of x[n] &amp; h[n]</a:t>
            </a:r>
          </a:p>
          <a:p>
            <a:pPr lvl="1" eaLnBrk="1" hangingPunct="1">
              <a:defRPr/>
            </a:pPr>
            <a:r>
              <a:rPr lang="en-US" altLang="en-US" dirty="0"/>
              <a:t>NOTATION:</a:t>
            </a:r>
          </a:p>
          <a:p>
            <a:pPr lvl="1" eaLnBrk="1" hangingPunct="1">
              <a:defRPr/>
            </a:pPr>
            <a:r>
              <a:rPr lang="en-US" altLang="en-US" dirty="0"/>
              <a:t>Here is the FIR case: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362201" y="5046666"/>
            <a:ext cx="4189413" cy="1236663"/>
            <a:chOff x="601" y="3168"/>
            <a:chExt cx="2639" cy="779"/>
          </a:xfrm>
        </p:grpSpPr>
        <p:sp>
          <p:nvSpPr>
            <p:cNvPr id="20489" name="Text Box 11"/>
            <p:cNvSpPr txBox="1">
              <a:spLocks noChangeArrowheads="1"/>
            </p:cNvSpPr>
            <p:nvPr/>
          </p:nvSpPr>
          <p:spPr bwMode="auto">
            <a:xfrm>
              <a:off x="601" y="3617"/>
              <a:ext cx="1357" cy="33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lang="en-US" altLang="en-US" sz="2800" dirty="0">
                  <a:latin typeface="Arial" charset="0"/>
                  <a:ea typeface="굴림" charset="-127"/>
                </a:rPr>
                <a:t>Same as </a:t>
              </a:r>
              <a:r>
                <a:rPr lang="en-US" altLang="en-US" sz="2800" b="1" dirty="0">
                  <a:latin typeface="Arial" charset="0"/>
                  <a:ea typeface="굴림" charset="-127"/>
                </a:rPr>
                <a:t> </a:t>
              </a:r>
              <a:r>
                <a:rPr lang="en-US" altLang="en-US" sz="2800" b="1" dirty="0" err="1">
                  <a:latin typeface="Arial" charset="0"/>
                  <a:ea typeface="굴림" charset="-127"/>
                </a:rPr>
                <a:t>b</a:t>
              </a:r>
              <a:r>
                <a:rPr lang="en-US" altLang="en-US" sz="2800" b="1" baseline="-25000" dirty="0" err="1">
                  <a:latin typeface="Arial" charset="0"/>
                  <a:ea typeface="굴림" charset="-127"/>
                </a:rPr>
                <a:t>k</a:t>
              </a:r>
              <a:endParaRPr lang="en-US" altLang="en-US" sz="2800" i="1" dirty="0">
                <a:latin typeface="Arial" charset="0"/>
                <a:ea typeface="굴림" charset="-127"/>
              </a:endParaRPr>
            </a:p>
          </p:txBody>
        </p:sp>
        <p:sp>
          <p:nvSpPr>
            <p:cNvPr id="20490" name="Freeform 12"/>
            <p:cNvSpPr>
              <a:spLocks/>
            </p:cNvSpPr>
            <p:nvPr/>
          </p:nvSpPr>
          <p:spPr bwMode="auto">
            <a:xfrm>
              <a:off x="1968" y="3168"/>
              <a:ext cx="1272" cy="743"/>
            </a:xfrm>
            <a:custGeom>
              <a:avLst/>
              <a:gdLst>
                <a:gd name="T0" fmla="*/ 0 w 1272"/>
                <a:gd name="T1" fmla="*/ 672 h 743"/>
                <a:gd name="T2" fmla="*/ 480 w 1272"/>
                <a:gd name="T3" fmla="*/ 720 h 743"/>
                <a:gd name="T4" fmla="*/ 1152 w 1272"/>
                <a:gd name="T5" fmla="*/ 528 h 743"/>
                <a:gd name="T6" fmla="*/ 1200 w 1272"/>
                <a:gd name="T7" fmla="*/ 0 h 7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72"/>
                <a:gd name="T13" fmla="*/ 0 h 743"/>
                <a:gd name="T14" fmla="*/ 1272 w 1272"/>
                <a:gd name="T15" fmla="*/ 743 h 7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72" h="743">
                  <a:moveTo>
                    <a:pt x="0" y="672"/>
                  </a:moveTo>
                  <a:cubicBezTo>
                    <a:pt x="144" y="707"/>
                    <a:pt x="288" y="743"/>
                    <a:pt x="480" y="720"/>
                  </a:cubicBezTo>
                  <a:cubicBezTo>
                    <a:pt x="671" y="696"/>
                    <a:pt x="1032" y="648"/>
                    <a:pt x="1152" y="528"/>
                  </a:cubicBezTo>
                  <a:cubicBezTo>
                    <a:pt x="1272" y="408"/>
                    <a:pt x="1236" y="204"/>
                    <a:pt x="1200" y="0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aphicFrame>
        <p:nvGraphicFramePr>
          <p:cNvPr id="2048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470259"/>
              </p:ext>
            </p:extLst>
          </p:nvPr>
        </p:nvGraphicFramePr>
        <p:xfrm>
          <a:off x="5016500" y="2205038"/>
          <a:ext cx="30353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0" name="Equation" r:id="rId3" imgW="1091880" imgH="203040" progId="Equation.3">
                  <p:embed/>
                </p:oleObj>
              </mc:Choice>
              <mc:Fallback>
                <p:oleObj name="Equation" r:id="rId3" imgW="1091880" imgH="203040" progId="Equation.3">
                  <p:embed/>
                  <p:pic>
                    <p:nvPicPr>
                      <p:cNvPr id="20483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2205038"/>
                        <a:ext cx="3035300" cy="563562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4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536690"/>
              </p:ext>
            </p:extLst>
          </p:nvPr>
        </p:nvGraphicFramePr>
        <p:xfrm>
          <a:off x="3886200" y="3949701"/>
          <a:ext cx="5181600" cy="171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1" name="Equation" r:id="rId5" imgW="1384200" imgH="457200" progId="Equation.3">
                  <p:embed/>
                </p:oleObj>
              </mc:Choice>
              <mc:Fallback>
                <p:oleObj name="Equation" r:id="rId5" imgW="1384200" imgH="457200" progId="Equation.3">
                  <p:embed/>
                  <p:pic>
                    <p:nvPicPr>
                      <p:cNvPr id="534530" name="Object 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949701"/>
                        <a:ext cx="5181600" cy="1712913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19801" y="3246440"/>
            <a:ext cx="3773488" cy="2976563"/>
            <a:chOff x="2832" y="2045"/>
            <a:chExt cx="2377" cy="1875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20491" name="Text Box 6"/>
            <p:cNvSpPr txBox="1">
              <a:spLocks noChangeArrowheads="1"/>
            </p:cNvSpPr>
            <p:nvPr/>
          </p:nvSpPr>
          <p:spPr bwMode="auto">
            <a:xfrm>
              <a:off x="3792" y="2045"/>
              <a:ext cx="1417" cy="291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lang="en-US" altLang="en-US" sz="2400" b="1">
                  <a:latin typeface="Arial" charset="0"/>
                  <a:ea typeface="굴림" charset="-127"/>
                </a:rPr>
                <a:t>FINITE LIMITS</a:t>
              </a:r>
              <a:endParaRPr lang="en-US" altLang="en-US" sz="2400" i="1">
                <a:latin typeface="Arial" charset="0"/>
                <a:ea typeface="굴림" charset="-127"/>
              </a:endParaRPr>
            </a:p>
          </p:txBody>
        </p:sp>
        <p:sp>
          <p:nvSpPr>
            <p:cNvPr id="20493" name="Text Box 8"/>
            <p:cNvSpPr txBox="1">
              <a:spLocks noChangeArrowheads="1"/>
            </p:cNvSpPr>
            <p:nvPr/>
          </p:nvSpPr>
          <p:spPr bwMode="auto">
            <a:xfrm>
              <a:off x="3600" y="3629"/>
              <a:ext cx="1417" cy="291"/>
            </a:xfrm>
            <a:prstGeom prst="rect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lang="en-US" altLang="en-US" sz="2400" b="1">
                  <a:latin typeface="Arial" charset="0"/>
                  <a:ea typeface="굴림" charset="-127"/>
                </a:rPr>
                <a:t>FINITE LIMITS</a:t>
              </a:r>
              <a:endParaRPr lang="en-US" altLang="en-US" sz="2400" i="1">
                <a:latin typeface="Arial" charset="0"/>
                <a:ea typeface="굴림" charset="-127"/>
              </a:endParaRPr>
            </a:p>
          </p:txBody>
        </p:sp>
        <p:sp>
          <p:nvSpPr>
            <p:cNvPr id="20494" name="Line 9"/>
            <p:cNvSpPr>
              <a:spLocks noChangeShapeType="1"/>
            </p:cNvSpPr>
            <p:nvPr/>
          </p:nvSpPr>
          <p:spPr bwMode="auto">
            <a:xfrm flipH="1" flipV="1">
              <a:off x="2928" y="3456"/>
              <a:ext cx="672" cy="336"/>
            </a:xfrm>
            <a:prstGeom prst="line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92" name="Line 7"/>
            <p:cNvSpPr>
              <a:spLocks noChangeShapeType="1"/>
            </p:cNvSpPr>
            <p:nvPr/>
          </p:nvSpPr>
          <p:spPr bwMode="auto">
            <a:xfrm flipH="1">
              <a:off x="2832" y="2208"/>
              <a:ext cx="960" cy="432"/>
            </a:xfrm>
            <a:prstGeom prst="line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985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82855</TotalTime>
  <Words>843</Words>
  <Application>Microsoft Office PowerPoint</Application>
  <PresentationFormat>와이드스크린</PresentationFormat>
  <Paragraphs>235</Paragraphs>
  <Slides>66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66</vt:i4>
      </vt:variant>
    </vt:vector>
  </HeadingPairs>
  <TitlesOfParts>
    <vt:vector size="78" baseType="lpstr">
      <vt:lpstr>Times New Roman</vt:lpstr>
      <vt:lpstr>Cambria Math</vt:lpstr>
      <vt:lpstr>바탕</vt:lpstr>
      <vt:lpstr>Times</vt:lpstr>
      <vt:lpstr>굴림</vt:lpstr>
      <vt:lpstr>함초롬바탕</vt:lpstr>
      <vt:lpstr>맑은 고딕</vt:lpstr>
      <vt:lpstr>Wingdings</vt:lpstr>
      <vt:lpstr>Arial</vt:lpstr>
      <vt:lpstr>Office 테마</vt:lpstr>
      <vt:lpstr>Equation</vt:lpstr>
      <vt:lpstr>수식</vt:lpstr>
      <vt:lpstr>DSP Lab. Week 11 Filtering (FIR, IIR, Poles&amp;Zeros)</vt:lpstr>
      <vt:lpstr>3-PT AVERAGE SYSTEM</vt:lpstr>
      <vt:lpstr>PowerPoint 프레젠테이션</vt:lpstr>
      <vt:lpstr>GENERAL FIR FILTER</vt:lpstr>
      <vt:lpstr>GENERAL FIR FILTER</vt:lpstr>
      <vt:lpstr>FILTERING EXAMPLE</vt:lpstr>
      <vt:lpstr>7-pt FIR EXAMPLE (AVG)</vt:lpstr>
      <vt:lpstr>FIR IMPULSE RESPONSE</vt:lpstr>
      <vt:lpstr>LTI: Convolution Sum</vt:lpstr>
      <vt:lpstr>PowerPoint 프레젠테이션</vt:lpstr>
      <vt:lpstr>Systems and Fourier transform</vt:lpstr>
      <vt:lpstr>IIR</vt:lpstr>
      <vt:lpstr>IIR</vt:lpstr>
      <vt:lpstr>IIR</vt:lpstr>
      <vt:lpstr>IIR</vt:lpstr>
      <vt:lpstr>IIR</vt:lpstr>
      <vt:lpstr>IIR</vt:lpstr>
      <vt:lpstr>IIR</vt:lpstr>
      <vt:lpstr>IIR</vt:lpstr>
      <vt:lpstr>IIR</vt:lpstr>
      <vt:lpstr>IIR</vt:lpstr>
      <vt:lpstr>IIR</vt:lpstr>
      <vt:lpstr>Poles &amp; Zeors</vt:lpstr>
      <vt:lpstr>Poles &amp; Zeros</vt:lpstr>
      <vt:lpstr>Poles &amp; Zeros</vt:lpstr>
      <vt:lpstr>Poles &amp; Zeros</vt:lpstr>
      <vt:lpstr>Poles &amp; Zeros</vt:lpstr>
      <vt:lpstr>Poles &amp; Zeros</vt:lpstr>
      <vt:lpstr>PowerPoint 프레젠테이션</vt:lpstr>
      <vt:lpstr> FIR 필터</vt:lpstr>
      <vt:lpstr> FIR 필터</vt:lpstr>
      <vt:lpstr> FIR 필터</vt:lpstr>
      <vt:lpstr> FIR 필터</vt:lpstr>
      <vt:lpstr> FIR 필터</vt:lpstr>
      <vt:lpstr> FIR 필터</vt:lpstr>
      <vt:lpstr> FIR 필터</vt:lpstr>
      <vt:lpstr> FIR 필터</vt:lpstr>
      <vt:lpstr> FIR 필터</vt:lpstr>
      <vt:lpstr> FIR 필터</vt:lpstr>
      <vt:lpstr> FIR 필터</vt:lpstr>
      <vt:lpstr> FIR 필터</vt:lpstr>
      <vt:lpstr> FIR 필터</vt:lpstr>
      <vt:lpstr> FIR 필터</vt:lpstr>
      <vt:lpstr>FIR</vt:lpstr>
      <vt:lpstr>Ex1 - code</vt:lpstr>
      <vt:lpstr>Ex1 - code</vt:lpstr>
      <vt:lpstr>Ex1 - code</vt:lpstr>
      <vt:lpstr>Ex1 - code</vt:lpstr>
      <vt:lpstr>Ex1 - code</vt:lpstr>
      <vt:lpstr>Ex1 - code</vt:lpstr>
      <vt:lpstr>Ex1 - code</vt:lpstr>
      <vt:lpstr>Ex1 - code</vt:lpstr>
      <vt:lpstr>Ex1 - code</vt:lpstr>
      <vt:lpstr>Ex1 - code</vt:lpstr>
      <vt:lpstr>Ex1 - code</vt:lpstr>
      <vt:lpstr>Ex1 - code</vt:lpstr>
      <vt:lpstr>Ex1 - code</vt:lpstr>
      <vt:lpstr>Ex1 - code</vt:lpstr>
      <vt:lpstr>Ex1 - code</vt:lpstr>
      <vt:lpstr>Ex1 - code</vt:lpstr>
      <vt:lpstr>Ex1 - code</vt:lpstr>
      <vt:lpstr>Ex1 - code</vt:lpstr>
      <vt:lpstr>Ex1 - code</vt:lpstr>
      <vt:lpstr>PowerPoint 프레젠테이션</vt:lpstr>
      <vt:lpstr>Homework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Rhee SeongBae</cp:lastModifiedBy>
  <cp:revision>744</cp:revision>
  <dcterms:created xsi:type="dcterms:W3CDTF">2012-09-03T06:07:24Z</dcterms:created>
  <dcterms:modified xsi:type="dcterms:W3CDTF">2019-11-26T04:25:23Z</dcterms:modified>
</cp:coreProperties>
</file>