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Josefin Sans" pitchFamily="2" charset="77"/>
      <p:regular r:id="rId22"/>
      <p:bold r:id="rId23"/>
      <p:italic r:id="rId24"/>
      <p:boldItalic r:id="rId25"/>
    </p:embeddedFont>
    <p:embeddedFont>
      <p:font typeface="Josefin Sans Thin" pitchFamily="2" charset="77"/>
      <p:regular r:id="rId26"/>
      <p:bold r:id="rId27"/>
      <p:italic r:id="rId28"/>
      <p:boldItalic r:id="rId29"/>
    </p:embeddedFont>
    <p:embeddedFont>
      <p:font typeface="Josefin Slab" panose="02000000000000000000" pitchFamily="2" charset="77"/>
      <p:regular r:id="rId30"/>
      <p:bold r:id="rId31"/>
      <p:italic r:id="rId32"/>
      <p:boldItalic r:id="rId33"/>
    </p:embeddedFont>
    <p:embeddedFont>
      <p:font typeface="Zilla Slab" pitchFamily="2" charset="77"/>
      <p:regular r:id="rId34"/>
      <p:bold r:id="rId35"/>
      <p:italic r:id="rId36"/>
    </p:embeddedFont>
    <p:embeddedFont>
      <p:font typeface="Zilla Slab Light" pitchFamily="2" charset="77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wresearch.org/fact-tank/2019/01/04/more-americans-are-using-ride-hailing-app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b266c47d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b266c47d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ba67fe045_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ba67fe045_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here, we conducted further analysis to determine which of THESE 5 neighborhoods represent prime targets for rideshare marketing.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b266c47db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b266c47db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the assumption that greater housing density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Means a larger potential user base,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visualized the housing density for each of the 5 neighborhoods.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Additionally, high density areas are less likely to be commercial neighborhoods,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may recover in ridership more slowly,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re-opening constraints.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bar represents occupied units per square mile, and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bar is then classified by housing density type.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here, we have made the conclusion that Turtle Bay east midtown and Lincoln Square would be prime targets,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represent some of the areas with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greatest percent decrease in ridership during the pandemic,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 with our target demographic,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they also represent areas with greatest housing density.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High density = 20+ units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Medium density = 5-19 units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Low density = 1-4 unit, mobile home,boat,rv,van,etc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Total housing data = 2010 Total Housing of NYC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Housing type data = 2016 Census, ACS Database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ba67fe045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ba67fe045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b266c47db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b266c47db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ba67fe045_6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ba67fe045_6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ba67fe045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ba67fe045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ba67fe045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ba67fe045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b266c47db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b266c47db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housing data = 2010 Total Housing of NYC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type data = 2016 Census, ACS Database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ba67fe045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ba67fe045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b266c47db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b266c47db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client is a ride-share company that has experienced downturn in business as a result of the pandemic. They’re looking to maximize profits as NYC lockdown is lifted, as well as potentially expand their customer base.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ba67fe045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ba67fe045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MTA data from March-June 2019-2020. First factor looked at: percent decrease.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Largest percent decreases since these presumably were the hardest hit areas as a result of the pandemic rather than a fault of the area itself, and that traffic would pick back up as conditions improved. But also that past MTA riders may be more inclined to use ride-share services for social distancing.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counts, used MTA 2018 data (find highest daily ridership station, divided by # of turnstiles in station, and intervals per day, 10x that), 100x previous entry, negative values. Filled with station weekly median.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b266c47db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b266c47db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daily percent ridership changes between 2019-2020. Initially examined all neighborhood percent changes.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wanted to filter this down to the top 5.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b266c47db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b266c47db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Purple line 2019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Orange line 2020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% change across this timeframe is the number located in the fill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b266c47db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b266c47db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5F5F5"/>
                </a:highlight>
              </a:rPr>
              <a:t>HUDSON YARDS-CHELSEA-FLATIRON-UNION SQUARE,     MIDTOWN-MIDTOWN SOUTH,     SOHO-TRIBECA-CIVIC CENTER-LITTLE ITALY,    </a:t>
            </a:r>
            <a:endParaRPr sz="900">
              <a:solidFill>
                <a:schemeClr val="dk1"/>
              </a:solidFill>
              <a:highlight>
                <a:srgbClr val="F5F5F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UPPER EAST SIDE-CARNEGIE HILL,    </a:t>
            </a:r>
            <a:r>
              <a:rPr lang="en" sz="900">
                <a:solidFill>
                  <a:schemeClr val="dk1"/>
                </a:solidFill>
                <a:highlight>
                  <a:srgbClr val="F5F5F5"/>
                </a:highlight>
              </a:rPr>
              <a:t>WEST VILLAGE</a:t>
            </a: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5F5F5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ba67fe045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ba67fe045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 is also important for us to validate that these 5 neighborhoods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have a demographic profile that is similar to that of a rideshare user.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b266c47db_0_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b266c47db_0_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From </a:t>
            </a:r>
            <a:r>
              <a:rPr lang="en">
                <a:solidFill>
                  <a:schemeClr val="dk1"/>
                </a:solidFill>
              </a:rPr>
              <a:t>this study by PEW research</a:t>
            </a:r>
            <a:r>
              <a:rPr lang="en"/>
              <a:t>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we’ve developed a preliminary profile for our target demographic,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defined by the factors of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Age, education, and income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Source: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https://www.pewresearch.org/fact-tank/2019/01/04/more-americans-are-using-ride-hailing-apps/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b266c47d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b266c47d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-To determine if these 5 neighborhoods fit our target demographic profile, we’ve visualized the percent populations for each of these three factors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 this plot, the black x on each bar represents the mean value of that factor, for all of manhattan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-From here, you can see that all 5 neighborhoods have similar profiles per factor,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which their percent population is either similar to the mean or exceeds it,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validating that these neighborhoods fit our target profile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Source: 2016 Census Data, ACS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TITLE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1078150" y="0"/>
            <a:ext cx="4875300" cy="3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1078150" y="0"/>
            <a:ext cx="4875300" cy="3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432400" y="143175"/>
            <a:ext cx="6516600" cy="24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6000"/>
              <a:buFont typeface="Josefin Sans"/>
              <a:buNone/>
              <a:defRPr sz="6000" b="1">
                <a:solidFill>
                  <a:srgbClr val="6F40A8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432400" y="2515875"/>
            <a:ext cx="4374000" cy="2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Zilla Slab"/>
              <a:buNone/>
              <a:defRPr sz="1400">
                <a:latin typeface="Zilla Slab"/>
                <a:ea typeface="Zilla Slab"/>
                <a:cs typeface="Zilla Slab"/>
                <a:sym typeface="Zill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1">
  <p:cSld name="CUSTOM_4_4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1301200"/>
            <a:ext cx="80412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0" y="1301250"/>
            <a:ext cx="80412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4548074" y="2303100"/>
            <a:ext cx="2564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610142" y="1545450"/>
            <a:ext cx="3717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7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/>
          <p:nvPr/>
        </p:nvSpPr>
        <p:spPr>
          <a:xfrm>
            <a:off x="1774500" y="1301200"/>
            <a:ext cx="55950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1774500" y="1301200"/>
            <a:ext cx="55950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 flipH="1">
            <a:off x="2437659" y="3209600"/>
            <a:ext cx="426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2"/>
          </p:nvPr>
        </p:nvSpPr>
        <p:spPr>
          <a:xfrm>
            <a:off x="2189450" y="2303050"/>
            <a:ext cx="47652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TITLE_1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/>
          <p:nvPr/>
        </p:nvSpPr>
        <p:spPr>
          <a:xfrm>
            <a:off x="1078150" y="0"/>
            <a:ext cx="4875300" cy="3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1078150" y="0"/>
            <a:ext cx="4875300" cy="3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1432400" y="143175"/>
            <a:ext cx="6516600" cy="24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6000"/>
              <a:buFont typeface="Josefin Sans"/>
              <a:buNone/>
              <a:defRPr sz="6000" b="1">
                <a:solidFill>
                  <a:srgbClr val="6F40A8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1432400" y="2515875"/>
            <a:ext cx="4374000" cy="2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Zilla Slab"/>
              <a:buNone/>
              <a:defRPr sz="1400">
                <a:latin typeface="Zilla Slab"/>
                <a:ea typeface="Zilla Slab"/>
                <a:cs typeface="Zilla Slab"/>
                <a:sym typeface="Zill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/>
          <p:nvPr/>
        </p:nvSpPr>
        <p:spPr>
          <a:xfrm>
            <a:off x="4308925" y="50"/>
            <a:ext cx="4595100" cy="50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 flipH="1">
            <a:off x="5485575" y="416250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2"/>
          </p:nvPr>
        </p:nvSpPr>
        <p:spPr>
          <a:xfrm>
            <a:off x="5485625" y="1005425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3"/>
          </p:nvPr>
        </p:nvSpPr>
        <p:spPr>
          <a:xfrm flipH="1">
            <a:off x="5485575" y="1464949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5485625" y="2054126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5"/>
          </p:nvPr>
        </p:nvSpPr>
        <p:spPr>
          <a:xfrm flipH="1">
            <a:off x="5485575" y="2513648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6"/>
          </p:nvPr>
        </p:nvSpPr>
        <p:spPr>
          <a:xfrm>
            <a:off x="5485625" y="3102829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7"/>
          </p:nvPr>
        </p:nvSpPr>
        <p:spPr>
          <a:xfrm flipH="1">
            <a:off x="5485575" y="3557850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8"/>
          </p:nvPr>
        </p:nvSpPr>
        <p:spPr>
          <a:xfrm>
            <a:off x="5485625" y="4147025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4308925" y="50"/>
            <a:ext cx="1009500" cy="5143500"/>
          </a:xfrm>
          <a:prstGeom prst="rect">
            <a:avLst/>
          </a:prstGeom>
          <a:solidFill>
            <a:srgbClr val="6F40A8">
              <a:alpha val="5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 hasCustomPrompt="1"/>
          </p:nvPr>
        </p:nvSpPr>
        <p:spPr>
          <a:xfrm>
            <a:off x="3928216" y="337210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9" hasCustomPrompt="1"/>
          </p:nvPr>
        </p:nvSpPr>
        <p:spPr>
          <a:xfrm>
            <a:off x="3928216" y="1394592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 idx="13" hasCustomPrompt="1"/>
          </p:nvPr>
        </p:nvSpPr>
        <p:spPr>
          <a:xfrm>
            <a:off x="3928216" y="2438810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14" hasCustomPrompt="1"/>
          </p:nvPr>
        </p:nvSpPr>
        <p:spPr>
          <a:xfrm>
            <a:off x="3928216" y="3483010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">
  <p:cSld name="CUSTOM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>
            <a:off x="796875" y="799650"/>
            <a:ext cx="7551600" cy="35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1"/>
          </p:nvPr>
        </p:nvSpPr>
        <p:spPr>
          <a:xfrm flipH="1">
            <a:off x="1302950" y="1610789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2"/>
          </p:nvPr>
        </p:nvSpPr>
        <p:spPr>
          <a:xfrm>
            <a:off x="1303150" y="1865388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3"/>
          </p:nvPr>
        </p:nvSpPr>
        <p:spPr>
          <a:xfrm flipH="1">
            <a:off x="3736225" y="1610789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4"/>
          </p:nvPr>
        </p:nvSpPr>
        <p:spPr>
          <a:xfrm>
            <a:off x="3736500" y="1865388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5"/>
          </p:nvPr>
        </p:nvSpPr>
        <p:spPr>
          <a:xfrm flipH="1">
            <a:off x="1302950" y="3059664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6"/>
          </p:nvPr>
        </p:nvSpPr>
        <p:spPr>
          <a:xfrm>
            <a:off x="1303150" y="3314263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7"/>
          </p:nvPr>
        </p:nvSpPr>
        <p:spPr>
          <a:xfrm flipH="1">
            <a:off x="3736225" y="3059664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8"/>
          </p:nvPr>
        </p:nvSpPr>
        <p:spPr>
          <a:xfrm>
            <a:off x="3736500" y="3314263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ctrTitle"/>
          </p:nvPr>
        </p:nvSpPr>
        <p:spPr>
          <a:xfrm>
            <a:off x="6105025" y="1739250"/>
            <a:ext cx="21993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1">
  <p:cSld name="CUSTOM_4_4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0" y="1301200"/>
            <a:ext cx="80412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0" y="1301250"/>
            <a:ext cx="80412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1"/>
          </p:nvPr>
        </p:nvSpPr>
        <p:spPr>
          <a:xfrm>
            <a:off x="4548074" y="2303100"/>
            <a:ext cx="2564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ctrTitle"/>
          </p:nvPr>
        </p:nvSpPr>
        <p:spPr>
          <a:xfrm>
            <a:off x="610142" y="1545450"/>
            <a:ext cx="3717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7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>
            <a:off x="1774500" y="1301200"/>
            <a:ext cx="55950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1774500" y="1301200"/>
            <a:ext cx="55950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 flipH="1">
            <a:off x="2437659" y="3209600"/>
            <a:ext cx="426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2"/>
          </p:nvPr>
        </p:nvSpPr>
        <p:spPr>
          <a:xfrm>
            <a:off x="2189450" y="2303050"/>
            <a:ext cx="47652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">
  <p:cSld name="CUSTOM_2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/>
          <p:nvPr/>
        </p:nvSpPr>
        <p:spPr>
          <a:xfrm>
            <a:off x="829825" y="36150"/>
            <a:ext cx="7474800" cy="49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6105025" y="1847250"/>
            <a:ext cx="2243400" cy="14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 1">
  <p:cSld name="CUSTOM_2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/>
          <p:nvPr/>
        </p:nvSpPr>
        <p:spPr>
          <a:xfrm>
            <a:off x="829825" y="36150"/>
            <a:ext cx="7474800" cy="49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6105025" y="1847250"/>
            <a:ext cx="2243400" cy="14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ctrTitle"/>
          </p:nvPr>
        </p:nvSpPr>
        <p:spPr>
          <a:xfrm>
            <a:off x="6381625" y="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 2">
  <p:cSld name="CUSTOM_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/>
          <p:nvPr/>
        </p:nvSpPr>
        <p:spPr>
          <a:xfrm>
            <a:off x="810050" y="816650"/>
            <a:ext cx="75276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8595275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5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/>
          <p:nvPr/>
        </p:nvSpPr>
        <p:spPr>
          <a:xfrm>
            <a:off x="796875" y="799650"/>
            <a:ext cx="7551600" cy="35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ubTitle" idx="1"/>
          </p:nvPr>
        </p:nvSpPr>
        <p:spPr>
          <a:xfrm flipH="1">
            <a:off x="2918425" y="2467750"/>
            <a:ext cx="1564500" cy="2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ubTitle" idx="2"/>
          </p:nvPr>
        </p:nvSpPr>
        <p:spPr>
          <a:xfrm>
            <a:off x="2918475" y="2815063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3"/>
          </p:nvPr>
        </p:nvSpPr>
        <p:spPr>
          <a:xfrm flipH="1">
            <a:off x="4630775" y="2467750"/>
            <a:ext cx="1564500" cy="2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4"/>
          </p:nvPr>
        </p:nvSpPr>
        <p:spPr>
          <a:xfrm>
            <a:off x="4630825" y="2815038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5"/>
          </p:nvPr>
        </p:nvSpPr>
        <p:spPr>
          <a:xfrm flipH="1">
            <a:off x="1206000" y="2467700"/>
            <a:ext cx="1564500" cy="2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6"/>
          </p:nvPr>
        </p:nvSpPr>
        <p:spPr>
          <a:xfrm>
            <a:off x="1206050" y="2815100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ubTitle" idx="7"/>
          </p:nvPr>
        </p:nvSpPr>
        <p:spPr>
          <a:xfrm>
            <a:off x="2918500" y="2614050"/>
            <a:ext cx="15645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8"/>
          </p:nvPr>
        </p:nvSpPr>
        <p:spPr>
          <a:xfrm>
            <a:off x="4630850" y="2614025"/>
            <a:ext cx="15645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subTitle" idx="9"/>
          </p:nvPr>
        </p:nvSpPr>
        <p:spPr>
          <a:xfrm>
            <a:off x="1206075" y="2614075"/>
            <a:ext cx="15645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4_3_3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/>
          <p:nvPr/>
        </p:nvSpPr>
        <p:spPr>
          <a:xfrm>
            <a:off x="974700" y="1824275"/>
            <a:ext cx="4300500" cy="268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2221525" y="2895865"/>
            <a:ext cx="27768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ctrTitle"/>
          </p:nvPr>
        </p:nvSpPr>
        <p:spPr>
          <a:xfrm>
            <a:off x="1286099" y="843265"/>
            <a:ext cx="3989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3">
  <p:cSld name="CUSTOM_4_3_2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/>
          <p:nvPr/>
        </p:nvSpPr>
        <p:spPr>
          <a:xfrm flipH="1">
            <a:off x="1073350" y="1824275"/>
            <a:ext cx="7014000" cy="268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ctrTitle"/>
          </p:nvPr>
        </p:nvSpPr>
        <p:spPr>
          <a:xfrm flipH="1">
            <a:off x="3821251" y="843265"/>
            <a:ext cx="3989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1"/>
          </p:nvPr>
        </p:nvSpPr>
        <p:spPr>
          <a:xfrm>
            <a:off x="1340525" y="2998418"/>
            <a:ext cx="43446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>
            <a:spLocks noGrp="1"/>
          </p:cNvSpPr>
          <p:nvPr>
            <p:ph type="sldNum" idx="12"/>
          </p:nvPr>
        </p:nvSpPr>
        <p:spPr>
          <a:xfrm>
            <a:off x="84909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Char char="●"/>
              <a:defRPr sz="1800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r" rtl="0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algn="r" rtl="0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algn="r" rtl="0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algn="r" rtl="0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algn="r" rtl="0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algn="r" rtl="0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algn="r" rtl="0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algn="r" rtl="0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go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ctrTitle"/>
          </p:nvPr>
        </p:nvSpPr>
        <p:spPr>
          <a:xfrm>
            <a:off x="914875" y="652325"/>
            <a:ext cx="4374000" cy="24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Identifying Rideshare Targets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 Manhattan </a:t>
            </a:r>
            <a:endParaRPr sz="4800">
              <a:solidFill>
                <a:srgbClr val="6F40A8"/>
              </a:solidFill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subTitle" idx="1"/>
          </p:nvPr>
        </p:nvSpPr>
        <p:spPr>
          <a:xfrm>
            <a:off x="914875" y="2983475"/>
            <a:ext cx="4374000" cy="2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Andrew Wu, Bryan Ross, Kaitlin Chaung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43" name="Google Shape;243;p39"/>
          <p:cNvSpPr txBox="1"/>
          <p:nvPr/>
        </p:nvSpPr>
        <p:spPr>
          <a:xfrm>
            <a:off x="4548075" y="2303100"/>
            <a:ext cx="21576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Which neighborhoods best represent target market</a:t>
            </a:r>
            <a:endParaRPr sz="1200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44" name="Google Shape;244;p39"/>
          <p:cNvSpPr txBox="1"/>
          <p:nvPr/>
        </p:nvSpPr>
        <p:spPr>
          <a:xfrm>
            <a:off x="610142" y="1545450"/>
            <a:ext cx="3717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r>
              <a:rPr lang="en" sz="36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rPr>
              <a:t> REFINE</a:t>
            </a:r>
            <a:endParaRPr sz="3600" b="1">
              <a:solidFill>
                <a:srgbClr val="666666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50" name="Google Shape;250;p40"/>
          <p:cNvSpPr txBox="1"/>
          <p:nvPr/>
        </p:nvSpPr>
        <p:spPr>
          <a:xfrm>
            <a:off x="930425" y="61825"/>
            <a:ext cx="61953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rPr>
              <a:t>Housing Density of Target Neighborhoods</a:t>
            </a:r>
            <a:endParaRPr sz="1800" b="1">
              <a:solidFill>
                <a:srgbClr val="666666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952675"/>
            <a:ext cx="6599726" cy="407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>
            <a:spLocks noGrp="1"/>
          </p:cNvSpPr>
          <p:nvPr>
            <p:ph type="ctrTitle"/>
          </p:nvPr>
        </p:nvSpPr>
        <p:spPr>
          <a:xfrm flipH="1">
            <a:off x="3821251" y="843265"/>
            <a:ext cx="3989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1"/>
          <p:cNvSpPr txBox="1">
            <a:spLocks noGrp="1"/>
          </p:cNvSpPr>
          <p:nvPr>
            <p:ph type="subTitle" idx="1"/>
          </p:nvPr>
        </p:nvSpPr>
        <p:spPr>
          <a:xfrm>
            <a:off x="1340525" y="2998418"/>
            <a:ext cx="43446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350" y="403400"/>
            <a:ext cx="6622557" cy="4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3977" y="385350"/>
            <a:ext cx="6555436" cy="4210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41"/>
          <p:cNvCxnSpPr/>
          <p:nvPr/>
        </p:nvCxnSpPr>
        <p:spPr>
          <a:xfrm rot="10800000" flipH="1">
            <a:off x="3886200" y="1444225"/>
            <a:ext cx="633900" cy="23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" name="Google Shape;261;p41"/>
          <p:cNvSpPr txBox="1"/>
          <p:nvPr/>
        </p:nvSpPr>
        <p:spPr>
          <a:xfrm>
            <a:off x="3124525" y="1496175"/>
            <a:ext cx="10260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Zilla Slab Light"/>
                <a:ea typeface="Zilla Slab Light"/>
                <a:cs typeface="Zilla Slab Light"/>
                <a:sym typeface="Zilla Slab Light"/>
              </a:rPr>
              <a:t>Lincoln </a:t>
            </a: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Zilla Slab Light"/>
                <a:ea typeface="Zilla Slab Light"/>
                <a:cs typeface="Zilla Slab Light"/>
                <a:sym typeface="Zilla Slab Light"/>
              </a:rPr>
              <a:t>Square</a:t>
            </a: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pic>
        <p:nvPicPr>
          <p:cNvPr id="262" name="Google Shape;26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3975" y="435216"/>
            <a:ext cx="6555425" cy="41603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p41"/>
          <p:cNvCxnSpPr/>
          <p:nvPr/>
        </p:nvCxnSpPr>
        <p:spPr>
          <a:xfrm rot="10800000">
            <a:off x="5767075" y="2421075"/>
            <a:ext cx="332400" cy="57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" name="Google Shape;264;p41"/>
          <p:cNvSpPr txBox="1"/>
          <p:nvPr/>
        </p:nvSpPr>
        <p:spPr>
          <a:xfrm>
            <a:off x="5902050" y="2895875"/>
            <a:ext cx="13923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Zilla Slab Light"/>
                <a:ea typeface="Zilla Slab Light"/>
                <a:cs typeface="Zilla Slab Light"/>
                <a:sym typeface="Zilla Slab Light"/>
              </a:rPr>
              <a:t>Turtle Bay</a:t>
            </a: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Zilla Slab Light"/>
                <a:ea typeface="Zilla Slab Light"/>
                <a:cs typeface="Zilla Slab Light"/>
                <a:sym typeface="Zilla Slab Light"/>
              </a:rPr>
              <a:t>Midtown East</a:t>
            </a: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70" name="Google Shape;270;p42"/>
          <p:cNvSpPr txBox="1"/>
          <p:nvPr/>
        </p:nvSpPr>
        <p:spPr>
          <a:xfrm>
            <a:off x="4548075" y="2303100"/>
            <a:ext cx="26472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Zilla Slab Light"/>
              <a:buChar char="●"/>
            </a:pPr>
            <a:r>
              <a:rPr lang="en" sz="1200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Obtaining more recent data </a:t>
            </a:r>
            <a:endParaRPr sz="1200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Zilla Slab Light"/>
              <a:buChar char="●"/>
            </a:pPr>
            <a:r>
              <a:rPr lang="en" sz="1200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Refining outlier detection/imputation</a:t>
            </a:r>
            <a:endParaRPr sz="1200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Zilla Slab Light"/>
              <a:buChar char="●"/>
            </a:pPr>
            <a:r>
              <a:rPr lang="en" sz="1200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Identifying neighborhoods unlikely to recover ridership</a:t>
            </a:r>
            <a:endParaRPr sz="1200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71" name="Google Shape;271;p42"/>
          <p:cNvSpPr txBox="1"/>
          <p:nvPr/>
        </p:nvSpPr>
        <p:spPr>
          <a:xfrm>
            <a:off x="610142" y="1545450"/>
            <a:ext cx="3717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04</a:t>
            </a:r>
            <a:r>
              <a:rPr lang="en" sz="36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rPr>
              <a:t> Next Steps</a:t>
            </a:r>
            <a:endParaRPr sz="3600" b="1">
              <a:solidFill>
                <a:srgbClr val="666666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77" name="Google Shape;277;p43"/>
          <p:cNvSpPr txBox="1"/>
          <p:nvPr/>
        </p:nvSpPr>
        <p:spPr>
          <a:xfrm>
            <a:off x="2713192" y="1545450"/>
            <a:ext cx="3717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rPr>
              <a:t>Appendix</a:t>
            </a:r>
            <a:endParaRPr sz="3600" b="1">
              <a:solidFill>
                <a:srgbClr val="666666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83" name="Google Shape;283;p44"/>
          <p:cNvSpPr txBox="1"/>
          <p:nvPr/>
        </p:nvSpPr>
        <p:spPr>
          <a:xfrm>
            <a:off x="930425" y="-14375"/>
            <a:ext cx="61953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rPr>
              <a:t>Demographic Profiles of All Neighborhoods</a:t>
            </a:r>
            <a:endParaRPr sz="1800" b="1">
              <a:solidFill>
                <a:srgbClr val="666666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284" name="Google Shape;284;p44"/>
          <p:cNvPicPr preferRelativeResize="0"/>
          <p:nvPr/>
        </p:nvPicPr>
        <p:blipFill rotWithShape="1">
          <a:blip r:embed="rId3">
            <a:alphaModFix/>
          </a:blip>
          <a:srcRect l="59" r="49"/>
          <a:stretch/>
        </p:blipFill>
        <p:spPr>
          <a:xfrm>
            <a:off x="1016186" y="762175"/>
            <a:ext cx="7088488" cy="43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>
            <a:spLocks noGrp="1"/>
          </p:cNvSpPr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" name="Google Shape;2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475" y="586329"/>
            <a:ext cx="7941676" cy="39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96" name="Google Shape;296;p46"/>
          <p:cNvSpPr txBox="1"/>
          <p:nvPr/>
        </p:nvSpPr>
        <p:spPr>
          <a:xfrm>
            <a:off x="930425" y="-14375"/>
            <a:ext cx="61953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rPr>
              <a:t>Average Daily Ridership (All Neighborhoods)</a:t>
            </a:r>
            <a:endParaRPr sz="1800" b="1">
              <a:solidFill>
                <a:srgbClr val="666666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297" name="Google Shape;2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300" y="671475"/>
            <a:ext cx="5215399" cy="41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03" name="Google Shape;303;p47"/>
          <p:cNvSpPr txBox="1">
            <a:spLocks noGrp="1"/>
          </p:cNvSpPr>
          <p:nvPr>
            <p:ph type="subTitle" idx="1"/>
          </p:nvPr>
        </p:nvSpPr>
        <p:spPr>
          <a:xfrm>
            <a:off x="1340525" y="2998418"/>
            <a:ext cx="43446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Data sources can be found on our project Github page.</a:t>
            </a:r>
            <a:endParaRPr sz="11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7C43"/>
              </a:buClr>
              <a:buSzPts val="1100"/>
              <a:buFont typeface="Zilla Slab Light"/>
              <a:buChar char="◂"/>
            </a:pPr>
            <a:r>
              <a:rPr lang="en" sz="1100"/>
              <a:t>Presentation template by </a:t>
            </a:r>
            <a:r>
              <a:rPr lang="en" sz="1100">
                <a:solidFill>
                  <a:srgbClr val="FFFFFF"/>
                </a:solidFill>
                <a:highlight>
                  <a:srgbClr val="ED7C43"/>
                </a:highlight>
                <a:uFill>
                  <a:noFill/>
                </a:uFill>
                <a:hlinkClick r:id="rId3"/>
              </a:rPr>
              <a:t>Slidesgo</a:t>
            </a:r>
            <a:endParaRPr sz="1100">
              <a:solidFill>
                <a:srgbClr val="FFFFFF"/>
              </a:solidFill>
              <a:highlight>
                <a:srgbClr val="ED7C43"/>
              </a:highlight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C43"/>
              </a:buClr>
              <a:buSzPts val="1100"/>
              <a:buFont typeface="Zilla Slab Light"/>
              <a:buChar char="◂"/>
            </a:pPr>
            <a:r>
              <a:rPr lang="en" sz="1100"/>
              <a:t>Icons by </a:t>
            </a:r>
            <a:r>
              <a:rPr lang="en" sz="1100">
                <a:solidFill>
                  <a:srgbClr val="FFFFFF"/>
                </a:solidFill>
                <a:highlight>
                  <a:srgbClr val="ED7C43"/>
                </a:highlight>
                <a:uFill>
                  <a:noFill/>
                </a:uFill>
                <a:hlinkClick r:id="rId4"/>
              </a:rPr>
              <a:t>Flaticon</a:t>
            </a:r>
            <a:endParaRPr sz="1100">
              <a:solidFill>
                <a:srgbClr val="FFFFFF"/>
              </a:solidFill>
              <a:highlight>
                <a:srgbClr val="ED7C43"/>
              </a:highlight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C43"/>
              </a:buClr>
              <a:buSzPts val="1100"/>
              <a:buFont typeface="Zilla Slab Light"/>
              <a:buChar char="◂"/>
            </a:pPr>
            <a:r>
              <a:rPr lang="en" sz="1100"/>
              <a:t>Infographics by </a:t>
            </a:r>
            <a:r>
              <a:rPr lang="en" sz="1100">
                <a:solidFill>
                  <a:srgbClr val="FFFFFF"/>
                </a:solidFill>
                <a:highlight>
                  <a:srgbClr val="ED7C43"/>
                </a:highlight>
                <a:uFill>
                  <a:noFill/>
                </a:uFill>
                <a:hlinkClick r:id="rId5"/>
              </a:rPr>
              <a:t>Freepik</a:t>
            </a:r>
            <a:endParaRPr sz="1100">
              <a:solidFill>
                <a:srgbClr val="FFFFFF"/>
              </a:solidFill>
              <a:highlight>
                <a:srgbClr val="ED7C43"/>
              </a:highlight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C43"/>
              </a:buClr>
              <a:buSzPts val="1100"/>
              <a:buFont typeface="Zilla Slab Light"/>
              <a:buChar char="◂"/>
            </a:pPr>
            <a:r>
              <a:rPr lang="en" sz="1100"/>
              <a:t>Images created by </a:t>
            </a:r>
            <a:r>
              <a:rPr lang="en" sz="1100">
                <a:solidFill>
                  <a:srgbClr val="FFFFFF"/>
                </a:solidFill>
                <a:highlight>
                  <a:srgbClr val="ED7C43"/>
                </a:highlight>
                <a:uFill>
                  <a:noFill/>
                </a:uFill>
                <a:hlinkClick r:id="rId5"/>
              </a:rPr>
              <a:t>Freepik</a:t>
            </a:r>
            <a:endParaRPr sz="1100">
              <a:solidFill>
                <a:srgbClr val="FFFFFF"/>
              </a:solidFill>
              <a:highlight>
                <a:srgbClr val="ED7C43"/>
              </a:highlight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C43"/>
              </a:buClr>
              <a:buSzPts val="1100"/>
              <a:buFont typeface="Zilla Slab Light"/>
              <a:buChar char="◂"/>
            </a:pPr>
            <a:r>
              <a:rPr lang="en" sz="1100"/>
              <a:t>Author introduction slide photo created by Freepik</a:t>
            </a:r>
            <a:endParaRPr sz="110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C43"/>
              </a:buClr>
              <a:buSzPts val="1100"/>
              <a:buFont typeface="Zilla Slab Light"/>
              <a:buChar char="◂"/>
            </a:pPr>
            <a:r>
              <a:rPr lang="en" sz="1100"/>
              <a:t>Text &amp; Image slide photo created by Freepik.com</a:t>
            </a:r>
            <a:endParaRPr sz="1100"/>
          </a:p>
        </p:txBody>
      </p:sp>
      <p:sp>
        <p:nvSpPr>
          <p:cNvPr id="304" name="Google Shape;304;p47"/>
          <p:cNvSpPr txBox="1">
            <a:spLocks noGrp="1"/>
          </p:cNvSpPr>
          <p:nvPr>
            <p:ph type="ctrTitle"/>
          </p:nvPr>
        </p:nvSpPr>
        <p:spPr>
          <a:xfrm flipH="1">
            <a:off x="3821251" y="843265"/>
            <a:ext cx="3989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82" name="Google Shape;182;p31"/>
          <p:cNvSpPr txBox="1"/>
          <p:nvPr/>
        </p:nvSpPr>
        <p:spPr>
          <a:xfrm>
            <a:off x="4572000" y="1545450"/>
            <a:ext cx="21945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Decrease in NYC ridership, due to the pandemic</a:t>
            </a:r>
            <a:endParaRPr sz="1200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620542" y="787800"/>
            <a:ext cx="3717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rPr>
              <a:t>Problem</a:t>
            </a:r>
            <a:endParaRPr sz="3600" b="1">
              <a:solidFill>
                <a:srgbClr val="666666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620542" y="1898750"/>
            <a:ext cx="3717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rPr>
              <a:t>Project Goal</a:t>
            </a:r>
            <a:endParaRPr sz="3600" b="1">
              <a:solidFill>
                <a:srgbClr val="666666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4571999" y="2718750"/>
            <a:ext cx="25647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Identify neighborhoods of opportunity to target in Manhattan</a:t>
            </a:r>
            <a:endParaRPr sz="1200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1" name="Google Shape;191;p32"/>
          <p:cNvSpPr txBox="1"/>
          <p:nvPr/>
        </p:nvSpPr>
        <p:spPr>
          <a:xfrm>
            <a:off x="4327875" y="2407025"/>
            <a:ext cx="29250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Data to inform initial neighborhood</a:t>
            </a:r>
            <a:endParaRPr sz="1200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recommendations</a:t>
            </a:r>
            <a:endParaRPr sz="1200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409575" y="1469250"/>
            <a:ext cx="3918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r>
              <a:rPr lang="en" sz="36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rPr>
              <a:t> Aggregate</a:t>
            </a:r>
            <a:endParaRPr sz="3600" b="1">
              <a:solidFill>
                <a:srgbClr val="666666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98" name="Google Shape;198;p33"/>
          <p:cNvSpPr txBox="1"/>
          <p:nvPr/>
        </p:nvSpPr>
        <p:spPr>
          <a:xfrm>
            <a:off x="930425" y="366625"/>
            <a:ext cx="61953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rPr>
              <a:t>Mean Percent Ridership Change (2019-2020)</a:t>
            </a:r>
            <a:endParaRPr sz="1900" b="1">
              <a:solidFill>
                <a:srgbClr val="666666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666666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800" y="999325"/>
            <a:ext cx="6490400" cy="393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05" name="Google Shape;205;p34"/>
          <p:cNvSpPr txBox="1"/>
          <p:nvPr/>
        </p:nvSpPr>
        <p:spPr>
          <a:xfrm>
            <a:off x="930425" y="366625"/>
            <a:ext cx="61953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rPr>
              <a:t>Average Daily Ridership (Top 5 Decreases)</a:t>
            </a:r>
            <a:endParaRPr sz="1900" b="1">
              <a:solidFill>
                <a:srgbClr val="666666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666666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363" y="1069275"/>
            <a:ext cx="7133285" cy="344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12" name="Google Shape;212;p35"/>
          <p:cNvSpPr txBox="1"/>
          <p:nvPr/>
        </p:nvSpPr>
        <p:spPr>
          <a:xfrm>
            <a:off x="2081550" y="1895700"/>
            <a:ext cx="4324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TEMPLATE</a:t>
            </a:r>
            <a:endParaRPr sz="4000"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875" y="696200"/>
            <a:ext cx="7254551" cy="36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19" name="Google Shape;219;p36"/>
          <p:cNvSpPr txBox="1"/>
          <p:nvPr/>
        </p:nvSpPr>
        <p:spPr>
          <a:xfrm>
            <a:off x="4548075" y="2303100"/>
            <a:ext cx="21576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If neighborhoods fit target demographic</a:t>
            </a:r>
            <a:endParaRPr sz="1200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610142" y="1545450"/>
            <a:ext cx="3717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r>
              <a:rPr lang="en" sz="36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rPr>
              <a:t> Determine</a:t>
            </a:r>
            <a:endParaRPr sz="3600" b="1">
              <a:solidFill>
                <a:srgbClr val="666666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7"/>
          <p:cNvPicPr preferRelativeResize="0"/>
          <p:nvPr/>
        </p:nvPicPr>
        <p:blipFill rotWithShape="1">
          <a:blip r:embed="rId3">
            <a:alphaModFix/>
          </a:blip>
          <a:srcRect t="3581" r="-3896" b="4345"/>
          <a:stretch/>
        </p:blipFill>
        <p:spPr>
          <a:xfrm>
            <a:off x="3167250" y="885825"/>
            <a:ext cx="3071325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7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7" name="Google Shape;227;p37"/>
          <p:cNvSpPr txBox="1"/>
          <p:nvPr/>
        </p:nvSpPr>
        <p:spPr>
          <a:xfrm>
            <a:off x="1034175" y="-304000"/>
            <a:ext cx="4531200" cy="1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rPr>
              <a:t>Defining Target Demographic</a:t>
            </a:r>
            <a:endParaRPr sz="1900" b="1">
              <a:solidFill>
                <a:srgbClr val="666666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28" name="Google Shape;228;p37"/>
          <p:cNvSpPr/>
          <p:nvPr/>
        </p:nvSpPr>
        <p:spPr>
          <a:xfrm>
            <a:off x="3091050" y="2230350"/>
            <a:ext cx="2885700" cy="360300"/>
          </a:xfrm>
          <a:prstGeom prst="rect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7"/>
          <p:cNvSpPr/>
          <p:nvPr/>
        </p:nvSpPr>
        <p:spPr>
          <a:xfrm>
            <a:off x="3091050" y="3112300"/>
            <a:ext cx="2885700" cy="3312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7"/>
          <p:cNvSpPr/>
          <p:nvPr/>
        </p:nvSpPr>
        <p:spPr>
          <a:xfrm>
            <a:off x="3091050" y="3800475"/>
            <a:ext cx="2885700" cy="341400"/>
          </a:xfrm>
          <a:prstGeom prst="rect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36" name="Google Shape;236;p38"/>
          <p:cNvSpPr txBox="1"/>
          <p:nvPr/>
        </p:nvSpPr>
        <p:spPr>
          <a:xfrm>
            <a:off x="930425" y="61825"/>
            <a:ext cx="61953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rPr>
              <a:t>Demographic Profile of Target Neighborhoods</a:t>
            </a:r>
            <a:endParaRPr sz="1800" b="1">
              <a:solidFill>
                <a:srgbClr val="666666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574" y="886000"/>
            <a:ext cx="6195300" cy="415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eekly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Microsoft Macintosh PowerPoint</Application>
  <PresentationFormat>On-screen Show (16:9)</PresentationFormat>
  <Paragraphs>127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Zilla Slab</vt:lpstr>
      <vt:lpstr>Josefin Slab</vt:lpstr>
      <vt:lpstr>Arial</vt:lpstr>
      <vt:lpstr>Josefin Sans Thin</vt:lpstr>
      <vt:lpstr>Josefin Sans</vt:lpstr>
      <vt:lpstr>Zilla Slab Light</vt:lpstr>
      <vt:lpstr>Simple Light</vt:lpstr>
      <vt:lpstr>Weekly Meeting by SlidesGo</vt:lpstr>
      <vt:lpstr>Identifying Rideshare Targets In Manhattan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Rideshare Targets In Manhattan </dc:title>
  <cp:lastModifiedBy>Bryan Ross</cp:lastModifiedBy>
  <cp:revision>1</cp:revision>
  <dcterms:modified xsi:type="dcterms:W3CDTF">2020-07-06T07:00:46Z</dcterms:modified>
</cp:coreProperties>
</file>