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  <p:sldMasterId id="2147483683" r:id="rId2"/>
    <p:sldMasterId id="2147483708" r:id="rId3"/>
  </p:sldMasterIdLst>
  <p:notesMasterIdLst>
    <p:notesMasterId r:id="rId18"/>
  </p:notesMasterIdLst>
  <p:sldIdLst>
    <p:sldId id="282" r:id="rId4"/>
    <p:sldId id="283" r:id="rId5"/>
    <p:sldId id="286" r:id="rId6"/>
    <p:sldId id="284" r:id="rId7"/>
    <p:sldId id="287" r:id="rId8"/>
    <p:sldId id="285" r:id="rId9"/>
    <p:sldId id="288" r:id="rId10"/>
    <p:sldId id="294" r:id="rId11"/>
    <p:sldId id="296" r:id="rId12"/>
    <p:sldId id="293" r:id="rId13"/>
    <p:sldId id="289" r:id="rId14"/>
    <p:sldId id="292" r:id="rId15"/>
    <p:sldId id="295" r:id="rId16"/>
    <p:sldId id="274" r:id="rId17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1A22"/>
    <a:srgbClr val="1E273B"/>
    <a:srgbClr val="ECECEC"/>
    <a:srgbClr val="0C3554"/>
    <a:srgbClr val="B3B14C"/>
    <a:srgbClr val="D3423B"/>
    <a:srgbClr val="121B2A"/>
    <a:srgbClr val="990000"/>
    <a:srgbClr val="ECF0F4"/>
    <a:srgbClr val="D3DB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345" autoAdjust="0"/>
  </p:normalViewPr>
  <p:slideViewPr>
    <p:cSldViewPr snapToGrid="0" showGuides="1">
      <p:cViewPr varScale="1">
        <p:scale>
          <a:sx n="95" d="100"/>
          <a:sy n="95" d="100"/>
        </p:scale>
        <p:origin x="158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570509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© Copyright </a:t>
            </a:r>
            <a:r>
              <a:rPr lang="en-US" b="1" dirty="0" smtClean="0"/>
              <a:t>PresentationGo.com</a:t>
            </a:r>
            <a:r>
              <a:rPr lang="en-US" dirty="0" smtClean="0"/>
              <a:t> – The free PowerPoint library</a:t>
            </a:r>
          </a:p>
        </p:txBody>
      </p:sp>
    </p:spTree>
    <p:extLst>
      <p:ext uri="{BB962C8B-B14F-4D97-AF65-F5344CB8AC3E}">
        <p14:creationId xmlns:p14="http://schemas.microsoft.com/office/powerpoint/2010/main" val="3365983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713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© Copyright </a:t>
            </a:r>
            <a:r>
              <a:rPr lang="en-US" b="1" dirty="0" smtClean="0"/>
              <a:t>PresentationGo.com</a:t>
            </a:r>
            <a:r>
              <a:rPr lang="en-US" dirty="0" smtClean="0"/>
              <a:t> – The free PowerPoint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92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www.presentationgo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 - PresentationG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95"/>
          <a:stretch/>
        </p:blipFill>
        <p:spPr>
          <a:xfrm>
            <a:off x="1143000" y="904267"/>
            <a:ext cx="6858000" cy="4151075"/>
          </a:xfrm>
          <a:prstGeom prst="rect">
            <a:avLst/>
          </a:prstGeom>
        </p:spPr>
      </p:pic>
      <p:sp>
        <p:nvSpPr>
          <p:cNvPr id="14" name="Freeform 13"/>
          <p:cNvSpPr/>
          <p:nvPr userDrawn="1"/>
        </p:nvSpPr>
        <p:spPr>
          <a:xfrm>
            <a:off x="0" y="2816968"/>
            <a:ext cx="9144000" cy="4041033"/>
          </a:xfrm>
          <a:custGeom>
            <a:avLst/>
            <a:gdLst>
              <a:gd name="connsiteX0" fmla="*/ 0 w 9144000"/>
              <a:gd name="connsiteY0" fmla="*/ 0 h 4041033"/>
              <a:gd name="connsiteX1" fmla="*/ 3171549 w 9144000"/>
              <a:gd name="connsiteY1" fmla="*/ 0 h 4041033"/>
              <a:gd name="connsiteX2" fmla="*/ 3209378 w 9144000"/>
              <a:gd name="connsiteY2" fmla="*/ 33217 h 4041033"/>
              <a:gd name="connsiteX3" fmla="*/ 4199051 w 9144000"/>
              <a:gd name="connsiteY3" fmla="*/ 376464 h 4041033"/>
              <a:gd name="connsiteX4" fmla="*/ 4856521 w 9144000"/>
              <a:gd name="connsiteY4" fmla="*/ 236056 h 4041033"/>
              <a:gd name="connsiteX5" fmla="*/ 4969826 w 9144000"/>
              <a:gd name="connsiteY5" fmla="*/ 179155 h 4041033"/>
              <a:gd name="connsiteX6" fmla="*/ 4973767 w 9144000"/>
              <a:gd name="connsiteY6" fmla="*/ 203678 h 4041033"/>
              <a:gd name="connsiteX7" fmla="*/ 5028157 w 9144000"/>
              <a:gd name="connsiteY7" fmla="*/ 277384 h 4041033"/>
              <a:gd name="connsiteX8" fmla="*/ 5258756 w 9144000"/>
              <a:gd name="connsiteY8" fmla="*/ 49066 h 4041033"/>
              <a:gd name="connsiteX9" fmla="*/ 5271851 w 9144000"/>
              <a:gd name="connsiteY9" fmla="*/ 0 h 4041033"/>
              <a:gd name="connsiteX10" fmla="*/ 9144000 w 9144000"/>
              <a:gd name="connsiteY10" fmla="*/ 0 h 4041033"/>
              <a:gd name="connsiteX11" fmla="*/ 9144000 w 9144000"/>
              <a:gd name="connsiteY11" fmla="*/ 725725 h 4041033"/>
              <a:gd name="connsiteX12" fmla="*/ 9144000 w 9144000"/>
              <a:gd name="connsiteY12" fmla="*/ 1136965 h 4041033"/>
              <a:gd name="connsiteX13" fmla="*/ 9144000 w 9144000"/>
              <a:gd name="connsiteY13" fmla="*/ 1832350 h 4041033"/>
              <a:gd name="connsiteX14" fmla="*/ 9144000 w 9144000"/>
              <a:gd name="connsiteY14" fmla="*/ 2305050 h 4041033"/>
              <a:gd name="connsiteX15" fmla="*/ 9144000 w 9144000"/>
              <a:gd name="connsiteY15" fmla="*/ 3030775 h 4041033"/>
              <a:gd name="connsiteX16" fmla="*/ 9144000 w 9144000"/>
              <a:gd name="connsiteY16" fmla="*/ 3345648 h 4041033"/>
              <a:gd name="connsiteX17" fmla="*/ 9144000 w 9144000"/>
              <a:gd name="connsiteY17" fmla="*/ 4041033 h 4041033"/>
              <a:gd name="connsiteX18" fmla="*/ 0 w 9144000"/>
              <a:gd name="connsiteY18" fmla="*/ 4041033 h 4041033"/>
              <a:gd name="connsiteX19" fmla="*/ 0 w 9144000"/>
              <a:gd name="connsiteY19" fmla="*/ 3345648 h 4041033"/>
              <a:gd name="connsiteX20" fmla="*/ 0 w 9144000"/>
              <a:gd name="connsiteY20" fmla="*/ 3030775 h 4041033"/>
              <a:gd name="connsiteX21" fmla="*/ 0 w 9144000"/>
              <a:gd name="connsiteY21" fmla="*/ 2305050 h 4041033"/>
              <a:gd name="connsiteX22" fmla="*/ 0 w 9144000"/>
              <a:gd name="connsiteY22" fmla="*/ 1832350 h 4041033"/>
              <a:gd name="connsiteX23" fmla="*/ 0 w 9144000"/>
              <a:gd name="connsiteY23" fmla="*/ 1136965 h 4041033"/>
              <a:gd name="connsiteX24" fmla="*/ 0 w 9144000"/>
              <a:gd name="connsiteY24" fmla="*/ 725725 h 4041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144000" h="4041033">
                <a:moveTo>
                  <a:pt x="0" y="0"/>
                </a:moveTo>
                <a:lnTo>
                  <a:pt x="3171549" y="0"/>
                </a:lnTo>
                <a:lnTo>
                  <a:pt x="3209378" y="33217"/>
                </a:lnTo>
                <a:cubicBezTo>
                  <a:pt x="3478323" y="247651"/>
                  <a:pt x="3823117" y="376464"/>
                  <a:pt x="4199051" y="376464"/>
                </a:cubicBezTo>
                <a:cubicBezTo>
                  <a:pt x="4434011" y="376464"/>
                  <a:pt x="4656806" y="326147"/>
                  <a:pt x="4856521" y="236056"/>
                </a:cubicBezTo>
                <a:lnTo>
                  <a:pt x="4969826" y="179155"/>
                </a:lnTo>
                <a:lnTo>
                  <a:pt x="4973767" y="203678"/>
                </a:lnTo>
                <a:cubicBezTo>
                  <a:pt x="4983260" y="241015"/>
                  <a:pt x="5001549" y="267535"/>
                  <a:pt x="5028157" y="277384"/>
                </a:cubicBezTo>
                <a:cubicBezTo>
                  <a:pt x="5099111" y="303650"/>
                  <a:pt x="5202354" y="201429"/>
                  <a:pt x="5258756" y="49066"/>
                </a:cubicBezTo>
                <a:lnTo>
                  <a:pt x="5271851" y="0"/>
                </a:lnTo>
                <a:lnTo>
                  <a:pt x="9144000" y="0"/>
                </a:lnTo>
                <a:lnTo>
                  <a:pt x="9144000" y="725725"/>
                </a:lnTo>
                <a:lnTo>
                  <a:pt x="9144000" y="1136965"/>
                </a:lnTo>
                <a:lnTo>
                  <a:pt x="9144000" y="1832350"/>
                </a:lnTo>
                <a:lnTo>
                  <a:pt x="9144000" y="2305050"/>
                </a:lnTo>
                <a:lnTo>
                  <a:pt x="9144000" y="3030775"/>
                </a:lnTo>
                <a:lnTo>
                  <a:pt x="9144000" y="3345648"/>
                </a:lnTo>
                <a:lnTo>
                  <a:pt x="9144000" y="4041033"/>
                </a:lnTo>
                <a:lnTo>
                  <a:pt x="0" y="4041033"/>
                </a:lnTo>
                <a:lnTo>
                  <a:pt x="0" y="3345648"/>
                </a:lnTo>
                <a:lnTo>
                  <a:pt x="0" y="3030775"/>
                </a:lnTo>
                <a:lnTo>
                  <a:pt x="0" y="2305050"/>
                </a:lnTo>
                <a:lnTo>
                  <a:pt x="0" y="1832350"/>
                </a:lnTo>
                <a:lnTo>
                  <a:pt x="0" y="1136965"/>
                </a:lnTo>
                <a:lnTo>
                  <a:pt x="0" y="725725"/>
                </a:lnTo>
                <a:close/>
              </a:path>
            </a:pathLst>
          </a:cu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3747187"/>
            <a:ext cx="7886700" cy="1199727"/>
          </a:xfrm>
        </p:spPr>
        <p:txBody>
          <a:bodyPr anchor="b">
            <a:noAutofit/>
          </a:bodyPr>
          <a:lstStyle>
            <a:lvl1pPr algn="l">
              <a:defRPr sz="4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5162813"/>
            <a:ext cx="7886700" cy="953771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CCCCCC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1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Presentation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5469"/>
            <a:ext cx="7886700" cy="1325033"/>
          </a:xfrm>
        </p:spPr>
        <p:txBody>
          <a:bodyPr/>
          <a:lstStyle>
            <a:lvl1pPr>
              <a:defRPr b="1">
                <a:solidFill>
                  <a:srgbClr val="131A22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97053"/>
            <a:ext cx="7886700" cy="4087281"/>
          </a:xfrm>
        </p:spPr>
        <p:txBody>
          <a:bodyPr/>
          <a:lstStyle>
            <a:lvl1pPr>
              <a:defRPr>
                <a:solidFill>
                  <a:srgbClr val="131A22"/>
                </a:solidFill>
              </a:defRPr>
            </a:lvl1pPr>
            <a:lvl2pPr>
              <a:defRPr>
                <a:solidFill>
                  <a:srgbClr val="131A22"/>
                </a:solidFill>
              </a:defRPr>
            </a:lvl2pPr>
            <a:lvl3pPr>
              <a:defRPr>
                <a:solidFill>
                  <a:srgbClr val="131A22"/>
                </a:solidFill>
              </a:defRPr>
            </a:lvl3pPr>
            <a:lvl4pPr>
              <a:defRPr>
                <a:solidFill>
                  <a:srgbClr val="131A22"/>
                </a:solidFill>
              </a:defRPr>
            </a:lvl4pPr>
            <a:lvl5pPr>
              <a:defRPr>
                <a:solidFill>
                  <a:srgbClr val="131A2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8650" y="6168002"/>
            <a:ext cx="3086100" cy="366183"/>
          </a:xfrm>
        </p:spPr>
        <p:txBody>
          <a:bodyPr/>
          <a:lstStyle>
            <a:lvl1pPr algn="l">
              <a:defRPr>
                <a:solidFill>
                  <a:srgbClr val="CCCCCC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168002"/>
            <a:ext cx="2057400" cy="366183"/>
          </a:xfrm>
        </p:spPr>
        <p:txBody>
          <a:bodyPr/>
          <a:lstStyle>
            <a:lvl1pPr>
              <a:defRPr>
                <a:solidFill>
                  <a:srgbClr val="CCCCCC"/>
                </a:solidFill>
              </a:defRPr>
            </a:lvl1pPr>
          </a:lstStyle>
          <a:p>
            <a:fld id="{035B257D-CA60-43FB-8693-D95F29EB1A4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6225118"/>
            <a:ext cx="1243584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11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3906369" y="2633133"/>
            <a:ext cx="133126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ffectLst/>
              </a:rPr>
              <a:t>Designed</a:t>
            </a:r>
            <a:r>
              <a:rPr lang="en-US" baseline="0" dirty="0" smtClean="0">
                <a:solidFill>
                  <a:schemeClr val="bg1"/>
                </a:solidFill>
                <a:effectLst/>
              </a:rPr>
              <a:t> by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3152955"/>
            <a:ext cx="9144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048933" y="3071723"/>
            <a:ext cx="5046133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2540043" y="6116237"/>
            <a:ext cx="4063933" cy="37965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A5CD00"/>
                </a:solidFill>
              </a:rPr>
              <a:t>T</a:t>
            </a:r>
            <a:r>
              <a:rPr lang="en-US" baseline="0" dirty="0" smtClean="0">
                <a:solidFill>
                  <a:srgbClr val="A5CD00"/>
                </a:solidFill>
              </a:rPr>
              <a:t>he free </a:t>
            </a:r>
            <a:r>
              <a:rPr lang="en-US" baseline="0" smtClean="0">
                <a:solidFill>
                  <a:srgbClr val="A5CD00"/>
                </a:solidFill>
              </a:rPr>
              <a:t>PowerPoint template library</a:t>
            </a:r>
            <a:endParaRPr lang="en-US" dirty="0">
              <a:solidFill>
                <a:srgbClr val="A5C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448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hyperlink" Target="http://www.presentationgo.com/" TargetMode="Externa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hyperlink" Target="http://www.presentationgo.com/" TargetMode="Externa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Your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Your Footer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392B6-3E0B-4583-A4D5-7F190AD860A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88899" y="6959601"/>
            <a:ext cx="16257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 smtClean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 smtClean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654908" y="-73804"/>
            <a:ext cx="1569183" cy="612144"/>
            <a:chOff x="-2096383" y="21447"/>
            <a:chExt cx="1569183" cy="612144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  <a:endParaRPr lang="en-US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  <a:endParaRPr lang="en-US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3127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Your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Your Footer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95F34-DAA2-455F-8047-F996DA87F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7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6185"/>
            <a:ext cx="78867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6684"/>
            <a:ext cx="78867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8D554-23A8-4EB2-B8BE-BA3D17196C4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DB9A4-7C00-41BB-B303-4E91C20728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66675" y="6959600"/>
            <a:ext cx="126348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rgbClr val="555555"/>
                </a:solidFill>
                <a:latin typeface="Open Sans" panose="020B0606030504020204" pitchFamily="34" charset="0"/>
              </a:rPr>
              <a:t>© </a:t>
            </a:r>
            <a:r>
              <a:rPr lang="en-US" sz="800" dirty="0" smtClean="0">
                <a:solidFill>
                  <a:srgbClr val="A5CD28"/>
                </a:solidFill>
                <a:latin typeface="Open Sans" panose="020B0606030504020204" pitchFamily="34" charset="0"/>
                <a:hlinkClick r:id="rId2" tooltip="PresentationGo!"/>
              </a:rPr>
              <a:t>presentationgo.com</a:t>
            </a:r>
            <a:endParaRPr lang="en-US" sz="800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654908" y="-98405"/>
            <a:ext cx="1569183" cy="734119"/>
            <a:chOff x="-2096383" y="21447"/>
            <a:chExt cx="1569183" cy="550589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-2096383" y="21447"/>
              <a:ext cx="36580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  <a:endParaRPr lang="en-US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-1002010" y="387370"/>
              <a:ext cx="4748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  <a:endParaRPr lang="en-US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4532978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55544" y="3706845"/>
            <a:ext cx="7886700" cy="1199727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Amazon Recommender System using Supervised Machine-Learning</a:t>
            </a:r>
            <a:br>
              <a:rPr lang="en-US" sz="3600" dirty="0" smtClean="0"/>
            </a:br>
            <a:r>
              <a:rPr lang="en-US" sz="3600" dirty="0" smtClean="0"/>
              <a:t> </a:t>
            </a:r>
            <a:endParaRPr lang="en-US" sz="3600" b="1" cap="all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47967" y="5404860"/>
            <a:ext cx="7886700" cy="953771"/>
          </a:xfrm>
        </p:spPr>
        <p:txBody>
          <a:bodyPr/>
          <a:lstStyle/>
          <a:p>
            <a:pPr algn="ctr"/>
            <a:r>
              <a:rPr lang="en-US" dirty="0" smtClean="0"/>
              <a:t>By Andrew Wu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41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32" y="2260166"/>
            <a:ext cx="7886700" cy="1325033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/>
              <a:t>Appendix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257D-CA60-43FB-8693-D95F29EB1A4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2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49" y="53788"/>
            <a:ext cx="7886700" cy="1325033"/>
          </a:xfrm>
        </p:spPr>
        <p:txBody>
          <a:bodyPr/>
          <a:lstStyle/>
          <a:p>
            <a:r>
              <a:rPr lang="en-US" dirty="0" err="1" smtClean="0"/>
              <a:t>Appendix:</a:t>
            </a:r>
            <a:r>
              <a:rPr lang="en-US" dirty="0" err="1" smtClean="0"/>
              <a:t>Feature</a:t>
            </a:r>
            <a:r>
              <a:rPr lang="en-US" dirty="0" smtClean="0"/>
              <a:t> Importance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257D-CA60-43FB-8693-D95F29EB1A45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240" y="1378821"/>
            <a:ext cx="6320118" cy="451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16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49" y="53788"/>
            <a:ext cx="7886700" cy="1325033"/>
          </a:xfrm>
        </p:spPr>
        <p:txBody>
          <a:bodyPr/>
          <a:lstStyle/>
          <a:p>
            <a:r>
              <a:rPr lang="en-US" dirty="0" err="1" smtClean="0"/>
              <a:t>Appendix:</a:t>
            </a:r>
            <a:r>
              <a:rPr lang="en-US" dirty="0" err="1" smtClean="0"/>
              <a:t>Feature</a:t>
            </a:r>
            <a:r>
              <a:rPr lang="en-US" dirty="0" smtClean="0"/>
              <a:t> Importance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257D-CA60-43FB-8693-D95F29EB1A4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024" y="1264183"/>
            <a:ext cx="6457950" cy="461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9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49" y="53788"/>
            <a:ext cx="7886700" cy="1325033"/>
          </a:xfrm>
        </p:spPr>
        <p:txBody>
          <a:bodyPr/>
          <a:lstStyle/>
          <a:p>
            <a:r>
              <a:rPr lang="en-US" dirty="0" err="1" smtClean="0"/>
              <a:t>Appendix:Main</a:t>
            </a:r>
            <a:r>
              <a:rPr lang="en-US" dirty="0" smtClean="0"/>
              <a:t> category frequency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257D-CA60-43FB-8693-D95F29EB1A45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264024"/>
            <a:ext cx="4536912" cy="466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302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supervised machine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pPr algn="just"/>
            <a:endParaRPr lang="en-US" sz="2000" dirty="0"/>
          </a:p>
          <a:p>
            <a:pPr algn="just">
              <a:lnSpc>
                <a:spcPct val="150000"/>
              </a:lnSpc>
            </a:pPr>
            <a:r>
              <a:rPr lang="en-US" sz="3000" dirty="0" smtClean="0"/>
              <a:t>Clear and specific labels for data and outputs</a:t>
            </a:r>
          </a:p>
          <a:p>
            <a:pPr algn="just">
              <a:lnSpc>
                <a:spcPct val="150000"/>
              </a:lnSpc>
            </a:pPr>
            <a:r>
              <a:rPr lang="en-US" sz="3000" dirty="0" smtClean="0"/>
              <a:t>Allows for feature engineering</a:t>
            </a:r>
          </a:p>
          <a:p>
            <a:pPr algn="just">
              <a:lnSpc>
                <a:spcPct val="150000"/>
              </a:lnSpc>
            </a:pPr>
            <a:r>
              <a:rPr lang="en-US" sz="3000" dirty="0" smtClean="0"/>
              <a:t>Can generate better prediction results</a:t>
            </a:r>
          </a:p>
          <a:p>
            <a:pPr algn="just">
              <a:lnSpc>
                <a:spcPct val="150000"/>
              </a:lnSpc>
            </a:pPr>
            <a:r>
              <a:rPr lang="en-US" sz="3000" dirty="0" smtClean="0"/>
              <a:t>Not as affected by the ‘cold-start’ problem</a:t>
            </a:r>
          </a:p>
          <a:p>
            <a:pPr algn="just"/>
            <a:endParaRPr lang="en-US" sz="3000" dirty="0" smtClean="0"/>
          </a:p>
          <a:p>
            <a:pPr algn="just"/>
            <a:endParaRPr lang="en-US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257D-CA60-43FB-8693-D95F29EB1A4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0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412" y="797985"/>
            <a:ext cx="8111938" cy="4087281"/>
          </a:xfrm>
        </p:spPr>
        <p:txBody>
          <a:bodyPr vert="horz" lIns="91440" tIns="82296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u="sng" dirty="0"/>
              <a:t>Data</a:t>
            </a:r>
            <a:r>
              <a:rPr lang="en-US" dirty="0"/>
              <a:t>: Amazon electronics section metadata &amp; ratings data from </a:t>
            </a:r>
            <a:r>
              <a:rPr lang="en-US" dirty="0" smtClean="0"/>
              <a:t>2018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metadata: user, item, price, genre, main category, similar to, bought with, viewed with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Ratings: user, item, rating(out of 5)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 smtClean="0"/>
              <a:t>Classification models: </a:t>
            </a:r>
            <a:r>
              <a:rPr lang="en-US" dirty="0" smtClean="0"/>
              <a:t>KNN, Naïve Bayes, Logistic Regression, </a:t>
            </a:r>
            <a:r>
              <a:rPr lang="en-US" dirty="0" err="1" smtClean="0"/>
              <a:t>XGBoost</a:t>
            </a:r>
            <a:r>
              <a:rPr lang="en-US" dirty="0" smtClean="0"/>
              <a:t>, </a:t>
            </a:r>
            <a:r>
              <a:rPr lang="en-US" dirty="0" err="1" smtClean="0"/>
              <a:t>DecisionTree</a:t>
            </a:r>
            <a:r>
              <a:rPr lang="en-US" dirty="0" smtClean="0"/>
              <a:t>, </a:t>
            </a:r>
            <a:r>
              <a:rPr lang="en-US" dirty="0" err="1" smtClean="0"/>
              <a:t>RandomForest</a:t>
            </a:r>
            <a:endParaRPr lang="en-US" u="sng" dirty="0"/>
          </a:p>
          <a:p>
            <a:pPr marL="0" indent="0" algn="ctr">
              <a:buNone/>
            </a:pP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412" y="6168002"/>
            <a:ext cx="3086100" cy="366183"/>
          </a:xfrm>
        </p:spPr>
        <p:txBody>
          <a:bodyPr/>
          <a:lstStyle/>
          <a:p>
            <a:r>
              <a:rPr lang="en-US" dirty="0"/>
              <a:t>Data source: http://</a:t>
            </a:r>
            <a:r>
              <a:rPr lang="en-US" dirty="0" err="1"/>
              <a:t>jmcauley.ucsd.edu</a:t>
            </a:r>
            <a:r>
              <a:rPr lang="en-US" dirty="0"/>
              <a:t>/data/amazon/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257D-CA60-43FB-8693-D95F29EB1A4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3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2" y="-157004"/>
            <a:ext cx="7886700" cy="1325033"/>
          </a:xfrm>
        </p:spPr>
        <p:txBody>
          <a:bodyPr/>
          <a:lstStyle/>
          <a:p>
            <a:r>
              <a:rPr lang="en-US" dirty="0" smtClean="0"/>
              <a:t>Exploratory data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9693" y="846546"/>
            <a:ext cx="3903009" cy="1820206"/>
          </a:xfrm>
        </p:spPr>
        <p:txBody>
          <a:bodyPr vert="horz" lIns="91440" tIns="82296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en-US" sz="3600" dirty="0" smtClean="0"/>
              <a:t>Average rating: </a:t>
            </a:r>
            <a:r>
              <a:rPr lang="en-US" sz="3600" b="1" dirty="0" smtClean="0"/>
              <a:t>4.1/5</a:t>
            </a:r>
            <a:endParaRPr lang="en-US" sz="36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4192" y="6110286"/>
            <a:ext cx="3650358" cy="509903"/>
          </a:xfrm>
        </p:spPr>
        <p:txBody>
          <a:bodyPr/>
          <a:lstStyle/>
          <a:p>
            <a:r>
              <a:rPr lang="en-US" dirty="0" smtClean="0"/>
              <a:t>Data source: http</a:t>
            </a:r>
            <a:r>
              <a:rPr lang="en-US" dirty="0"/>
              <a:t>://</a:t>
            </a:r>
            <a:r>
              <a:rPr lang="en-US" dirty="0" err="1"/>
              <a:t>jmcauley.ucsd.edu</a:t>
            </a:r>
            <a:r>
              <a:rPr lang="en-US" dirty="0"/>
              <a:t>/data/amazon/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257D-CA60-43FB-8693-D95F29EB1A4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279372" y="3377829"/>
            <a:ext cx="331853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Average of</a:t>
            </a:r>
          </a:p>
          <a:p>
            <a:pPr algn="ctr"/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b="1" dirty="0" smtClean="0">
                <a:latin typeface="Calibri" charset="0"/>
                <a:ea typeface="Calibri" charset="0"/>
                <a:cs typeface="Calibri" charset="0"/>
              </a:rPr>
              <a:t>1.55 review per user</a:t>
            </a:r>
          </a:p>
          <a:p>
            <a:pPr algn="ctr"/>
            <a:endParaRPr lang="en-US" sz="2800" b="1" dirty="0">
              <a:latin typeface="Calibri" charset="0"/>
              <a:ea typeface="Calibri" charset="0"/>
              <a:cs typeface="Calibri" charset="0"/>
            </a:endParaRPr>
          </a:p>
          <a:p>
            <a:pPr algn="ctr"/>
            <a:r>
              <a:rPr lang="en-US" sz="6000" b="1" dirty="0" smtClean="0">
                <a:latin typeface="Calibri" charset="0"/>
                <a:ea typeface="Calibri" charset="0"/>
                <a:cs typeface="Calibri" charset="0"/>
              </a:rPr>
              <a:t>👍 </a:t>
            </a:r>
            <a:r>
              <a:rPr lang="en-US" sz="4000" b="1" dirty="0" smtClean="0">
                <a:latin typeface="Calibri" charset="0"/>
                <a:ea typeface="Calibri" charset="0"/>
                <a:cs typeface="Calibri" charset="0"/>
              </a:rPr>
              <a:t>vs </a:t>
            </a:r>
            <a:r>
              <a:rPr lang="en-US" sz="6000" b="1" dirty="0" smtClean="0">
                <a:latin typeface="Calibri" charset="0"/>
                <a:ea typeface="Calibri" charset="0"/>
                <a:cs typeface="Calibri" charset="0"/>
              </a:rPr>
              <a:t>👎</a:t>
            </a:r>
            <a:endParaRPr lang="en-US" sz="6000" b="1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92" y="1168029"/>
            <a:ext cx="4867827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00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54745"/>
            <a:ext cx="7886700" cy="1325033"/>
          </a:xfrm>
        </p:spPr>
        <p:txBody>
          <a:bodyPr/>
          <a:lstStyle/>
          <a:p>
            <a:r>
              <a:rPr lang="en-US" dirty="0" smtClean="0"/>
              <a:t>Initial results: Recall and AUC are </a:t>
            </a:r>
            <a:br>
              <a:rPr lang="en-US" dirty="0" smtClean="0"/>
            </a:br>
            <a:r>
              <a:rPr lang="en-US" dirty="0" smtClean="0"/>
              <a:t>key metrics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257D-CA60-43FB-8693-D95F29EB1A4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471" y="1770345"/>
            <a:ext cx="5450417" cy="4087813"/>
          </a:xfr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971688"/>
              </p:ext>
            </p:extLst>
          </p:nvPr>
        </p:nvGraphicFramePr>
        <p:xfrm>
          <a:off x="4884645" y="2218765"/>
          <a:ext cx="4111437" cy="2560320"/>
        </p:xfrm>
        <a:graphic>
          <a:graphicData uri="http://schemas.openxmlformats.org/drawingml/2006/table">
            <a:tbl>
              <a:tblPr firstRow="1" bandRow="1"/>
              <a:tblGrid>
                <a:gridCol w="1370479"/>
                <a:gridCol w="1370479"/>
                <a:gridCol w="1370479"/>
              </a:tblGrid>
              <a:tr h="263673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AUC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6367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XGBoost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0.611123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0.598306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6367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LogReg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0.592101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0.581125</a:t>
                      </a:r>
                      <a:endParaRPr lang="en-US" dirty="0"/>
                    </a:p>
                  </a:txBody>
                  <a:tcPr/>
                </a:tc>
              </a:tr>
              <a:tr h="263673">
                <a:tc>
                  <a:txBody>
                    <a:bodyPr/>
                    <a:lstStyle/>
                    <a:p>
                      <a:r>
                        <a:rPr lang="en-US" dirty="0" smtClean="0"/>
                        <a:t>KNN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0.580540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0.569477</a:t>
                      </a:r>
                      <a:endParaRPr lang="en-US" dirty="0"/>
                    </a:p>
                  </a:txBody>
                  <a:tcPr/>
                </a:tc>
              </a:tr>
              <a:tr h="26367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DecsionTree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0.611461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0.591558</a:t>
                      </a:r>
                      <a:endParaRPr lang="en-US" dirty="0"/>
                    </a:p>
                  </a:txBody>
                  <a:tcPr/>
                </a:tc>
              </a:tr>
              <a:tr h="26367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NaiveBayes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0.578334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0.486364</a:t>
                      </a:r>
                      <a:endParaRPr lang="en-US" dirty="0"/>
                    </a:p>
                  </a:txBody>
                  <a:tcPr/>
                </a:tc>
              </a:tr>
              <a:tr h="26367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RForest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0.613254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0.619221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150224" y="4975412"/>
            <a:ext cx="3617258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Next: </a:t>
            </a:r>
            <a:r>
              <a:rPr lang="en-US" dirty="0" err="1" smtClean="0"/>
              <a:t>hyperparameter</a:t>
            </a:r>
            <a:r>
              <a:rPr lang="en-US" dirty="0" smtClean="0"/>
              <a:t> tuning with </a:t>
            </a:r>
            <a:r>
              <a:rPr lang="en-US" dirty="0" err="1" smtClean="0"/>
              <a:t>GridSearchCV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5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</a:t>
            </a:r>
            <a:r>
              <a:rPr lang="en-US" dirty="0" err="1" smtClean="0"/>
              <a:t>XGBoost</a:t>
            </a:r>
            <a:r>
              <a:rPr lang="en-US" dirty="0" smtClean="0"/>
              <a:t> has a slight edge over </a:t>
            </a:r>
            <a:r>
              <a:rPr lang="en-US" dirty="0" err="1" smtClean="0"/>
              <a:t>RandomForest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2" y="1985452"/>
            <a:ext cx="5486400" cy="36576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257D-CA60-43FB-8693-D95F29EB1A4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891752" y="2353235"/>
            <a:ext cx="2623598" cy="1528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After </a:t>
            </a:r>
            <a:r>
              <a:rPr lang="en-US" b="1" dirty="0" err="1" smtClean="0"/>
              <a:t>GridSearchCV</a:t>
            </a:r>
            <a:r>
              <a:rPr lang="en-US" b="1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Accuracy:0.626</a:t>
            </a:r>
          </a:p>
          <a:p>
            <a:endParaRPr lang="en-US" dirty="0" smtClean="0"/>
          </a:p>
          <a:p>
            <a:r>
              <a:rPr lang="en-US" dirty="0" smtClean="0"/>
              <a:t>Recall:</a:t>
            </a:r>
            <a:r>
              <a:rPr lang="nb-NO" dirty="0" smtClean="0"/>
              <a:t>0.622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91752" y="4407130"/>
            <a:ext cx="2514600" cy="9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XGBoost</a:t>
            </a:r>
            <a:r>
              <a:rPr lang="en-US" dirty="0" smtClean="0"/>
              <a:t> gave the lowest false negative percentage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69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49" y="225652"/>
            <a:ext cx="7886700" cy="132503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Results: Feature Importance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257D-CA60-43FB-8693-D95F29EB1A4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96788"/>
            <a:ext cx="6669741" cy="4829380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940237" y="1793467"/>
            <a:ext cx="8730504" cy="430361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Hard to pinpoint all</a:t>
            </a:r>
            <a:br>
              <a:rPr lang="en-US" sz="2000" dirty="0" smtClean="0"/>
            </a:br>
            <a:r>
              <a:rPr lang="en-US" sz="2000" dirty="0" smtClean="0"/>
              <a:t>important features</a:t>
            </a:r>
          </a:p>
          <a:p>
            <a:endParaRPr lang="en-US" sz="2000" dirty="0"/>
          </a:p>
          <a:p>
            <a:r>
              <a:rPr lang="en-US" sz="2000" b="1" dirty="0" smtClean="0"/>
              <a:t>Weight</a:t>
            </a:r>
            <a:r>
              <a:rPr lang="en-US" sz="2000" dirty="0" smtClean="0"/>
              <a:t> vs </a:t>
            </a:r>
            <a:r>
              <a:rPr lang="en-US" sz="2000" b="1" dirty="0" smtClean="0"/>
              <a:t>Cover</a:t>
            </a:r>
            <a:r>
              <a:rPr lang="en-US" sz="2000" dirty="0" smtClean="0"/>
              <a:t> vs </a:t>
            </a:r>
            <a:r>
              <a:rPr lang="en-US" sz="2000" b="1" dirty="0" smtClean="0"/>
              <a:t>Gain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Brand is very important</a:t>
            </a:r>
            <a:br>
              <a:rPr lang="en-US" sz="2000" dirty="0" smtClean="0"/>
            </a:br>
            <a:r>
              <a:rPr lang="en-US" sz="2000" dirty="0" smtClean="0"/>
              <a:t>to customers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4990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9119"/>
            <a:ext cx="7886700" cy="4087281"/>
          </a:xfrm>
        </p:spPr>
        <p:txBody>
          <a:bodyPr/>
          <a:lstStyle/>
          <a:p>
            <a:r>
              <a:rPr lang="en-US" dirty="0" err="1" smtClean="0"/>
              <a:t>RandomForest</a:t>
            </a:r>
            <a:r>
              <a:rPr lang="en-US" dirty="0" smtClean="0"/>
              <a:t> has lower metric scores, but also</a:t>
            </a:r>
            <a:br>
              <a:rPr lang="en-US" dirty="0" smtClean="0"/>
            </a:br>
            <a:r>
              <a:rPr lang="en-US" b="1" dirty="0" smtClean="0"/>
              <a:t>lower over-fit</a:t>
            </a:r>
          </a:p>
          <a:p>
            <a:r>
              <a:rPr lang="en-US" dirty="0" smtClean="0"/>
              <a:t>More feature engineering and customer information needed to identify key features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Also Completed: </a:t>
            </a:r>
            <a:r>
              <a:rPr lang="en-US" dirty="0" smtClean="0"/>
              <a:t>A unsupervised(SVD) + supervised hybrid model MVP (RMSE=1.1)</a:t>
            </a:r>
          </a:p>
          <a:p>
            <a:pPr marL="0" indent="0">
              <a:buNone/>
            </a:pPr>
            <a:r>
              <a:rPr lang="en-US" u="sng" dirty="0" smtClean="0"/>
              <a:t>Future plans:</a:t>
            </a:r>
            <a:r>
              <a:rPr lang="en-US" dirty="0" smtClean="0"/>
              <a:t> Continue development on the hybrid model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257D-CA60-43FB-8693-D95F29EB1A4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98341" y="5486400"/>
            <a:ext cx="2070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Questions?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31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1024" y="2260166"/>
            <a:ext cx="9265024" cy="132503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 smtClean="0"/>
              <a:t>Thank you!</a:t>
            </a:r>
            <a:br>
              <a:rPr lang="en-US" sz="8000" dirty="0" smtClean="0"/>
            </a:br>
            <a:r>
              <a:rPr lang="en-US" sz="8000" dirty="0"/>
              <a:t/>
            </a:r>
            <a:br>
              <a:rPr lang="en-US" sz="8000" dirty="0"/>
            </a:b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2700" dirty="0"/>
              <a:t>My </a:t>
            </a:r>
            <a:r>
              <a:rPr lang="en-US" sz="2700" dirty="0" err="1"/>
              <a:t>Linkedin</a:t>
            </a:r>
            <a:r>
              <a:rPr lang="en-US" sz="2700" dirty="0" smtClean="0"/>
              <a:t>: https</a:t>
            </a:r>
            <a:r>
              <a:rPr lang="en-US" sz="2700" dirty="0"/>
              <a:t>://</a:t>
            </a:r>
            <a:r>
              <a:rPr lang="en-US" sz="2700" dirty="0" err="1"/>
              <a:t>www.linkedin.com</a:t>
            </a:r>
            <a:r>
              <a:rPr lang="en-US" sz="2700" dirty="0"/>
              <a:t>/in/andrew-wu-939746171</a:t>
            </a:r>
            <a:r>
              <a:rPr lang="en-US" sz="2700" dirty="0" smtClean="0"/>
              <a:t>/</a:t>
            </a:r>
            <a:br>
              <a:rPr lang="en-US" sz="27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2700" dirty="0"/>
              <a:t>My </a:t>
            </a:r>
            <a:r>
              <a:rPr lang="en-US" sz="2700" dirty="0" err="1"/>
              <a:t>Github:https</a:t>
            </a:r>
            <a:r>
              <a:rPr lang="en-US" sz="2700" dirty="0"/>
              <a:t>://</a:t>
            </a:r>
            <a:r>
              <a:rPr lang="en-US" sz="2700" dirty="0" err="1"/>
              <a:t>github.com</a:t>
            </a:r>
            <a:r>
              <a:rPr lang="en-US" sz="2700" dirty="0"/>
              <a:t>/</a:t>
            </a:r>
            <a:r>
              <a:rPr lang="en-US" sz="2700" dirty="0" err="1"/>
              <a:t>andywzz</a:t>
            </a:r>
            <a:endParaRPr lang="en-US" sz="27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257D-CA60-43FB-8693-D95F29EB1A4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074_T_PGO_TOP100-AMAZON-4_3" id="{7E560A74-4805-41AF-A94E-53B9AD478208}" vid="{7A97E1E5-B9E1-4332-97C9-F004C2EDE7B9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074_T_PGO_TOP100-AMAZON-4_3" id="{7E560A74-4805-41AF-A94E-53B9AD478208}" vid="{60A57C30-7628-4622-96FA-7CD2B04F731D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074_T_PGO_TOP100-AMAZON-4_3" id="{7E560A74-4805-41AF-A94E-53B9AD478208}" vid="{E931C8C5-1BF0-42DC-A673-D8D5B4905629}"/>
    </a:ext>
  </a:extLst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0074_T_PGO_TOP100-AMAZON-4_3</Template>
  <TotalTime>446</TotalTime>
  <Words>245</Words>
  <Application>Microsoft Macintosh PowerPoint</Application>
  <PresentationFormat>On-screen Show (4:3)</PresentationFormat>
  <Paragraphs>87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Calibri Light</vt:lpstr>
      <vt:lpstr>Open Sans</vt:lpstr>
      <vt:lpstr>Arial</vt:lpstr>
      <vt:lpstr>2_Custom Design</vt:lpstr>
      <vt:lpstr>1_Custom Design</vt:lpstr>
      <vt:lpstr>Custom Design</vt:lpstr>
      <vt:lpstr>Amazon Recommender System using Supervised Machine-Learning  </vt:lpstr>
      <vt:lpstr>Why supervised machine learning?</vt:lpstr>
      <vt:lpstr>Methodology</vt:lpstr>
      <vt:lpstr>Exploratory data visualization</vt:lpstr>
      <vt:lpstr>Initial results: Recall and AUC are  key metrics</vt:lpstr>
      <vt:lpstr>Results: XGBoost has a slight edge over RandomForest</vt:lpstr>
      <vt:lpstr>Results: Feature Importance  </vt:lpstr>
      <vt:lpstr>Conclusions</vt:lpstr>
      <vt:lpstr>Thank you!    My Linkedin: https://www.linkedin.com/in/andrew-wu-939746171/  My Github:https://github.com/andywzz</vt:lpstr>
      <vt:lpstr>Appendix</vt:lpstr>
      <vt:lpstr>Appendix:Feature Importance</vt:lpstr>
      <vt:lpstr>Appendix:Feature Importance</vt:lpstr>
      <vt:lpstr>Appendix:Main category frequency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Recommender System using Supervised Machine-Learning  </dc:title>
  <dc:creator>Zhuozheng  Wu</dc:creator>
  <dc:description>© Copyright PresentationGo.com</dc:description>
  <cp:lastModifiedBy>Zhuozheng  Wu</cp:lastModifiedBy>
  <cp:revision>21</cp:revision>
  <dcterms:created xsi:type="dcterms:W3CDTF">2020-08-05T08:01:41Z</dcterms:created>
  <dcterms:modified xsi:type="dcterms:W3CDTF">2020-08-05T15:27:59Z</dcterms:modified>
</cp:coreProperties>
</file>