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72" r:id="rId12"/>
    <p:sldId id="273" r:id="rId13"/>
    <p:sldId id="266" r:id="rId14"/>
    <p:sldId id="267" r:id="rId15"/>
    <p:sldId id="275" r:id="rId16"/>
    <p:sldId id="276" r:id="rId17"/>
    <p:sldId id="277" r:id="rId18"/>
    <p:sldId id="278" r:id="rId19"/>
    <p:sldId id="268" r:id="rId20"/>
    <p:sldId id="269" r:id="rId21"/>
    <p:sldId id="27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5"/>
  </p:normalViewPr>
  <p:slideViewPr>
    <p:cSldViewPr snapToGrid="0" snapToObjects="1">
      <p:cViewPr varScale="1">
        <p:scale>
          <a:sx n="102" d="100"/>
          <a:sy n="102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1664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31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54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96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1490959f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91490959f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63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490959f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91490959f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05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50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13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5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1490959f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91490959f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41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1490959f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91490959f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42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624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20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40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1490959f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91490959f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79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7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24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91490959f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91490959fe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2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1490959f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91490959f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29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1490959f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91490959f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6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252342" cy="4224182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35350" y="3367525"/>
            <a:ext cx="380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0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4000500" y="1481725"/>
            <a:ext cx="5960596" cy="1413939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2900025" y="555600"/>
            <a:ext cx="5523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4400550" y="1605025"/>
            <a:ext cx="1790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2"/>
          </p:nvPr>
        </p:nvSpPr>
        <p:spPr>
          <a:xfrm>
            <a:off x="4400550" y="1890925"/>
            <a:ext cx="1790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6608625" y="1605025"/>
            <a:ext cx="1790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6608625" y="1890925"/>
            <a:ext cx="1790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4000500" y="3177175"/>
            <a:ext cx="5960596" cy="1413939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5"/>
          </p:nvPr>
        </p:nvSpPr>
        <p:spPr>
          <a:xfrm>
            <a:off x="4400550" y="3300475"/>
            <a:ext cx="1790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6"/>
          </p:nvPr>
        </p:nvSpPr>
        <p:spPr>
          <a:xfrm>
            <a:off x="4400550" y="3586375"/>
            <a:ext cx="1790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7"/>
          </p:nvPr>
        </p:nvSpPr>
        <p:spPr>
          <a:xfrm>
            <a:off x="6608625" y="3300475"/>
            <a:ext cx="1790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8"/>
          </p:nvPr>
        </p:nvSpPr>
        <p:spPr>
          <a:xfrm>
            <a:off x="6608625" y="3586375"/>
            <a:ext cx="1790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601225" y="246600"/>
            <a:ext cx="7928474" cy="1206162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section 3">
  <p:cSld name="CUSTOM_9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flipH="1">
            <a:off x="3975242" y="540000"/>
            <a:ext cx="4448761" cy="3633385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 flipH="1">
            <a:off x="2152225" y="2545675"/>
            <a:ext cx="59550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 flipH="1">
            <a:off x="-1041423" y="-417514"/>
            <a:ext cx="2120071" cy="5759222"/>
            <a:chOff x="8175055" y="971647"/>
            <a:chExt cx="1606966" cy="4365362"/>
          </a:xfrm>
        </p:grpSpPr>
        <p:sp>
          <p:nvSpPr>
            <p:cNvPr id="97" name="Google Shape;97;p14"/>
            <p:cNvSpPr/>
            <p:nvPr/>
          </p:nvSpPr>
          <p:spPr>
            <a:xfrm>
              <a:off x="8175055" y="971647"/>
              <a:ext cx="1266141" cy="1266101"/>
            </a:xfrm>
            <a:custGeom>
              <a:avLst/>
              <a:gdLst/>
              <a:ahLst/>
              <a:cxnLst/>
              <a:rect l="l" t="t" r="r" b="b"/>
              <a:pathLst>
                <a:path w="15807" h="15807" extrusionOk="0">
                  <a:moveTo>
                    <a:pt x="14894" y="1"/>
                  </a:moveTo>
                  <a:lnTo>
                    <a:pt x="0" y="14895"/>
                  </a:lnTo>
                  <a:lnTo>
                    <a:pt x="0" y="1580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75055" y="971647"/>
              <a:ext cx="1604563" cy="1604513"/>
            </a:xfrm>
            <a:custGeom>
              <a:avLst/>
              <a:gdLst/>
              <a:ahLst/>
              <a:cxnLst/>
              <a:rect l="l" t="t" r="r" b="b"/>
              <a:pathLst>
                <a:path w="20032" h="20032" extrusionOk="0">
                  <a:moveTo>
                    <a:pt x="19150" y="1"/>
                  </a:moveTo>
                  <a:lnTo>
                    <a:pt x="0" y="19120"/>
                  </a:lnTo>
                  <a:lnTo>
                    <a:pt x="0" y="20032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75055" y="971647"/>
              <a:ext cx="250873" cy="250865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2219" y="1"/>
                  </a:moveTo>
                  <a:lnTo>
                    <a:pt x="0" y="2220"/>
                  </a:lnTo>
                  <a:lnTo>
                    <a:pt x="0" y="313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175055" y="2931532"/>
              <a:ext cx="1606966" cy="1677482"/>
            </a:xfrm>
            <a:custGeom>
              <a:avLst/>
              <a:gdLst/>
              <a:ahLst/>
              <a:cxnLst/>
              <a:rect l="l" t="t" r="r" b="b"/>
              <a:pathLst>
                <a:path w="20062" h="20943" extrusionOk="0">
                  <a:moveTo>
                    <a:pt x="20062" y="0"/>
                  </a:moveTo>
                  <a:lnTo>
                    <a:pt x="0" y="20031"/>
                  </a:lnTo>
                  <a:lnTo>
                    <a:pt x="0" y="20943"/>
                  </a:lnTo>
                  <a:lnTo>
                    <a:pt x="20062" y="88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175055" y="2252233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3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175055" y="971647"/>
              <a:ext cx="927718" cy="925286"/>
            </a:xfrm>
            <a:custGeom>
              <a:avLst/>
              <a:gdLst/>
              <a:ahLst/>
              <a:cxnLst/>
              <a:rect l="l" t="t" r="r" b="b"/>
              <a:pathLst>
                <a:path w="11582" h="11552" extrusionOk="0">
                  <a:moveTo>
                    <a:pt x="10669" y="1"/>
                  </a:moveTo>
                  <a:lnTo>
                    <a:pt x="0" y="10670"/>
                  </a:lnTo>
                  <a:lnTo>
                    <a:pt x="0" y="11551"/>
                  </a:lnTo>
                  <a:lnTo>
                    <a:pt x="1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75055" y="1237008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75055" y="971647"/>
              <a:ext cx="586813" cy="586874"/>
            </a:xfrm>
            <a:custGeom>
              <a:avLst/>
              <a:gdLst/>
              <a:ahLst/>
              <a:cxnLst/>
              <a:rect l="l" t="t" r="r" b="b"/>
              <a:pathLst>
                <a:path w="7326" h="7327" extrusionOk="0">
                  <a:moveTo>
                    <a:pt x="6475" y="1"/>
                  </a:moveTo>
                  <a:lnTo>
                    <a:pt x="0" y="6414"/>
                  </a:lnTo>
                  <a:lnTo>
                    <a:pt x="0" y="732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070939" y="4716086"/>
              <a:ext cx="623418" cy="620916"/>
            </a:xfrm>
            <a:custGeom>
              <a:avLst/>
              <a:gdLst/>
              <a:ahLst/>
              <a:cxnLst/>
              <a:rect l="l" t="t" r="r" b="b"/>
              <a:pathLst>
                <a:path w="7783" h="7752" extrusionOk="0">
                  <a:moveTo>
                    <a:pt x="7782" y="0"/>
                  </a:moveTo>
                  <a:lnTo>
                    <a:pt x="1" y="7751"/>
                  </a:lnTo>
                  <a:lnTo>
                    <a:pt x="913" y="7751"/>
                  </a:lnTo>
                  <a:lnTo>
                    <a:pt x="7782" y="91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175055" y="1575416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411832" y="5056897"/>
              <a:ext cx="282513" cy="280101"/>
            </a:xfrm>
            <a:custGeom>
              <a:avLst/>
              <a:gdLst/>
              <a:ahLst/>
              <a:cxnLst/>
              <a:rect l="l" t="t" r="r" b="b"/>
              <a:pathLst>
                <a:path w="3527" h="3497" extrusionOk="0">
                  <a:moveTo>
                    <a:pt x="3526" y="1"/>
                  </a:moveTo>
                  <a:lnTo>
                    <a:pt x="0" y="3496"/>
                  </a:lnTo>
                  <a:lnTo>
                    <a:pt x="851" y="3496"/>
                  </a:lnTo>
                  <a:lnTo>
                    <a:pt x="3526" y="852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394120" y="4036786"/>
              <a:ext cx="1300263" cy="1300223"/>
            </a:xfrm>
            <a:custGeom>
              <a:avLst/>
              <a:gdLst/>
              <a:ahLst/>
              <a:cxnLst/>
              <a:rect l="l" t="t" r="r" b="b"/>
              <a:pathLst>
                <a:path w="16233" h="16233" extrusionOk="0">
                  <a:moveTo>
                    <a:pt x="16232" y="1"/>
                  </a:moveTo>
                  <a:lnTo>
                    <a:pt x="1" y="16232"/>
                  </a:lnTo>
                  <a:lnTo>
                    <a:pt x="882" y="16232"/>
                  </a:lnTo>
                  <a:lnTo>
                    <a:pt x="16232" y="913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732530" y="4377677"/>
              <a:ext cx="961841" cy="959328"/>
            </a:xfrm>
            <a:custGeom>
              <a:avLst/>
              <a:gdLst/>
              <a:ahLst/>
              <a:cxnLst/>
              <a:rect l="l" t="t" r="r" b="b"/>
              <a:pathLst>
                <a:path w="12008" h="11977" extrusionOk="0">
                  <a:moveTo>
                    <a:pt x="12007" y="0"/>
                  </a:moveTo>
                  <a:lnTo>
                    <a:pt x="1" y="11976"/>
                  </a:lnTo>
                  <a:lnTo>
                    <a:pt x="913" y="11976"/>
                  </a:lnTo>
                  <a:lnTo>
                    <a:pt x="12007" y="912"/>
                  </a:lnTo>
                  <a:lnTo>
                    <a:pt x="12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175055" y="1916307"/>
              <a:ext cx="1606966" cy="1675079"/>
            </a:xfrm>
            <a:custGeom>
              <a:avLst/>
              <a:gdLst/>
              <a:ahLst/>
              <a:cxnLst/>
              <a:rect l="l" t="t" r="r" b="b"/>
              <a:pathLst>
                <a:path w="20062" h="20913" extrusionOk="0">
                  <a:moveTo>
                    <a:pt x="20062" y="0"/>
                  </a:moveTo>
                  <a:lnTo>
                    <a:pt x="0" y="20001"/>
                  </a:lnTo>
                  <a:lnTo>
                    <a:pt x="0" y="20913"/>
                  </a:lnTo>
                  <a:lnTo>
                    <a:pt x="20062" y="851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75055" y="25906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75055" y="3608349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175055" y="32699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title" idx="2"/>
          </p:nvPr>
        </p:nvSpPr>
        <p:spPr>
          <a:xfrm flipH="1">
            <a:off x="5378429" y="1681500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2_1_1_1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8775" y="1409699"/>
            <a:ext cx="8440689" cy="3478730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068286" y="-112212"/>
            <a:ext cx="1128750" cy="5589568"/>
          </a:xfrm>
          <a:custGeom>
            <a:avLst/>
            <a:gdLst/>
            <a:ahLst/>
            <a:cxnLst/>
            <a:rect l="l" t="t" r="r" b="b"/>
            <a:pathLst>
              <a:path w="13375" h="66233" extrusionOk="0">
                <a:moveTo>
                  <a:pt x="1" y="1"/>
                </a:moveTo>
                <a:lnTo>
                  <a:pt x="1" y="66233"/>
                </a:lnTo>
                <a:lnTo>
                  <a:pt x="13375" y="66233"/>
                </a:lnTo>
                <a:lnTo>
                  <a:pt x="13375" y="1"/>
                </a:lnTo>
                <a:close/>
              </a:path>
            </a:pathLst>
          </a:custGeom>
          <a:solidFill>
            <a:srgbClr val="0D17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067675" y="2114550"/>
            <a:ext cx="1613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2"/>
          </p:nvPr>
        </p:nvSpPr>
        <p:spPr>
          <a:xfrm>
            <a:off x="1067675" y="2430675"/>
            <a:ext cx="1613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3"/>
          </p:nvPr>
        </p:nvSpPr>
        <p:spPr>
          <a:xfrm>
            <a:off x="3548950" y="2114550"/>
            <a:ext cx="15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4"/>
          </p:nvPr>
        </p:nvSpPr>
        <p:spPr>
          <a:xfrm>
            <a:off x="3548950" y="2430675"/>
            <a:ext cx="1613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5"/>
          </p:nvPr>
        </p:nvSpPr>
        <p:spPr>
          <a:xfrm>
            <a:off x="6030225" y="2114550"/>
            <a:ext cx="1613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6"/>
          </p:nvPr>
        </p:nvSpPr>
        <p:spPr>
          <a:xfrm>
            <a:off x="6030225" y="2430675"/>
            <a:ext cx="1613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7"/>
          </p:nvPr>
        </p:nvSpPr>
        <p:spPr>
          <a:xfrm>
            <a:off x="1067675" y="3717850"/>
            <a:ext cx="1613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8"/>
          </p:nvPr>
        </p:nvSpPr>
        <p:spPr>
          <a:xfrm>
            <a:off x="1067675" y="4029800"/>
            <a:ext cx="1613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9"/>
          </p:nvPr>
        </p:nvSpPr>
        <p:spPr>
          <a:xfrm>
            <a:off x="3548950" y="3717850"/>
            <a:ext cx="15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3"/>
          </p:nvPr>
        </p:nvSpPr>
        <p:spPr>
          <a:xfrm>
            <a:off x="3548950" y="4029800"/>
            <a:ext cx="1613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4"/>
          </p:nvPr>
        </p:nvSpPr>
        <p:spPr>
          <a:xfrm>
            <a:off x="6030225" y="3717850"/>
            <a:ext cx="16137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5"/>
          </p:nvPr>
        </p:nvSpPr>
        <p:spPr>
          <a:xfrm>
            <a:off x="6030225" y="4029800"/>
            <a:ext cx="16137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61253" y="540000"/>
            <a:ext cx="1735769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3">
  <p:cSld name="CUSTOM_1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5934075" y="1618200"/>
            <a:ext cx="24900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01223" y="246599"/>
            <a:ext cx="4990221" cy="4990124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2900025" y="555600"/>
            <a:ext cx="5523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358775" y="1409699"/>
            <a:ext cx="8440689" cy="3478730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hasCustomPrompt="1"/>
          </p:nvPr>
        </p:nvSpPr>
        <p:spPr>
          <a:xfrm>
            <a:off x="4572000" y="1791925"/>
            <a:ext cx="38520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63"/>
              </a:buClr>
              <a:buSzPts val="9600"/>
              <a:buNone/>
              <a:defRPr sz="9600">
                <a:solidFill>
                  <a:srgbClr val="FF6C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1"/>
          </p:nvPr>
        </p:nvSpPr>
        <p:spPr>
          <a:xfrm>
            <a:off x="5093100" y="3556175"/>
            <a:ext cx="28098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section 4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20001" y="540000"/>
            <a:ext cx="4448761" cy="3633385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ctrTitle"/>
          </p:nvPr>
        </p:nvSpPr>
        <p:spPr>
          <a:xfrm>
            <a:off x="1036775" y="1582775"/>
            <a:ext cx="5955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8065357" y="-417514"/>
            <a:ext cx="2120071" cy="5759222"/>
            <a:chOff x="8175055" y="971647"/>
            <a:chExt cx="1606966" cy="4365362"/>
          </a:xfrm>
        </p:grpSpPr>
        <p:sp>
          <p:nvSpPr>
            <p:cNvPr id="144" name="Google Shape;144;p18"/>
            <p:cNvSpPr/>
            <p:nvPr/>
          </p:nvSpPr>
          <p:spPr>
            <a:xfrm>
              <a:off x="8175055" y="971647"/>
              <a:ext cx="1266141" cy="1266101"/>
            </a:xfrm>
            <a:custGeom>
              <a:avLst/>
              <a:gdLst/>
              <a:ahLst/>
              <a:cxnLst/>
              <a:rect l="l" t="t" r="r" b="b"/>
              <a:pathLst>
                <a:path w="15807" h="15807" extrusionOk="0">
                  <a:moveTo>
                    <a:pt x="14894" y="1"/>
                  </a:moveTo>
                  <a:lnTo>
                    <a:pt x="0" y="14895"/>
                  </a:lnTo>
                  <a:lnTo>
                    <a:pt x="0" y="1580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8175055" y="971647"/>
              <a:ext cx="1604563" cy="1604513"/>
            </a:xfrm>
            <a:custGeom>
              <a:avLst/>
              <a:gdLst/>
              <a:ahLst/>
              <a:cxnLst/>
              <a:rect l="l" t="t" r="r" b="b"/>
              <a:pathLst>
                <a:path w="20032" h="20032" extrusionOk="0">
                  <a:moveTo>
                    <a:pt x="19150" y="1"/>
                  </a:moveTo>
                  <a:lnTo>
                    <a:pt x="0" y="19120"/>
                  </a:lnTo>
                  <a:lnTo>
                    <a:pt x="0" y="20032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8175055" y="971647"/>
              <a:ext cx="250873" cy="250865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2219" y="1"/>
                  </a:moveTo>
                  <a:lnTo>
                    <a:pt x="0" y="2220"/>
                  </a:lnTo>
                  <a:lnTo>
                    <a:pt x="0" y="313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175055" y="2931532"/>
              <a:ext cx="1606966" cy="1677482"/>
            </a:xfrm>
            <a:custGeom>
              <a:avLst/>
              <a:gdLst/>
              <a:ahLst/>
              <a:cxnLst/>
              <a:rect l="l" t="t" r="r" b="b"/>
              <a:pathLst>
                <a:path w="20062" h="20943" extrusionOk="0">
                  <a:moveTo>
                    <a:pt x="20062" y="0"/>
                  </a:moveTo>
                  <a:lnTo>
                    <a:pt x="0" y="20031"/>
                  </a:lnTo>
                  <a:lnTo>
                    <a:pt x="0" y="20943"/>
                  </a:lnTo>
                  <a:lnTo>
                    <a:pt x="20062" y="88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8175055" y="2252233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3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8175055" y="971647"/>
              <a:ext cx="927718" cy="925286"/>
            </a:xfrm>
            <a:custGeom>
              <a:avLst/>
              <a:gdLst/>
              <a:ahLst/>
              <a:cxnLst/>
              <a:rect l="l" t="t" r="r" b="b"/>
              <a:pathLst>
                <a:path w="11582" h="11552" extrusionOk="0">
                  <a:moveTo>
                    <a:pt x="10669" y="1"/>
                  </a:moveTo>
                  <a:lnTo>
                    <a:pt x="0" y="10670"/>
                  </a:lnTo>
                  <a:lnTo>
                    <a:pt x="0" y="11551"/>
                  </a:lnTo>
                  <a:lnTo>
                    <a:pt x="1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175055" y="1237008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175055" y="971647"/>
              <a:ext cx="586813" cy="586874"/>
            </a:xfrm>
            <a:custGeom>
              <a:avLst/>
              <a:gdLst/>
              <a:ahLst/>
              <a:cxnLst/>
              <a:rect l="l" t="t" r="r" b="b"/>
              <a:pathLst>
                <a:path w="7326" h="7327" extrusionOk="0">
                  <a:moveTo>
                    <a:pt x="6475" y="1"/>
                  </a:moveTo>
                  <a:lnTo>
                    <a:pt x="0" y="6414"/>
                  </a:lnTo>
                  <a:lnTo>
                    <a:pt x="0" y="732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070939" y="4716086"/>
              <a:ext cx="623418" cy="620916"/>
            </a:xfrm>
            <a:custGeom>
              <a:avLst/>
              <a:gdLst/>
              <a:ahLst/>
              <a:cxnLst/>
              <a:rect l="l" t="t" r="r" b="b"/>
              <a:pathLst>
                <a:path w="7783" h="7752" extrusionOk="0">
                  <a:moveTo>
                    <a:pt x="7782" y="0"/>
                  </a:moveTo>
                  <a:lnTo>
                    <a:pt x="1" y="7751"/>
                  </a:lnTo>
                  <a:lnTo>
                    <a:pt x="913" y="7751"/>
                  </a:lnTo>
                  <a:lnTo>
                    <a:pt x="7782" y="91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175055" y="1575416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9411832" y="5056897"/>
              <a:ext cx="282513" cy="280101"/>
            </a:xfrm>
            <a:custGeom>
              <a:avLst/>
              <a:gdLst/>
              <a:ahLst/>
              <a:cxnLst/>
              <a:rect l="l" t="t" r="r" b="b"/>
              <a:pathLst>
                <a:path w="3527" h="3497" extrusionOk="0">
                  <a:moveTo>
                    <a:pt x="3526" y="1"/>
                  </a:moveTo>
                  <a:lnTo>
                    <a:pt x="0" y="3496"/>
                  </a:lnTo>
                  <a:lnTo>
                    <a:pt x="851" y="3496"/>
                  </a:lnTo>
                  <a:lnTo>
                    <a:pt x="3526" y="852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8394120" y="4036786"/>
              <a:ext cx="1300263" cy="1300223"/>
            </a:xfrm>
            <a:custGeom>
              <a:avLst/>
              <a:gdLst/>
              <a:ahLst/>
              <a:cxnLst/>
              <a:rect l="l" t="t" r="r" b="b"/>
              <a:pathLst>
                <a:path w="16233" h="16233" extrusionOk="0">
                  <a:moveTo>
                    <a:pt x="16232" y="1"/>
                  </a:moveTo>
                  <a:lnTo>
                    <a:pt x="1" y="16232"/>
                  </a:lnTo>
                  <a:lnTo>
                    <a:pt x="882" y="16232"/>
                  </a:lnTo>
                  <a:lnTo>
                    <a:pt x="16232" y="913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8732530" y="4377677"/>
              <a:ext cx="961841" cy="959328"/>
            </a:xfrm>
            <a:custGeom>
              <a:avLst/>
              <a:gdLst/>
              <a:ahLst/>
              <a:cxnLst/>
              <a:rect l="l" t="t" r="r" b="b"/>
              <a:pathLst>
                <a:path w="12008" h="11977" extrusionOk="0">
                  <a:moveTo>
                    <a:pt x="12007" y="0"/>
                  </a:moveTo>
                  <a:lnTo>
                    <a:pt x="1" y="11976"/>
                  </a:lnTo>
                  <a:lnTo>
                    <a:pt x="913" y="11976"/>
                  </a:lnTo>
                  <a:lnTo>
                    <a:pt x="12007" y="912"/>
                  </a:lnTo>
                  <a:lnTo>
                    <a:pt x="120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175055" y="1916307"/>
              <a:ext cx="1606966" cy="1675079"/>
            </a:xfrm>
            <a:custGeom>
              <a:avLst/>
              <a:gdLst/>
              <a:ahLst/>
              <a:cxnLst/>
              <a:rect l="l" t="t" r="r" b="b"/>
              <a:pathLst>
                <a:path w="20062" h="20913" extrusionOk="0">
                  <a:moveTo>
                    <a:pt x="20062" y="0"/>
                  </a:moveTo>
                  <a:lnTo>
                    <a:pt x="0" y="20001"/>
                  </a:lnTo>
                  <a:lnTo>
                    <a:pt x="0" y="20913"/>
                  </a:lnTo>
                  <a:lnTo>
                    <a:pt x="20062" y="851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8175055" y="25906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8175055" y="3608349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8175055" y="32699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8"/>
          <p:cNvSpPr txBox="1">
            <a:spLocks noGrp="1"/>
          </p:cNvSpPr>
          <p:nvPr>
            <p:ph type="title" idx="2"/>
          </p:nvPr>
        </p:nvSpPr>
        <p:spPr>
          <a:xfrm>
            <a:off x="4262975" y="1681500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8068286" y="-112212"/>
            <a:ext cx="1128750" cy="5589568"/>
          </a:xfrm>
          <a:custGeom>
            <a:avLst/>
            <a:gdLst/>
            <a:ahLst/>
            <a:cxnLst/>
            <a:rect l="l" t="t" r="r" b="b"/>
            <a:pathLst>
              <a:path w="13375" h="66233" extrusionOk="0">
                <a:moveTo>
                  <a:pt x="1" y="1"/>
                </a:moveTo>
                <a:lnTo>
                  <a:pt x="1" y="66233"/>
                </a:lnTo>
                <a:lnTo>
                  <a:pt x="13375" y="66233"/>
                </a:lnTo>
                <a:lnTo>
                  <a:pt x="133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3956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1067675" y="1815325"/>
            <a:ext cx="30510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E1F23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-69772" y="4117250"/>
            <a:ext cx="1735769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2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7461253" y="4117250"/>
            <a:ext cx="1735769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01223" y="246599"/>
            <a:ext cx="4990221" cy="4990124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2900025" y="555600"/>
            <a:ext cx="5523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5422900" y="2092825"/>
            <a:ext cx="32295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1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358775" y="832386"/>
            <a:ext cx="8440689" cy="3478730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192775" y="2580125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63"/>
              </a:buClr>
              <a:buSzPts val="6000"/>
              <a:buNone/>
              <a:defRPr sz="6000">
                <a:solidFill>
                  <a:srgbClr val="FF6C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 idx="2"/>
          </p:nvPr>
        </p:nvSpPr>
        <p:spPr>
          <a:xfrm>
            <a:off x="3214725" y="1061575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63"/>
              </a:buClr>
              <a:buSzPts val="6000"/>
              <a:buNone/>
              <a:defRPr sz="6000">
                <a:solidFill>
                  <a:srgbClr val="FF6C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title" idx="3"/>
          </p:nvPr>
        </p:nvSpPr>
        <p:spPr>
          <a:xfrm>
            <a:off x="5230150" y="2580125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63"/>
              </a:buClr>
              <a:buSzPts val="6000"/>
              <a:buNone/>
              <a:defRPr sz="6000">
                <a:solidFill>
                  <a:srgbClr val="FF6C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222324" y="3442575"/>
            <a:ext cx="2669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4"/>
          </p:nvPr>
        </p:nvSpPr>
        <p:spPr>
          <a:xfrm>
            <a:off x="3244274" y="1924125"/>
            <a:ext cx="2669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5"/>
          </p:nvPr>
        </p:nvSpPr>
        <p:spPr>
          <a:xfrm>
            <a:off x="5259699" y="3442575"/>
            <a:ext cx="2669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7461253" y="540000"/>
            <a:ext cx="1735769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-57147" y="540000"/>
            <a:ext cx="1735769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601223" y="246599"/>
            <a:ext cx="4990221" cy="4990124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94300" y="555600"/>
            <a:ext cx="3229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94300" y="1618200"/>
            <a:ext cx="29844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53976" y="4771625"/>
            <a:ext cx="2518714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601225" y="246600"/>
            <a:ext cx="7928474" cy="4229603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5">
  <p:cSld name="CUSTOM_1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58775" y="254500"/>
            <a:ext cx="8440689" cy="4633956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720000" y="1272825"/>
            <a:ext cx="6228000" cy="2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065357" y="-417514"/>
            <a:ext cx="2120071" cy="5759222"/>
            <a:chOff x="8175055" y="971647"/>
            <a:chExt cx="1606966" cy="4365362"/>
          </a:xfrm>
        </p:grpSpPr>
        <p:sp>
          <p:nvSpPr>
            <p:cNvPr id="189" name="Google Shape;189;p23"/>
            <p:cNvSpPr/>
            <p:nvPr/>
          </p:nvSpPr>
          <p:spPr>
            <a:xfrm>
              <a:off x="8175055" y="971647"/>
              <a:ext cx="1266141" cy="1266101"/>
            </a:xfrm>
            <a:custGeom>
              <a:avLst/>
              <a:gdLst/>
              <a:ahLst/>
              <a:cxnLst/>
              <a:rect l="l" t="t" r="r" b="b"/>
              <a:pathLst>
                <a:path w="15807" h="15807" extrusionOk="0">
                  <a:moveTo>
                    <a:pt x="14894" y="1"/>
                  </a:moveTo>
                  <a:lnTo>
                    <a:pt x="0" y="14895"/>
                  </a:lnTo>
                  <a:lnTo>
                    <a:pt x="0" y="1580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8175055" y="971647"/>
              <a:ext cx="1604563" cy="1604513"/>
            </a:xfrm>
            <a:custGeom>
              <a:avLst/>
              <a:gdLst/>
              <a:ahLst/>
              <a:cxnLst/>
              <a:rect l="l" t="t" r="r" b="b"/>
              <a:pathLst>
                <a:path w="20032" h="20032" extrusionOk="0">
                  <a:moveTo>
                    <a:pt x="19150" y="1"/>
                  </a:moveTo>
                  <a:lnTo>
                    <a:pt x="0" y="19120"/>
                  </a:lnTo>
                  <a:lnTo>
                    <a:pt x="0" y="20032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8175055" y="971647"/>
              <a:ext cx="250873" cy="250865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2219" y="1"/>
                  </a:moveTo>
                  <a:lnTo>
                    <a:pt x="0" y="2220"/>
                  </a:lnTo>
                  <a:lnTo>
                    <a:pt x="0" y="313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8175055" y="2931532"/>
              <a:ext cx="1606966" cy="1677482"/>
            </a:xfrm>
            <a:custGeom>
              <a:avLst/>
              <a:gdLst/>
              <a:ahLst/>
              <a:cxnLst/>
              <a:rect l="l" t="t" r="r" b="b"/>
              <a:pathLst>
                <a:path w="20062" h="20943" extrusionOk="0">
                  <a:moveTo>
                    <a:pt x="20062" y="0"/>
                  </a:moveTo>
                  <a:lnTo>
                    <a:pt x="0" y="20031"/>
                  </a:lnTo>
                  <a:lnTo>
                    <a:pt x="0" y="20943"/>
                  </a:lnTo>
                  <a:lnTo>
                    <a:pt x="20062" y="88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8175055" y="2252233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3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8175055" y="971647"/>
              <a:ext cx="927718" cy="925286"/>
            </a:xfrm>
            <a:custGeom>
              <a:avLst/>
              <a:gdLst/>
              <a:ahLst/>
              <a:cxnLst/>
              <a:rect l="l" t="t" r="r" b="b"/>
              <a:pathLst>
                <a:path w="11582" h="11552" extrusionOk="0">
                  <a:moveTo>
                    <a:pt x="10669" y="1"/>
                  </a:moveTo>
                  <a:lnTo>
                    <a:pt x="0" y="10670"/>
                  </a:lnTo>
                  <a:lnTo>
                    <a:pt x="0" y="11551"/>
                  </a:lnTo>
                  <a:lnTo>
                    <a:pt x="1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8175055" y="1237008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8175055" y="971647"/>
              <a:ext cx="586813" cy="586874"/>
            </a:xfrm>
            <a:custGeom>
              <a:avLst/>
              <a:gdLst/>
              <a:ahLst/>
              <a:cxnLst/>
              <a:rect l="l" t="t" r="r" b="b"/>
              <a:pathLst>
                <a:path w="7326" h="7327" extrusionOk="0">
                  <a:moveTo>
                    <a:pt x="6475" y="1"/>
                  </a:moveTo>
                  <a:lnTo>
                    <a:pt x="0" y="6414"/>
                  </a:lnTo>
                  <a:lnTo>
                    <a:pt x="0" y="732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9070939" y="4716086"/>
              <a:ext cx="623418" cy="620916"/>
            </a:xfrm>
            <a:custGeom>
              <a:avLst/>
              <a:gdLst/>
              <a:ahLst/>
              <a:cxnLst/>
              <a:rect l="l" t="t" r="r" b="b"/>
              <a:pathLst>
                <a:path w="7783" h="7752" extrusionOk="0">
                  <a:moveTo>
                    <a:pt x="7782" y="0"/>
                  </a:moveTo>
                  <a:lnTo>
                    <a:pt x="1" y="7751"/>
                  </a:lnTo>
                  <a:lnTo>
                    <a:pt x="913" y="7751"/>
                  </a:lnTo>
                  <a:lnTo>
                    <a:pt x="7782" y="91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8175055" y="1575416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9411832" y="5056897"/>
              <a:ext cx="282513" cy="280101"/>
            </a:xfrm>
            <a:custGeom>
              <a:avLst/>
              <a:gdLst/>
              <a:ahLst/>
              <a:cxnLst/>
              <a:rect l="l" t="t" r="r" b="b"/>
              <a:pathLst>
                <a:path w="3527" h="3497" extrusionOk="0">
                  <a:moveTo>
                    <a:pt x="3526" y="1"/>
                  </a:moveTo>
                  <a:lnTo>
                    <a:pt x="0" y="3496"/>
                  </a:lnTo>
                  <a:lnTo>
                    <a:pt x="851" y="3496"/>
                  </a:lnTo>
                  <a:lnTo>
                    <a:pt x="3526" y="852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8394120" y="4036786"/>
              <a:ext cx="1300263" cy="1300223"/>
            </a:xfrm>
            <a:custGeom>
              <a:avLst/>
              <a:gdLst/>
              <a:ahLst/>
              <a:cxnLst/>
              <a:rect l="l" t="t" r="r" b="b"/>
              <a:pathLst>
                <a:path w="16233" h="16233" extrusionOk="0">
                  <a:moveTo>
                    <a:pt x="16232" y="1"/>
                  </a:moveTo>
                  <a:lnTo>
                    <a:pt x="1" y="16232"/>
                  </a:lnTo>
                  <a:lnTo>
                    <a:pt x="882" y="16232"/>
                  </a:lnTo>
                  <a:lnTo>
                    <a:pt x="16232" y="913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8732530" y="4377677"/>
              <a:ext cx="961841" cy="959328"/>
            </a:xfrm>
            <a:custGeom>
              <a:avLst/>
              <a:gdLst/>
              <a:ahLst/>
              <a:cxnLst/>
              <a:rect l="l" t="t" r="r" b="b"/>
              <a:pathLst>
                <a:path w="12008" h="11977" extrusionOk="0">
                  <a:moveTo>
                    <a:pt x="12007" y="0"/>
                  </a:moveTo>
                  <a:lnTo>
                    <a:pt x="1" y="11976"/>
                  </a:lnTo>
                  <a:lnTo>
                    <a:pt x="913" y="11976"/>
                  </a:lnTo>
                  <a:lnTo>
                    <a:pt x="12007" y="912"/>
                  </a:lnTo>
                  <a:lnTo>
                    <a:pt x="120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8175055" y="1916307"/>
              <a:ext cx="1606966" cy="1675079"/>
            </a:xfrm>
            <a:custGeom>
              <a:avLst/>
              <a:gdLst/>
              <a:ahLst/>
              <a:cxnLst/>
              <a:rect l="l" t="t" r="r" b="b"/>
              <a:pathLst>
                <a:path w="20062" h="20913" extrusionOk="0">
                  <a:moveTo>
                    <a:pt x="20062" y="0"/>
                  </a:moveTo>
                  <a:lnTo>
                    <a:pt x="0" y="20001"/>
                  </a:lnTo>
                  <a:lnTo>
                    <a:pt x="0" y="20913"/>
                  </a:lnTo>
                  <a:lnTo>
                    <a:pt x="20062" y="851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175055" y="25906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8175055" y="3608349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8175055" y="32699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2677800" y="555600"/>
            <a:ext cx="3788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4">
  <p:cSld name="CUSTOM_3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1067675" y="1510525"/>
            <a:ext cx="63528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E1F23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E1F2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2"/>
          </p:nvPr>
        </p:nvSpPr>
        <p:spPr>
          <a:xfrm>
            <a:off x="4939500" y="1114425"/>
            <a:ext cx="3499800" cy="29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58775" y="1409699"/>
            <a:ext cx="8440689" cy="3478730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229600" y="1681325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8068286" y="-112212"/>
            <a:ext cx="1128750" cy="5589568"/>
          </a:xfrm>
          <a:custGeom>
            <a:avLst/>
            <a:gdLst/>
            <a:ahLst/>
            <a:cxnLst/>
            <a:rect l="l" t="t" r="r" b="b"/>
            <a:pathLst>
              <a:path w="13375" h="66233" extrusionOk="0">
                <a:moveTo>
                  <a:pt x="1" y="1"/>
                </a:moveTo>
                <a:lnTo>
                  <a:pt x="1" y="66233"/>
                </a:lnTo>
                <a:lnTo>
                  <a:pt x="13375" y="66233"/>
                </a:lnTo>
                <a:lnTo>
                  <a:pt x="13375" y="1"/>
                </a:lnTo>
                <a:close/>
              </a:path>
            </a:pathLst>
          </a:custGeom>
          <a:solidFill>
            <a:srgbClr val="0D17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29600" y="2455175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229600" y="2181225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461253" y="4117250"/>
            <a:ext cx="1735769" cy="459278"/>
          </a:xfrm>
          <a:custGeom>
            <a:avLst/>
            <a:gdLst/>
            <a:ahLst/>
            <a:cxnLst/>
            <a:rect l="l" t="t" r="r" b="b"/>
            <a:pathLst>
              <a:path w="26658" h="5442" extrusionOk="0">
                <a:moveTo>
                  <a:pt x="1" y="1"/>
                </a:moveTo>
                <a:lnTo>
                  <a:pt x="1" y="5442"/>
                </a:lnTo>
                <a:lnTo>
                  <a:pt x="26658" y="5442"/>
                </a:lnTo>
                <a:lnTo>
                  <a:pt x="266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4572000" y="1681325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5"/>
          </p:nvPr>
        </p:nvSpPr>
        <p:spPr>
          <a:xfrm>
            <a:off x="4572000" y="2455175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6"/>
          </p:nvPr>
        </p:nvSpPr>
        <p:spPr>
          <a:xfrm>
            <a:off x="4572000" y="2181225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7"/>
          </p:nvPr>
        </p:nvSpPr>
        <p:spPr>
          <a:xfrm>
            <a:off x="1229600" y="3273450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8"/>
          </p:nvPr>
        </p:nvSpPr>
        <p:spPr>
          <a:xfrm>
            <a:off x="1229600" y="4047300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9"/>
          </p:nvPr>
        </p:nvSpPr>
        <p:spPr>
          <a:xfrm>
            <a:off x="1229600" y="3773350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13"/>
          </p:nvPr>
        </p:nvSpPr>
        <p:spPr>
          <a:xfrm>
            <a:off x="4572000" y="3273450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4"/>
          </p:nvPr>
        </p:nvSpPr>
        <p:spPr>
          <a:xfrm>
            <a:off x="4572000" y="4047300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5"/>
          </p:nvPr>
        </p:nvSpPr>
        <p:spPr>
          <a:xfrm>
            <a:off x="4572000" y="3773350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20001" y="540000"/>
            <a:ext cx="4448761" cy="3633385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0D17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1036775" y="1582775"/>
            <a:ext cx="5955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065357" y="-417514"/>
            <a:ext cx="2120071" cy="5759222"/>
            <a:chOff x="8175055" y="971647"/>
            <a:chExt cx="1606966" cy="4365362"/>
          </a:xfrm>
        </p:grpSpPr>
        <p:sp>
          <p:nvSpPr>
            <p:cNvPr id="42" name="Google Shape;42;p6"/>
            <p:cNvSpPr/>
            <p:nvPr/>
          </p:nvSpPr>
          <p:spPr>
            <a:xfrm>
              <a:off x="8175055" y="971647"/>
              <a:ext cx="1266141" cy="1266101"/>
            </a:xfrm>
            <a:custGeom>
              <a:avLst/>
              <a:gdLst/>
              <a:ahLst/>
              <a:cxnLst/>
              <a:rect l="l" t="t" r="r" b="b"/>
              <a:pathLst>
                <a:path w="15807" h="15807" extrusionOk="0">
                  <a:moveTo>
                    <a:pt x="14894" y="1"/>
                  </a:moveTo>
                  <a:lnTo>
                    <a:pt x="0" y="14895"/>
                  </a:lnTo>
                  <a:lnTo>
                    <a:pt x="0" y="1580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175055" y="971647"/>
              <a:ext cx="1604563" cy="1604513"/>
            </a:xfrm>
            <a:custGeom>
              <a:avLst/>
              <a:gdLst/>
              <a:ahLst/>
              <a:cxnLst/>
              <a:rect l="l" t="t" r="r" b="b"/>
              <a:pathLst>
                <a:path w="20032" h="20032" extrusionOk="0">
                  <a:moveTo>
                    <a:pt x="19150" y="1"/>
                  </a:moveTo>
                  <a:lnTo>
                    <a:pt x="0" y="19120"/>
                  </a:lnTo>
                  <a:lnTo>
                    <a:pt x="0" y="20032"/>
                  </a:lnTo>
                  <a:lnTo>
                    <a:pt x="20031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8175055" y="971647"/>
              <a:ext cx="250873" cy="250865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2219" y="1"/>
                  </a:moveTo>
                  <a:lnTo>
                    <a:pt x="0" y="2220"/>
                  </a:lnTo>
                  <a:lnTo>
                    <a:pt x="0" y="313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8175055" y="2931532"/>
              <a:ext cx="1606966" cy="1677482"/>
            </a:xfrm>
            <a:custGeom>
              <a:avLst/>
              <a:gdLst/>
              <a:ahLst/>
              <a:cxnLst/>
              <a:rect l="l" t="t" r="r" b="b"/>
              <a:pathLst>
                <a:path w="20062" h="20943" extrusionOk="0">
                  <a:moveTo>
                    <a:pt x="20062" y="0"/>
                  </a:moveTo>
                  <a:lnTo>
                    <a:pt x="0" y="20031"/>
                  </a:lnTo>
                  <a:lnTo>
                    <a:pt x="0" y="20943"/>
                  </a:lnTo>
                  <a:lnTo>
                    <a:pt x="20062" y="88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8175055" y="2252233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3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175055" y="971647"/>
              <a:ext cx="927718" cy="925286"/>
            </a:xfrm>
            <a:custGeom>
              <a:avLst/>
              <a:gdLst/>
              <a:ahLst/>
              <a:cxnLst/>
              <a:rect l="l" t="t" r="r" b="b"/>
              <a:pathLst>
                <a:path w="11582" h="11552" extrusionOk="0">
                  <a:moveTo>
                    <a:pt x="10669" y="1"/>
                  </a:moveTo>
                  <a:lnTo>
                    <a:pt x="0" y="10670"/>
                  </a:lnTo>
                  <a:lnTo>
                    <a:pt x="0" y="11551"/>
                  </a:lnTo>
                  <a:lnTo>
                    <a:pt x="11581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8175055" y="1237008"/>
              <a:ext cx="1606966" cy="1677562"/>
            </a:xfrm>
            <a:custGeom>
              <a:avLst/>
              <a:gdLst/>
              <a:ahLst/>
              <a:cxnLst/>
              <a:rect l="l" t="t" r="r" b="b"/>
              <a:pathLst>
                <a:path w="20062" h="2094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4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8175055" y="971647"/>
              <a:ext cx="586813" cy="586874"/>
            </a:xfrm>
            <a:custGeom>
              <a:avLst/>
              <a:gdLst/>
              <a:ahLst/>
              <a:cxnLst/>
              <a:rect l="l" t="t" r="r" b="b"/>
              <a:pathLst>
                <a:path w="7326" h="7327" extrusionOk="0">
                  <a:moveTo>
                    <a:pt x="6475" y="1"/>
                  </a:moveTo>
                  <a:lnTo>
                    <a:pt x="0" y="6414"/>
                  </a:lnTo>
                  <a:lnTo>
                    <a:pt x="0" y="7326"/>
                  </a:lnTo>
                  <a:lnTo>
                    <a:pt x="7326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9070939" y="4716086"/>
              <a:ext cx="623418" cy="620916"/>
            </a:xfrm>
            <a:custGeom>
              <a:avLst/>
              <a:gdLst/>
              <a:ahLst/>
              <a:cxnLst/>
              <a:rect l="l" t="t" r="r" b="b"/>
              <a:pathLst>
                <a:path w="7783" h="7752" extrusionOk="0">
                  <a:moveTo>
                    <a:pt x="7782" y="0"/>
                  </a:moveTo>
                  <a:lnTo>
                    <a:pt x="1" y="7751"/>
                  </a:lnTo>
                  <a:lnTo>
                    <a:pt x="913" y="7751"/>
                  </a:lnTo>
                  <a:lnTo>
                    <a:pt x="7782" y="91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175055" y="1575416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9411832" y="5056897"/>
              <a:ext cx="282513" cy="280101"/>
            </a:xfrm>
            <a:custGeom>
              <a:avLst/>
              <a:gdLst/>
              <a:ahLst/>
              <a:cxnLst/>
              <a:rect l="l" t="t" r="r" b="b"/>
              <a:pathLst>
                <a:path w="3527" h="3497" extrusionOk="0">
                  <a:moveTo>
                    <a:pt x="3526" y="1"/>
                  </a:moveTo>
                  <a:lnTo>
                    <a:pt x="0" y="3496"/>
                  </a:lnTo>
                  <a:lnTo>
                    <a:pt x="851" y="3496"/>
                  </a:lnTo>
                  <a:lnTo>
                    <a:pt x="3526" y="852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394120" y="4036786"/>
              <a:ext cx="1300263" cy="1300223"/>
            </a:xfrm>
            <a:custGeom>
              <a:avLst/>
              <a:gdLst/>
              <a:ahLst/>
              <a:cxnLst/>
              <a:rect l="l" t="t" r="r" b="b"/>
              <a:pathLst>
                <a:path w="16233" h="16233" extrusionOk="0">
                  <a:moveTo>
                    <a:pt x="16232" y="1"/>
                  </a:moveTo>
                  <a:lnTo>
                    <a:pt x="1" y="16232"/>
                  </a:lnTo>
                  <a:lnTo>
                    <a:pt x="882" y="16232"/>
                  </a:lnTo>
                  <a:lnTo>
                    <a:pt x="16232" y="913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732530" y="4377677"/>
              <a:ext cx="961841" cy="959328"/>
            </a:xfrm>
            <a:custGeom>
              <a:avLst/>
              <a:gdLst/>
              <a:ahLst/>
              <a:cxnLst/>
              <a:rect l="l" t="t" r="r" b="b"/>
              <a:pathLst>
                <a:path w="12008" h="11977" extrusionOk="0">
                  <a:moveTo>
                    <a:pt x="12007" y="0"/>
                  </a:moveTo>
                  <a:lnTo>
                    <a:pt x="1" y="11976"/>
                  </a:lnTo>
                  <a:lnTo>
                    <a:pt x="913" y="11976"/>
                  </a:lnTo>
                  <a:lnTo>
                    <a:pt x="12007" y="912"/>
                  </a:lnTo>
                  <a:lnTo>
                    <a:pt x="12007" y="0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175055" y="1916307"/>
              <a:ext cx="1606966" cy="1675079"/>
            </a:xfrm>
            <a:custGeom>
              <a:avLst/>
              <a:gdLst/>
              <a:ahLst/>
              <a:cxnLst/>
              <a:rect l="l" t="t" r="r" b="b"/>
              <a:pathLst>
                <a:path w="20062" h="20913" extrusionOk="0">
                  <a:moveTo>
                    <a:pt x="20062" y="0"/>
                  </a:moveTo>
                  <a:lnTo>
                    <a:pt x="0" y="20001"/>
                  </a:lnTo>
                  <a:lnTo>
                    <a:pt x="0" y="20913"/>
                  </a:lnTo>
                  <a:lnTo>
                    <a:pt x="20062" y="851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8175055" y="25906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1"/>
                  </a:moveTo>
                  <a:lnTo>
                    <a:pt x="0" y="20062"/>
                  </a:lnTo>
                  <a:lnTo>
                    <a:pt x="0" y="20974"/>
                  </a:lnTo>
                  <a:lnTo>
                    <a:pt x="20062" y="913"/>
                  </a:lnTo>
                  <a:lnTo>
                    <a:pt x="20062" y="1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175055" y="3608349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175055" y="3269941"/>
              <a:ext cx="1606966" cy="1679965"/>
            </a:xfrm>
            <a:custGeom>
              <a:avLst/>
              <a:gdLst/>
              <a:ahLst/>
              <a:cxnLst/>
              <a:rect l="l" t="t" r="r" b="b"/>
              <a:pathLst>
                <a:path w="20062" h="20974" extrusionOk="0">
                  <a:moveTo>
                    <a:pt x="20062" y="0"/>
                  </a:moveTo>
                  <a:lnTo>
                    <a:pt x="0" y="20061"/>
                  </a:lnTo>
                  <a:lnTo>
                    <a:pt x="0" y="20973"/>
                  </a:lnTo>
                  <a:lnTo>
                    <a:pt x="20062" y="912"/>
                  </a:lnTo>
                  <a:lnTo>
                    <a:pt x="20062" y="0"/>
                  </a:lnTo>
                  <a:close/>
                </a:path>
              </a:pathLst>
            </a:custGeom>
            <a:solidFill>
              <a:srgbClr val="0D1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 idx="2"/>
          </p:nvPr>
        </p:nvSpPr>
        <p:spPr>
          <a:xfrm>
            <a:off x="4262975" y="1681500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63"/>
              </a:buClr>
              <a:buSzPts val="6000"/>
              <a:buNone/>
              <a:defRPr sz="6000">
                <a:solidFill>
                  <a:srgbClr val="FF6C6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_1_1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358775" y="1409699"/>
            <a:ext cx="8440689" cy="3478730"/>
          </a:xfrm>
          <a:custGeom>
            <a:avLst/>
            <a:gdLst/>
            <a:ahLst/>
            <a:cxnLst/>
            <a:rect l="l" t="t" r="r" b="b"/>
            <a:pathLst>
              <a:path w="52737" h="52738" extrusionOk="0">
                <a:moveTo>
                  <a:pt x="0" y="1"/>
                </a:moveTo>
                <a:lnTo>
                  <a:pt x="0" y="52737"/>
                </a:lnTo>
                <a:lnTo>
                  <a:pt x="52737" y="52737"/>
                </a:lnTo>
                <a:lnTo>
                  <a:pt x="52737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357425" y="2237175"/>
            <a:ext cx="44292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  <a:def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erriweather"/>
              <a:buNone/>
              <a:defRPr sz="48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068286" y="-112212"/>
            <a:ext cx="1128750" cy="5589568"/>
          </a:xfrm>
          <a:custGeom>
            <a:avLst/>
            <a:gdLst/>
            <a:ahLst/>
            <a:cxnLst/>
            <a:rect l="l" t="t" r="r" b="b"/>
            <a:pathLst>
              <a:path w="13375" h="66233" extrusionOk="0">
                <a:moveTo>
                  <a:pt x="1" y="1"/>
                </a:moveTo>
                <a:lnTo>
                  <a:pt x="1" y="66233"/>
                </a:lnTo>
                <a:lnTo>
                  <a:pt x="13375" y="66233"/>
                </a:lnTo>
                <a:lnTo>
                  <a:pt x="13375" y="1"/>
                </a:lnTo>
                <a:close/>
              </a:path>
            </a:pathLst>
          </a:custGeom>
          <a:solidFill>
            <a:srgbClr val="0D17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62875" y="1581150"/>
            <a:ext cx="21201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2"/>
          </p:nvPr>
        </p:nvSpPr>
        <p:spPr>
          <a:xfrm>
            <a:off x="762875" y="1845275"/>
            <a:ext cx="48141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3"/>
          </p:nvPr>
        </p:nvSpPr>
        <p:spPr>
          <a:xfrm>
            <a:off x="2656725" y="3512025"/>
            <a:ext cx="21201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4"/>
          </p:nvPr>
        </p:nvSpPr>
        <p:spPr>
          <a:xfrm>
            <a:off x="2656716" y="3776150"/>
            <a:ext cx="48141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601225" y="246600"/>
            <a:ext cx="7928474" cy="4990124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677800" y="555600"/>
            <a:ext cx="3788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section 2">
  <p:cSld name="CUSTOM_9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ctrTitle"/>
          </p:nvPr>
        </p:nvSpPr>
        <p:spPr>
          <a:xfrm flipH="1">
            <a:off x="2152225" y="2530000"/>
            <a:ext cx="5955000" cy="11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  <a:defRPr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/>
          </p:nvPr>
        </p:nvSpPr>
        <p:spPr>
          <a:xfrm flipH="1">
            <a:off x="5378429" y="1681500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in/andrew-wu-939746171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8049850" y="-224700"/>
            <a:ext cx="1388100" cy="559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ctrTitle" idx="4294967295"/>
          </p:nvPr>
        </p:nvSpPr>
        <p:spPr>
          <a:xfrm>
            <a:off x="4695724" y="499175"/>
            <a:ext cx="4544100" cy="2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 smtClean="0">
                <a:solidFill>
                  <a:srgbClr val="012D6F"/>
                </a:solidFill>
              </a:rPr>
              <a:t> </a:t>
            </a:r>
            <a:r>
              <a:rPr lang="en" dirty="0" smtClean="0">
                <a:solidFill>
                  <a:srgbClr val="012D6F"/>
                </a:solidFill>
              </a:rPr>
              <a:t>Twitter </a:t>
            </a:r>
            <a:r>
              <a:rPr lang="en" dirty="0">
                <a:solidFill>
                  <a:srgbClr val="012D6F"/>
                </a:solidFill>
              </a:rPr>
              <a:t>analysis of</a:t>
            </a:r>
            <a:endParaRPr dirty="0">
              <a:solidFill>
                <a:srgbClr val="012D6F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 dirty="0">
                <a:solidFill>
                  <a:srgbClr val="012D6F"/>
                </a:solidFill>
              </a:rPr>
              <a:t>Andrew Yang </a:t>
            </a:r>
            <a:endParaRPr dirty="0">
              <a:solidFill>
                <a:srgbClr val="012D6F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endParaRPr dirty="0">
              <a:solidFill>
                <a:srgbClr val="012D6F"/>
              </a:solidFill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32850" y="0"/>
            <a:ext cx="92261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l="15969" t="19225" r="16816" b="21162"/>
          <a:stretch/>
        </p:blipFill>
        <p:spPr>
          <a:xfrm>
            <a:off x="5717800" y="3127675"/>
            <a:ext cx="1249974" cy="14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4325" y="3127675"/>
            <a:ext cx="1689675" cy="1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6920950" y="4675875"/>
            <a:ext cx="27564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150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By Andrew Wu</a:t>
            </a:r>
            <a:endParaRPr sz="1500">
              <a:solidFill>
                <a:srgbClr val="012D6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966350" y="290950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70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Arizonans respond more positively when Yang appears in right-wing related news</a:t>
            </a:r>
            <a:endParaRPr sz="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00" y="133785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lang="en-US" sz="1600" b="1" dirty="0" smtClean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966350" y="290950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70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Arizonans respond more positively when Yang appears in right-wing related news</a:t>
            </a:r>
            <a:endParaRPr sz="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00" y="133785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966350" y="290950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70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Arizonans respond more positively when Yang appears in right-wing related news</a:t>
            </a:r>
            <a:endParaRPr sz="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00" y="133785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>
            <a:spLocks noGrp="1"/>
          </p:cNvSpPr>
          <p:nvPr>
            <p:ph type="title" idx="2"/>
          </p:nvPr>
        </p:nvSpPr>
        <p:spPr>
          <a:xfrm flipH="1">
            <a:off x="4970754" y="2148300"/>
            <a:ext cx="3153734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>
                <a:solidFill>
                  <a:srgbClr val="012D6F"/>
                </a:solidFill>
              </a:rPr>
              <a:t>Topic</a:t>
            </a:r>
            <a:r>
              <a:rPr lang="en-US" dirty="0">
                <a:solidFill>
                  <a:srgbClr val="012D6F"/>
                </a:solidFill>
              </a:rPr>
              <a:t/>
            </a:r>
            <a:br>
              <a:rPr lang="en-US" dirty="0">
                <a:solidFill>
                  <a:srgbClr val="012D6F"/>
                </a:solidFill>
              </a:rPr>
            </a:br>
            <a:r>
              <a:rPr lang="en" dirty="0" smtClean="0">
                <a:solidFill>
                  <a:srgbClr val="012D6F"/>
                </a:solidFill>
              </a:rPr>
              <a:t>Modeling </a:t>
            </a:r>
            <a:endParaRPr dirty="0">
              <a:solidFill>
                <a:srgbClr val="012D6F"/>
              </a:solidFill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000875" y="4010250"/>
            <a:ext cx="11847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8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12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3" name="Google Shape;3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00" y="500350"/>
            <a:ext cx="3671449" cy="36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425885" y="114800"/>
            <a:ext cx="707775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UBI is often associated with poverty</a:t>
            </a:r>
            <a:endParaRPr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75" y="1037675"/>
            <a:ext cx="6030201" cy="40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9"/>
          <p:cNvSpPr/>
          <p:nvPr/>
        </p:nvSpPr>
        <p:spPr>
          <a:xfrm>
            <a:off x="3314700" y="1901525"/>
            <a:ext cx="488400" cy="446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395" name="Google Shape;395;p39"/>
          <p:cNvSpPr txBox="1"/>
          <p:nvPr/>
        </p:nvSpPr>
        <p:spPr>
          <a:xfrm>
            <a:off x="6759276" y="1645425"/>
            <a:ext cx="1288500" cy="22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swald"/>
                <a:ea typeface="Oswald"/>
                <a:cs typeface="Oswald"/>
                <a:sym typeface="Oswald"/>
              </a:rPr>
              <a:t>Most frequent: </a:t>
            </a:r>
            <a:r>
              <a:rPr lang="en-US" sz="1500" dirty="0" smtClean="0">
                <a:latin typeface="Oswald"/>
                <a:ea typeface="Oswald"/>
                <a:cs typeface="Oswald"/>
                <a:sym typeface="Oswald"/>
              </a:rPr>
              <a:t>Poverty and UBI </a:t>
            </a:r>
            <a:r>
              <a:rPr lang="en" sz="1500" dirty="0" smtClean="0">
                <a:latin typeface="Oswald"/>
                <a:ea typeface="Oswald"/>
                <a:cs typeface="Oswald"/>
                <a:sym typeface="Oswald"/>
              </a:rPr>
              <a:t>with </a:t>
            </a:r>
            <a:r>
              <a:rPr lang="en" sz="1500" dirty="0">
                <a:latin typeface="Oswald"/>
                <a:ea typeface="Oswald"/>
                <a:cs typeface="Oswald"/>
                <a:sym typeface="Oswald"/>
              </a:rPr>
              <a:t>1500 tweets</a:t>
            </a: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swald"/>
                <a:ea typeface="Oswald"/>
                <a:cs typeface="Oswald"/>
                <a:sym typeface="Oswald"/>
              </a:rPr>
              <a:t>Least frequent:</a:t>
            </a:r>
            <a:endParaRPr sz="15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Oswald"/>
                <a:ea typeface="Oswald"/>
                <a:cs typeface="Oswald"/>
                <a:sym typeface="Oswald"/>
              </a:rPr>
              <a:t>Yang, the visionary </a:t>
            </a:r>
            <a:r>
              <a:rPr lang="en" sz="1500" dirty="0" smtClean="0">
                <a:latin typeface="Oswald"/>
                <a:ea typeface="Oswald"/>
                <a:cs typeface="Oswald"/>
                <a:sym typeface="Oswald"/>
              </a:rPr>
              <a:t>with </a:t>
            </a:r>
            <a:r>
              <a:rPr lang="en" sz="1500" dirty="0">
                <a:latin typeface="Oswald"/>
                <a:ea typeface="Oswald"/>
                <a:cs typeface="Oswald"/>
                <a:sym typeface="Oswald"/>
              </a:rPr>
              <a:t>100 tweets</a:t>
            </a:r>
            <a:endParaRPr sz="15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14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966350" y="290950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Deeper look at the topics</a:t>
            </a:r>
            <a:endParaRPr sz="4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" name="Google Shape;373;p37"/>
          <p:cNvSpPr txBox="1"/>
          <p:nvPr/>
        </p:nvSpPr>
        <p:spPr>
          <a:xfrm>
            <a:off x="-763625" y="1306249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Poverty and UBI:</a:t>
            </a:r>
            <a:endParaRPr sz="24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7866" y="1940486"/>
            <a:ext cx="46847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16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ssociated sub-topics: people, job, life, UBI, humanity, America, income, country</a:t>
            </a:r>
            <a:endParaRPr lang="en-US" sz="16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endParaRPr lang="en-US" dirty="0"/>
          </a:p>
        </p:txBody>
      </p:sp>
      <p:sp>
        <p:nvSpPr>
          <p:cNvPr id="11" name="Google Shape;373;p37"/>
          <p:cNvSpPr txBox="1"/>
          <p:nvPr/>
        </p:nvSpPr>
        <p:spPr>
          <a:xfrm>
            <a:off x="-763625" y="3074507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Yang, the visionary:</a:t>
            </a:r>
            <a:endParaRPr sz="24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7866" y="3642928"/>
            <a:ext cx="468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16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ssociated sub-topics: love, election, forward, math, hope, America, humanity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15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" name="Google Shape;373;p37"/>
          <p:cNvSpPr txBox="1"/>
          <p:nvPr/>
        </p:nvSpPr>
        <p:spPr>
          <a:xfrm>
            <a:off x="-306300" y="1319128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4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373;p37"/>
          <p:cNvSpPr txBox="1"/>
          <p:nvPr/>
        </p:nvSpPr>
        <p:spPr>
          <a:xfrm>
            <a:off x="864760" y="259036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Tweet tracing demonstration: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Yang, the visionary</a:t>
            </a:r>
            <a:endParaRPr sz="3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017" y="1461553"/>
            <a:ext cx="468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16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ssociated sub-topics: love, election, forward, math, hope, America, humanity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7" y="2046328"/>
            <a:ext cx="5364158" cy="3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16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" name="Google Shape;373;p37"/>
          <p:cNvSpPr txBox="1"/>
          <p:nvPr/>
        </p:nvSpPr>
        <p:spPr>
          <a:xfrm>
            <a:off x="-306300" y="1319128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4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373;p37"/>
          <p:cNvSpPr txBox="1"/>
          <p:nvPr/>
        </p:nvSpPr>
        <p:spPr>
          <a:xfrm>
            <a:off x="864760" y="259036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Tweet tracing demonstration: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Yang, the visionary</a:t>
            </a:r>
            <a:endParaRPr sz="3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017" y="1461553"/>
            <a:ext cx="468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16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ssociated sub-topics: love, election, forward, math, hope, America, humanity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5" y="2138150"/>
            <a:ext cx="7150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17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" name="Google Shape;373;p37"/>
          <p:cNvSpPr txBox="1"/>
          <p:nvPr/>
        </p:nvSpPr>
        <p:spPr>
          <a:xfrm>
            <a:off x="-306300" y="1319128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4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373;p37"/>
          <p:cNvSpPr txBox="1"/>
          <p:nvPr/>
        </p:nvSpPr>
        <p:spPr>
          <a:xfrm>
            <a:off x="864760" y="259036"/>
            <a:ext cx="6618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Tweet tracing demonstration: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Yang, the visionary</a:t>
            </a:r>
            <a:endParaRPr sz="3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017" y="1461553"/>
            <a:ext cx="468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-US" sz="1600" b="1" dirty="0" smtClean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ssociated sub-topics: love, election, forward, math, hope, America, humanity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2" y="2046328"/>
            <a:ext cx="7061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/>
          <p:nvPr/>
        </p:nvSpPr>
        <p:spPr>
          <a:xfrm>
            <a:off x="601225" y="246600"/>
            <a:ext cx="7928474" cy="1206162"/>
          </a:xfrm>
          <a:custGeom>
            <a:avLst/>
            <a:gdLst/>
            <a:ahLst/>
            <a:cxnLst/>
            <a:rect l="l" t="t" r="r" b="b"/>
            <a:pathLst>
              <a:path w="51431" h="51430" extrusionOk="0">
                <a:moveTo>
                  <a:pt x="1" y="0"/>
                </a:moveTo>
                <a:lnTo>
                  <a:pt x="1" y="51429"/>
                </a:lnTo>
                <a:lnTo>
                  <a:pt x="51430" y="51429"/>
                </a:lnTo>
                <a:lnTo>
                  <a:pt x="5143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0"/>
          <p:cNvSpPr txBox="1">
            <a:spLocks noGrp="1"/>
          </p:cNvSpPr>
          <p:nvPr>
            <p:ph type="title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012D6F"/>
                </a:solidFill>
              </a:rPr>
              <a:t>Future work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1"/>
          </p:nvPr>
        </p:nvSpPr>
        <p:spPr>
          <a:xfrm>
            <a:off x="601225" y="1510524"/>
            <a:ext cx="6819250" cy="299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smtClean="0"/>
              <a:t>Try new topic modeling techniques to try to get better topics</a:t>
            </a:r>
            <a:endParaRPr sz="1600"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Live twitter feed, real time analysis</a:t>
            </a:r>
            <a:endParaRPr sz="1600" dirty="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/>
              <a:t>Obtain </a:t>
            </a:r>
            <a:r>
              <a:rPr lang="en-US" sz="1600" dirty="0" smtClean="0"/>
              <a:t>geo-location </a:t>
            </a:r>
            <a:r>
              <a:rPr lang="en" sz="1600" dirty="0" smtClean="0"/>
              <a:t>from </a:t>
            </a:r>
            <a:r>
              <a:rPr lang="en" sz="1600" dirty="0"/>
              <a:t>twitter API and create city </a:t>
            </a:r>
            <a:r>
              <a:rPr lang="en" sz="1600" dirty="0" smtClean="0"/>
              <a:t>based</a:t>
            </a:r>
            <a:r>
              <a:rPr lang="en-US" sz="1600" dirty="0" smtClean="0"/>
              <a:t>, more specific</a:t>
            </a:r>
            <a:endParaRPr sz="1600"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sentiment analysis</a:t>
            </a:r>
            <a:endParaRPr sz="1600"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403" name="Google Shape;403;p40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6" name="Google Shape;406;p40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8063350" y="-93525"/>
            <a:ext cx="1132500" cy="5392800"/>
          </a:xfrm>
          <a:prstGeom prst="rect">
            <a:avLst/>
          </a:prstGeom>
          <a:solidFill>
            <a:srgbClr val="52B4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 idx="2"/>
          </p:nvPr>
        </p:nvSpPr>
        <p:spPr>
          <a:xfrm>
            <a:off x="720000" y="555600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012D6F"/>
                </a:solidFill>
              </a:rPr>
              <a:t>Project Workflow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1"/>
          </p:nvPr>
        </p:nvSpPr>
        <p:spPr>
          <a:xfrm>
            <a:off x="949050" y="2496775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Twitter API(tweepy)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getOldTweets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1229600" y="1681325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012D6F"/>
                </a:solidFill>
              </a:rPr>
              <a:t>01.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title" idx="4"/>
          </p:nvPr>
        </p:nvSpPr>
        <p:spPr>
          <a:xfrm>
            <a:off x="4572000" y="1681325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012D6F"/>
                </a:solidFill>
              </a:rPr>
              <a:t>02.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4572000" y="2181225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b="1" dirty="0">
                <a:solidFill>
                  <a:srgbClr val="012D6F"/>
                </a:solidFill>
              </a:rPr>
              <a:t>Text Preprocessing</a:t>
            </a:r>
            <a:endParaRPr b="1" dirty="0">
              <a:solidFill>
                <a:srgbClr val="012D6F"/>
              </a:solidFill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3"/>
          </p:nvPr>
        </p:nvSpPr>
        <p:spPr>
          <a:xfrm>
            <a:off x="1229600" y="2149425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b="1" dirty="0">
                <a:solidFill>
                  <a:srgbClr val="012D6F"/>
                </a:solidFill>
              </a:rPr>
              <a:t>Tweet Collection </a:t>
            </a:r>
            <a:endParaRPr b="1" dirty="0">
              <a:solidFill>
                <a:srgbClr val="012D6F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 idx="7"/>
          </p:nvPr>
        </p:nvSpPr>
        <p:spPr>
          <a:xfrm>
            <a:off x="1229600" y="3273450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012D6F"/>
                </a:solidFill>
              </a:rPr>
              <a:t>03.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subTitle" idx="9"/>
          </p:nvPr>
        </p:nvSpPr>
        <p:spPr>
          <a:xfrm>
            <a:off x="1229600" y="3773350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b="1" dirty="0">
                <a:solidFill>
                  <a:srgbClr val="012D6F"/>
                </a:solidFill>
              </a:rPr>
              <a:t>Sentiment Analysis</a:t>
            </a:r>
            <a:endParaRPr b="1" dirty="0">
              <a:solidFill>
                <a:srgbClr val="012D6F"/>
              </a:solidFill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 idx="13"/>
          </p:nvPr>
        </p:nvSpPr>
        <p:spPr>
          <a:xfrm>
            <a:off x="4572000" y="3273450"/>
            <a:ext cx="25899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012D6F"/>
                </a:solidFill>
              </a:rPr>
              <a:t>04.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250" name="Google Shape;250;p30"/>
          <p:cNvSpPr txBox="1">
            <a:spLocks noGrp="1"/>
          </p:cNvSpPr>
          <p:nvPr>
            <p:ph type="subTitle" idx="15"/>
          </p:nvPr>
        </p:nvSpPr>
        <p:spPr>
          <a:xfrm>
            <a:off x="4572000" y="3773350"/>
            <a:ext cx="25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b="1" dirty="0">
                <a:solidFill>
                  <a:srgbClr val="012D6F"/>
                </a:solidFill>
              </a:rPr>
              <a:t>Topic Modeling</a:t>
            </a:r>
            <a:endParaRPr b="1" dirty="0">
              <a:solidFill>
                <a:srgbClr val="012D6F"/>
              </a:solidFill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8063350" y="4010250"/>
            <a:ext cx="11847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600" b="1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54" name="Google Shape;254;p30"/>
          <p:cNvGrpSpPr/>
          <p:nvPr/>
        </p:nvGrpSpPr>
        <p:grpSpPr>
          <a:xfrm>
            <a:off x="2193286" y="1830275"/>
            <a:ext cx="438906" cy="438917"/>
            <a:chOff x="7429366" y="3223183"/>
            <a:chExt cx="334634" cy="333904"/>
          </a:xfrm>
        </p:grpSpPr>
        <p:sp>
          <p:nvSpPr>
            <p:cNvPr id="255" name="Google Shape;255;p30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30"/>
          <p:cNvGrpSpPr/>
          <p:nvPr/>
        </p:nvGrpSpPr>
        <p:grpSpPr>
          <a:xfrm>
            <a:off x="5646145" y="3284409"/>
            <a:ext cx="315696" cy="374907"/>
            <a:chOff x="3122257" y="1508594"/>
            <a:chExt cx="294850" cy="349434"/>
          </a:xfrm>
        </p:grpSpPr>
        <p:sp>
          <p:nvSpPr>
            <p:cNvPr id="258" name="Google Shape;258;p30"/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0"/>
          <p:cNvSpPr txBox="1">
            <a:spLocks noGrp="1"/>
          </p:cNvSpPr>
          <p:nvPr>
            <p:ph type="subTitle" idx="1"/>
          </p:nvPr>
        </p:nvSpPr>
        <p:spPr>
          <a:xfrm>
            <a:off x="4125175" y="2488200"/>
            <a:ext cx="3813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Tokenizing, n-grams, stop words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TF-IDF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"/>
          </p:nvPr>
        </p:nvSpPr>
        <p:spPr>
          <a:xfrm>
            <a:off x="949050" y="4080300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TextBlob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4125163" y="4080300"/>
            <a:ext cx="2589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NMF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Visualized with MDS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grpSp>
        <p:nvGrpSpPr>
          <p:cNvPr id="266" name="Google Shape;266;p30"/>
          <p:cNvGrpSpPr/>
          <p:nvPr/>
        </p:nvGrpSpPr>
        <p:grpSpPr>
          <a:xfrm>
            <a:off x="2193364" y="3279440"/>
            <a:ext cx="487606" cy="547262"/>
            <a:chOff x="1367060" y="2422129"/>
            <a:chExt cx="269262" cy="352050"/>
          </a:xfrm>
        </p:grpSpPr>
        <p:sp>
          <p:nvSpPr>
            <p:cNvPr id="267" name="Google Shape;267;p30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30"/>
          <p:cNvGrpSpPr/>
          <p:nvPr/>
        </p:nvGrpSpPr>
        <p:grpSpPr>
          <a:xfrm>
            <a:off x="5592606" y="1804577"/>
            <a:ext cx="422836" cy="507057"/>
            <a:chOff x="1770459" y="2884503"/>
            <a:chExt cx="254644" cy="348828"/>
          </a:xfrm>
        </p:grpSpPr>
        <p:sp>
          <p:nvSpPr>
            <p:cNvPr id="282" name="Google Shape;282;p30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solidFill>
              <a:srgbClr val="012D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30"/>
          <p:cNvSpPr/>
          <p:nvPr/>
        </p:nvSpPr>
        <p:spPr>
          <a:xfrm>
            <a:off x="7377550" y="4072325"/>
            <a:ext cx="685800" cy="5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/>
          <p:nvPr/>
        </p:nvSpPr>
        <p:spPr>
          <a:xfrm>
            <a:off x="2158050" y="912375"/>
            <a:ext cx="4827900" cy="3318600"/>
          </a:xfrm>
          <a:prstGeom prst="rect">
            <a:avLst/>
          </a:prstGeom>
          <a:solidFill>
            <a:srgbClr val="52B4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12D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1979400" y="0"/>
            <a:ext cx="5185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 dirty="0">
                <a:solidFill>
                  <a:srgbClr val="012D6F"/>
                </a:solidFill>
              </a:rPr>
              <a:t>Thank You! Any Questions?</a:t>
            </a:r>
            <a:endParaRPr sz="3400" dirty="0">
              <a:solidFill>
                <a:srgbClr val="012D6F"/>
              </a:solidFill>
            </a:endParaRPr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4294967295"/>
          </p:nvPr>
        </p:nvSpPr>
        <p:spPr>
          <a:xfrm>
            <a:off x="2912700" y="1279175"/>
            <a:ext cx="33186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r>
              <a:rPr lang="en" dirty="0" err="1">
                <a:solidFill>
                  <a:schemeClr val="lt1"/>
                </a:solidFill>
              </a:rPr>
              <a:t>Linkedin</a:t>
            </a:r>
            <a:r>
              <a:rPr lang="en" dirty="0">
                <a:solidFill>
                  <a:schemeClr val="lt1"/>
                </a:solidFill>
              </a:rPr>
              <a:t>:</a:t>
            </a:r>
            <a:endParaRPr sz="14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r>
              <a:rPr lang="en" dirty="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https://www.linkedin.com/in/andrew-wu-939746171/</a:t>
            </a:r>
            <a:endParaRPr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r>
              <a:rPr lang="en" dirty="0" err="1">
                <a:solidFill>
                  <a:schemeClr val="lt1"/>
                </a:solidFill>
              </a:rPr>
              <a:t>Github</a:t>
            </a:r>
            <a:r>
              <a:rPr lang="en" dirty="0">
                <a:solidFill>
                  <a:schemeClr val="lt1"/>
                </a:solidFill>
              </a:rPr>
              <a:t>: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None/>
            </a:pPr>
            <a:r>
              <a:rPr lang="en" dirty="0">
                <a:solidFill>
                  <a:schemeClr val="lt1"/>
                </a:solidFill>
              </a:rPr>
              <a:t>https://</a:t>
            </a:r>
            <a:r>
              <a:rPr lang="en" dirty="0" err="1">
                <a:solidFill>
                  <a:schemeClr val="lt1"/>
                </a:solidFill>
              </a:rPr>
              <a:t>github.com</a:t>
            </a:r>
            <a:r>
              <a:rPr lang="en" dirty="0">
                <a:solidFill>
                  <a:schemeClr val="lt1"/>
                </a:solidFill>
              </a:rPr>
              <a:t>/</a:t>
            </a:r>
            <a:r>
              <a:rPr lang="en" dirty="0" err="1">
                <a:solidFill>
                  <a:schemeClr val="lt1"/>
                </a:solidFill>
              </a:rPr>
              <a:t>andywzz?tab</a:t>
            </a:r>
            <a:r>
              <a:rPr lang="en" dirty="0">
                <a:solidFill>
                  <a:schemeClr val="lt1"/>
                </a:solidFill>
              </a:rPr>
              <a:t>=repositories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2864400" y="3609525"/>
            <a:ext cx="34152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2677800" y="555600"/>
            <a:ext cx="3788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FF00FF"/>
                </a:solidFill>
              </a:rPr>
              <a:t>APPENDIX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422" name="Google Shape;4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388" y="1370200"/>
            <a:ext cx="3552822" cy="35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2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US" sz="1600" b="1" dirty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26" name="Google Shape;426;p42"/>
          <p:cNvPicPr preferRelativeResize="0"/>
          <p:nvPr/>
        </p:nvPicPr>
        <p:blipFill rotWithShape="1">
          <a:blip r:embed="rId4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4519525" y="467600"/>
            <a:ext cx="655200" cy="37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ctrTitle"/>
          </p:nvPr>
        </p:nvSpPr>
        <p:spPr>
          <a:xfrm>
            <a:off x="3211225" y="2563300"/>
            <a:ext cx="4633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012D6F"/>
                </a:solidFill>
              </a:rPr>
              <a:t>Tweets  </a:t>
            </a:r>
            <a:endParaRPr>
              <a:solidFill>
                <a:srgbClr val="012D6F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012D6F"/>
                </a:solidFill>
              </a:rPr>
              <a:t>Collection</a:t>
            </a:r>
            <a:endParaRPr>
              <a:solidFill>
                <a:srgbClr val="012D6F"/>
              </a:solidFill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7335775" y="4020650"/>
            <a:ext cx="18081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600" b="1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25" y="376200"/>
            <a:ext cx="3795600" cy="3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>
            <a:spLocks noGrp="1"/>
          </p:cNvSpPr>
          <p:nvPr>
            <p:ph type="title"/>
          </p:nvPr>
        </p:nvSpPr>
        <p:spPr>
          <a:xfrm>
            <a:off x="2677800" y="555600"/>
            <a:ext cx="3788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52B4C1"/>
                </a:solidFill>
              </a:rPr>
              <a:t>The data</a:t>
            </a:r>
            <a:endParaRPr>
              <a:solidFill>
                <a:srgbClr val="52B4C1"/>
              </a:solidFill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t="1845" r="1468"/>
          <a:stretch/>
        </p:blipFill>
        <p:spPr>
          <a:xfrm>
            <a:off x="619700" y="1215725"/>
            <a:ext cx="4399100" cy="37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4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600" b="1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2" name="Google Shape;312;p32"/>
          <p:cNvSpPr/>
          <p:nvPr/>
        </p:nvSpPr>
        <p:spPr>
          <a:xfrm rot="1472324">
            <a:off x="3065356" y="3584851"/>
            <a:ext cx="675402" cy="15599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"/>
          <p:cNvSpPr/>
          <p:nvPr/>
        </p:nvSpPr>
        <p:spPr>
          <a:xfrm rot="21118628">
            <a:off x="3349697" y="2761313"/>
            <a:ext cx="675384" cy="1559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/>
          <p:nvPr/>
        </p:nvSpPr>
        <p:spPr>
          <a:xfrm rot="2700000">
            <a:off x="4132312" y="1884650"/>
            <a:ext cx="634752" cy="14225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5398038" y="1506675"/>
            <a:ext cx="2265300" cy="1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700"/>
              <a:buFont typeface="Oswald"/>
              <a:buChar char="-"/>
            </a:pPr>
            <a:r>
              <a:rPr lang="en" sz="1700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3585 tweets after removing retweets and duplicates</a:t>
            </a:r>
            <a:endParaRPr sz="1700" dirty="0">
              <a:solidFill>
                <a:srgbClr val="012D6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12D6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12D6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700"/>
              <a:buFont typeface="Oswald"/>
              <a:buChar char="-"/>
            </a:pPr>
            <a:r>
              <a:rPr lang="en" sz="1700" dirty="0">
                <a:solidFill>
                  <a:srgbClr val="012D6F"/>
                </a:solidFill>
                <a:latin typeface="Oswald"/>
                <a:ea typeface="Oswald"/>
                <a:cs typeface="Oswald"/>
                <a:sym typeface="Oswald"/>
              </a:rPr>
              <a:t>Spans over a year and a half(earliest record to most recent)</a:t>
            </a:r>
            <a:endParaRPr sz="1700" dirty="0">
              <a:solidFill>
                <a:srgbClr val="012D6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389" y="3667943"/>
            <a:ext cx="1175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3rd </a:t>
            </a:r>
            <a:r>
              <a:rPr lang="en-US" sz="12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Dem debate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1233" y="2635637"/>
            <a:ext cx="1175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6th Dem debate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6003" y="2155696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DNC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announcement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3" grpId="0"/>
      <p:bldP spid="13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ctrTitle"/>
          </p:nvPr>
        </p:nvSpPr>
        <p:spPr>
          <a:xfrm flipH="1">
            <a:off x="3399050" y="2819735"/>
            <a:ext cx="5955000" cy="11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solidFill>
                  <a:srgbClr val="012D6F"/>
                </a:solidFill>
              </a:rPr>
              <a:t>                       </a:t>
            </a:r>
            <a:endParaRPr dirty="0">
              <a:solidFill>
                <a:srgbClr val="012D6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solidFill>
                  <a:srgbClr val="012D6F"/>
                </a:solidFill>
              </a:rPr>
              <a:t>          </a:t>
            </a:r>
            <a:r>
              <a:rPr lang="en" dirty="0" smtClean="0">
                <a:solidFill>
                  <a:srgbClr val="012D6F"/>
                </a:solidFill>
              </a:rPr>
              <a:t>Pre-</a:t>
            </a:r>
            <a:endParaRPr dirty="0">
              <a:solidFill>
                <a:srgbClr val="012D6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 smtClean="0">
                <a:solidFill>
                  <a:srgbClr val="012D6F"/>
                </a:solidFill>
              </a:rPr>
              <a:t>processing</a:t>
            </a:r>
            <a:endParaRPr dirty="0">
              <a:solidFill>
                <a:srgbClr val="012D6F"/>
              </a:solidFill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title" idx="2"/>
          </p:nvPr>
        </p:nvSpPr>
        <p:spPr>
          <a:xfrm flipH="1">
            <a:off x="5395688" y="1001314"/>
            <a:ext cx="27288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 smtClean="0">
                <a:solidFill>
                  <a:srgbClr val="012D6F"/>
                </a:solidFill>
              </a:rPr>
              <a:t>		</a:t>
            </a:r>
            <a:r>
              <a:rPr lang="en" dirty="0" smtClean="0">
                <a:solidFill>
                  <a:srgbClr val="012D6F"/>
                </a:solidFill>
              </a:rPr>
              <a:t>Data</a:t>
            </a:r>
            <a:endParaRPr dirty="0">
              <a:solidFill>
                <a:srgbClr val="012D6F"/>
              </a:solidFill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8000875" y="4010250"/>
            <a:ext cx="11847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600" b="1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25959"/>
            <a:ext cx="4710525" cy="32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373875" y="337375"/>
            <a:ext cx="7704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100" dirty="0">
                <a:solidFill>
                  <a:srgbClr val="012D6F"/>
                </a:solidFill>
              </a:rPr>
              <a:t>Tweets are messy, extensive text cleaning is required</a:t>
            </a:r>
            <a:endParaRPr sz="2800" dirty="0">
              <a:solidFill>
                <a:srgbClr val="012D6F"/>
              </a:solidFill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4294967295"/>
          </p:nvPr>
        </p:nvSpPr>
        <p:spPr>
          <a:xfrm>
            <a:off x="-86158" y="1932425"/>
            <a:ext cx="27486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solidFill>
                  <a:srgbClr val="012D6F"/>
                </a:solidFill>
              </a:rPr>
              <a:t>Clean </a:t>
            </a:r>
            <a:endParaRPr sz="1800" dirty="0">
              <a:solidFill>
                <a:srgbClr val="012D6F"/>
              </a:solidFill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4294967295"/>
          </p:nvPr>
        </p:nvSpPr>
        <p:spPr>
          <a:xfrm>
            <a:off x="435525" y="3109925"/>
            <a:ext cx="25674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r>
              <a:rPr lang="en" sz="1200" dirty="0">
                <a:solidFill>
                  <a:srgbClr val="012D6F"/>
                </a:solidFill>
              </a:rPr>
              <a:t>Remove </a:t>
            </a:r>
            <a:r>
              <a:rPr lang="en-US" sz="1200" dirty="0" smtClean="0">
                <a:solidFill>
                  <a:srgbClr val="012D6F"/>
                </a:solidFill>
              </a:rPr>
              <a:t>hyperlinks, punctuations.</a:t>
            </a:r>
            <a:endParaRPr sz="1200" dirty="0">
              <a:solidFill>
                <a:srgbClr val="012D6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12D6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r>
              <a:rPr lang="en-US" sz="1200" dirty="0" smtClean="0">
                <a:solidFill>
                  <a:srgbClr val="012D6F"/>
                </a:solidFill>
              </a:rPr>
              <a:t>Remove </a:t>
            </a:r>
            <a:r>
              <a:rPr lang="en-US" sz="1200" dirty="0" err="1" smtClean="0">
                <a:solidFill>
                  <a:srgbClr val="012D6F"/>
                </a:solidFill>
              </a:rPr>
              <a:t>emojis,hashtags</a:t>
            </a:r>
            <a:r>
              <a:rPr lang="en-US" sz="1200" dirty="0" smtClean="0">
                <a:solidFill>
                  <a:srgbClr val="012D6F"/>
                </a:solidFill>
              </a:rPr>
              <a:t>, @</a:t>
            </a:r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294967295"/>
          </p:nvPr>
        </p:nvSpPr>
        <p:spPr>
          <a:xfrm>
            <a:off x="3002925" y="1984675"/>
            <a:ext cx="2136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 dirty="0">
                <a:solidFill>
                  <a:srgbClr val="012D6F"/>
                </a:solidFill>
              </a:rPr>
              <a:t>Tokenize</a:t>
            </a:r>
            <a:r>
              <a:rPr lang="en" dirty="0">
                <a:solidFill>
                  <a:srgbClr val="012D6F"/>
                </a:solidFill>
              </a:rPr>
              <a:t> </a:t>
            </a:r>
            <a:endParaRPr dirty="0">
              <a:solidFill>
                <a:srgbClr val="012D6F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3157575" y="3109925"/>
            <a:ext cx="21366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r>
              <a:rPr lang="en" sz="1200" dirty="0">
                <a:solidFill>
                  <a:srgbClr val="012D6F"/>
                </a:solidFill>
              </a:rPr>
              <a:t>Customized list </a:t>
            </a:r>
            <a:endParaRPr sz="1200" dirty="0">
              <a:solidFill>
                <a:srgbClr val="012D6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12D6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r>
              <a:rPr lang="en" sz="1200" dirty="0">
                <a:solidFill>
                  <a:srgbClr val="012D6F"/>
                </a:solidFill>
              </a:rPr>
              <a:t> Spell check</a:t>
            </a:r>
            <a:endParaRPr sz="1200" dirty="0">
              <a:solidFill>
                <a:srgbClr val="012D6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12D6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5480008" y="1989165"/>
            <a:ext cx="230925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800" dirty="0" err="1" smtClean="0">
                <a:solidFill>
                  <a:srgbClr val="012D6F"/>
                </a:solidFill>
              </a:rPr>
              <a:t>Vectorize</a:t>
            </a:r>
            <a:r>
              <a:rPr lang="en-US" sz="1800" dirty="0" smtClean="0">
                <a:solidFill>
                  <a:srgbClr val="012D6F"/>
                </a:solidFill>
              </a:rPr>
              <a:t>&amp;Lemmatize</a:t>
            </a:r>
            <a:endParaRPr lang="en-US" sz="1800" dirty="0">
              <a:solidFill>
                <a:srgbClr val="012D6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800" dirty="0">
              <a:solidFill>
                <a:srgbClr val="012D6F"/>
              </a:solidFill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600" b="1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4294967295"/>
          </p:nvPr>
        </p:nvSpPr>
        <p:spPr>
          <a:xfrm>
            <a:off x="5480008" y="2920650"/>
            <a:ext cx="21366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12D6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r>
              <a:rPr lang="en" sz="1200" dirty="0">
                <a:solidFill>
                  <a:srgbClr val="012D6F"/>
                </a:solidFill>
              </a:rPr>
              <a:t> </a:t>
            </a:r>
            <a:r>
              <a:rPr lang="en" sz="1200" dirty="0" err="1">
                <a:solidFill>
                  <a:srgbClr val="012D6F"/>
                </a:solidFill>
              </a:rPr>
              <a:t>Uni</a:t>
            </a:r>
            <a:r>
              <a:rPr lang="en" sz="1200" dirty="0">
                <a:solidFill>
                  <a:srgbClr val="012D6F"/>
                </a:solidFill>
              </a:rPr>
              <a:t> &amp; </a:t>
            </a:r>
            <a:r>
              <a:rPr lang="en" sz="1200" dirty="0" smtClean="0">
                <a:solidFill>
                  <a:srgbClr val="012D6F"/>
                </a:solidFill>
              </a:rPr>
              <a:t>bi-grams</a:t>
            </a:r>
            <a:endParaRPr lang="en-US" sz="1200" dirty="0" smtClean="0">
              <a:solidFill>
                <a:srgbClr val="012D6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endParaRPr lang="en-US" sz="1200" dirty="0">
              <a:solidFill>
                <a:srgbClr val="012D6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2D6F"/>
              </a:buClr>
              <a:buSzPts val="1200"/>
              <a:buChar char="●"/>
            </a:pPr>
            <a:endParaRPr sz="1200" dirty="0">
              <a:solidFill>
                <a:srgbClr val="012D6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12D6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2493906" y="191150"/>
            <a:ext cx="3788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WordCloud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2" name="Google Shape;432;p43"/>
          <p:cNvPicPr preferRelativeResize="0"/>
          <p:nvPr/>
        </p:nvPicPr>
        <p:blipFill rotWithShape="1">
          <a:blip r:embed="rId3">
            <a:alphaModFix/>
          </a:blip>
          <a:srcRect l="16567" t="11674" r="13291" b="6055"/>
          <a:stretch/>
        </p:blipFill>
        <p:spPr>
          <a:xfrm>
            <a:off x="2493907" y="801666"/>
            <a:ext cx="3894368" cy="434183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3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3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5" name="Google Shape;435;p43"/>
          <p:cNvPicPr preferRelativeResize="0"/>
          <p:nvPr/>
        </p:nvPicPr>
        <p:blipFill rotWithShape="1">
          <a:blip r:embed="rId4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3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206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 idx="2"/>
          </p:nvPr>
        </p:nvSpPr>
        <p:spPr>
          <a:xfrm flipH="1">
            <a:off x="4963953" y="2586711"/>
            <a:ext cx="2927443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300" dirty="0" err="1" smtClean="0">
                <a:solidFill>
                  <a:srgbClr val="012D6F"/>
                </a:solidFill>
              </a:rPr>
              <a:t>Sentime</a:t>
            </a:r>
            <a:r>
              <a:rPr lang="en-US" sz="5300" dirty="0" smtClean="0">
                <a:solidFill>
                  <a:srgbClr val="012D6F"/>
                </a:solidFill>
              </a:rPr>
              <a:t>n</a:t>
            </a:r>
            <a:r>
              <a:rPr lang="en" sz="5300" dirty="0" smtClean="0">
                <a:solidFill>
                  <a:srgbClr val="012D6F"/>
                </a:solidFill>
              </a:rPr>
              <a:t>t</a:t>
            </a:r>
            <a:endParaRPr sz="5300" dirty="0">
              <a:solidFill>
                <a:srgbClr val="012D6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300" dirty="0">
                <a:solidFill>
                  <a:srgbClr val="012D6F"/>
                </a:solidFill>
              </a:rPr>
              <a:t>Analysis</a:t>
            </a:r>
            <a:r>
              <a:rPr lang="en" dirty="0">
                <a:solidFill>
                  <a:srgbClr val="012D6F"/>
                </a:solidFill>
              </a:rPr>
              <a:t> </a:t>
            </a:r>
            <a:endParaRPr dirty="0">
              <a:solidFill>
                <a:srgbClr val="012D6F"/>
              </a:solidFill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8000875" y="4010250"/>
            <a:ext cx="11847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4713"/>
            <a:ext cx="4922254" cy="312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>
            <a:spLocks noGrp="1"/>
          </p:cNvSpPr>
          <p:nvPr>
            <p:ph type="title"/>
          </p:nvPr>
        </p:nvSpPr>
        <p:spPr>
          <a:xfrm>
            <a:off x="971599" y="-459288"/>
            <a:ext cx="69618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solidFill>
                  <a:srgbClr val="012D6F"/>
                </a:solidFill>
              </a:rPr>
              <a:t>Overall: </a:t>
            </a:r>
            <a:r>
              <a:rPr lang="en-US" dirty="0" smtClean="0">
                <a:solidFill>
                  <a:srgbClr val="012D6F"/>
                </a:solidFill>
              </a:rPr>
              <a:t>Arizonans </a:t>
            </a:r>
            <a:r>
              <a:rPr lang="en" dirty="0" smtClean="0">
                <a:solidFill>
                  <a:srgbClr val="012D6F"/>
                </a:solidFill>
              </a:rPr>
              <a:t>have </a:t>
            </a:r>
            <a:r>
              <a:rPr lang="en" dirty="0">
                <a:solidFill>
                  <a:srgbClr val="012D6F"/>
                </a:solidFill>
              </a:rPr>
              <a:t>a positive view towards </a:t>
            </a:r>
            <a:r>
              <a:rPr lang="en-US" dirty="0" smtClean="0">
                <a:solidFill>
                  <a:srgbClr val="012D6F"/>
                </a:solidFill>
              </a:rPr>
              <a:t>Yang</a:t>
            </a:r>
            <a:endParaRPr dirty="0">
              <a:solidFill>
                <a:srgbClr val="012D6F"/>
              </a:solidFill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8042575" y="0"/>
            <a:ext cx="1101300" cy="5358300"/>
          </a:xfrm>
          <a:prstGeom prst="rect">
            <a:avLst/>
          </a:prstGeom>
          <a:solidFill>
            <a:srgbClr val="52B4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8042575" y="4010250"/>
            <a:ext cx="1143000" cy="65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l="15969" t="19225" r="16816" b="21162"/>
          <a:stretch/>
        </p:blipFill>
        <p:spPr>
          <a:xfrm>
            <a:off x="8124488" y="4086785"/>
            <a:ext cx="438924" cy="50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832375" y="4171800"/>
            <a:ext cx="612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D9344C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sz="1600" b="1" dirty="0">
              <a:solidFill>
                <a:srgbClr val="D934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599" y="1353643"/>
            <a:ext cx="4644751" cy="35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9166" y="1568181"/>
            <a:ext cx="1203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opinionated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141" y="4242290"/>
            <a:ext cx="120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opinionated</a:t>
            </a:r>
            <a:endParaRPr lang="en-US" dirty="0"/>
          </a:p>
        </p:txBody>
      </p:sp>
      <p:sp>
        <p:nvSpPr>
          <p:cNvPr id="10" name="Google Shape;314;p32"/>
          <p:cNvSpPr/>
          <p:nvPr/>
        </p:nvSpPr>
        <p:spPr>
          <a:xfrm rot="10800000">
            <a:off x="1774476" y="1832452"/>
            <a:ext cx="504035" cy="1050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14;p32"/>
          <p:cNvSpPr/>
          <p:nvPr/>
        </p:nvSpPr>
        <p:spPr>
          <a:xfrm rot="10800000">
            <a:off x="1715916" y="4483865"/>
            <a:ext cx="504035" cy="1050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4;p32"/>
          <p:cNvSpPr/>
          <p:nvPr/>
        </p:nvSpPr>
        <p:spPr>
          <a:xfrm rot="9580419">
            <a:off x="2029046" y="4801453"/>
            <a:ext cx="504035" cy="1050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153436" y="4811264"/>
            <a:ext cx="120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4" name="Google Shape;314;p32"/>
          <p:cNvSpPr/>
          <p:nvPr/>
        </p:nvSpPr>
        <p:spPr>
          <a:xfrm rot="1586125">
            <a:off x="6512388" y="4849963"/>
            <a:ext cx="504035" cy="1050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34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6951526" y="4851998"/>
            <a:ext cx="120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0" grpId="0" animBg="1"/>
      <p:bldP spid="11" grpId="0" animBg="1"/>
      <p:bldP spid="11" grpId="1" animBg="1"/>
      <p:bldP spid="12" grpId="0" animBg="1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Political Geography Thesis by Slidesgo">
  <a:themeElements>
    <a:clrScheme name="Simple Light">
      <a:dk1>
        <a:srgbClr val="0D1720"/>
      </a:dk1>
      <a:lt1>
        <a:srgbClr val="FFFFFF"/>
      </a:lt1>
      <a:dk2>
        <a:srgbClr val="FF6C63"/>
      </a:dk2>
      <a:lt2>
        <a:srgbClr val="EBEBEB"/>
      </a:lt2>
      <a:accent1>
        <a:srgbClr val="FF6C63"/>
      </a:accent1>
      <a:accent2>
        <a:srgbClr val="0D1720"/>
      </a:accent2>
      <a:accent3>
        <a:srgbClr val="EBEBEB"/>
      </a:accent3>
      <a:accent4>
        <a:srgbClr val="FF6C63"/>
      </a:accent4>
      <a:accent5>
        <a:srgbClr val="0D1720"/>
      </a:accent5>
      <a:accent6>
        <a:srgbClr val="FF6C63"/>
      </a:accent6>
      <a:hlink>
        <a:srgbClr val="0D17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382</Words>
  <Application>Microsoft Macintosh PowerPoint</Application>
  <PresentationFormat>On-screen Show (16:9)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Oswald</vt:lpstr>
      <vt:lpstr>Merriweather</vt:lpstr>
      <vt:lpstr>Arial</vt:lpstr>
      <vt:lpstr>Political Geography Thesis by Slidesgo</vt:lpstr>
      <vt:lpstr> Twitter analysis of Andrew Yang  </vt:lpstr>
      <vt:lpstr>Project Workflow</vt:lpstr>
      <vt:lpstr>Tweets   Collection</vt:lpstr>
      <vt:lpstr>The data</vt:lpstr>
      <vt:lpstr>                                   Pre- processing</vt:lpstr>
      <vt:lpstr>Tweets are messy, extensive text cleaning is required</vt:lpstr>
      <vt:lpstr>WordCloud</vt:lpstr>
      <vt:lpstr>Sentiment Analysis </vt:lpstr>
      <vt:lpstr>Overall: Arizonans have a positive view towards Yang</vt:lpstr>
      <vt:lpstr>PowerPoint Presentation</vt:lpstr>
      <vt:lpstr>PowerPoint Presentation</vt:lpstr>
      <vt:lpstr>PowerPoint Presentation</vt:lpstr>
      <vt:lpstr>Topic Modeling </vt:lpstr>
      <vt:lpstr>UBI is often associated with poverty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You! Any Questions?</vt:lpstr>
      <vt:lpstr>APPENDIX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Twitter analysis of Andrew Yang  </dc:title>
  <cp:lastModifiedBy>Zhuozheng  Wu</cp:lastModifiedBy>
  <cp:revision>13</cp:revision>
  <dcterms:modified xsi:type="dcterms:W3CDTF">2020-08-31T01:26:27Z</dcterms:modified>
</cp:coreProperties>
</file>