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2"/>
  </p:notesMasterIdLst>
  <p:sldIdLst>
    <p:sldId id="333" r:id="rId2"/>
    <p:sldId id="323" r:id="rId3"/>
    <p:sldId id="317" r:id="rId4"/>
    <p:sldId id="315" r:id="rId5"/>
    <p:sldId id="277" r:id="rId6"/>
    <p:sldId id="279" r:id="rId7"/>
    <p:sldId id="320" r:id="rId8"/>
    <p:sldId id="314" r:id="rId9"/>
    <p:sldId id="302" r:id="rId10"/>
    <p:sldId id="321" r:id="rId11"/>
    <p:sldId id="360" r:id="rId12"/>
    <p:sldId id="362" r:id="rId13"/>
    <p:sldId id="364" r:id="rId14"/>
    <p:sldId id="322" r:id="rId15"/>
    <p:sldId id="363" r:id="rId16"/>
    <p:sldId id="340" r:id="rId17"/>
    <p:sldId id="328" r:id="rId18"/>
    <p:sldId id="334" r:id="rId19"/>
    <p:sldId id="335" r:id="rId20"/>
    <p:sldId id="336" r:id="rId21"/>
    <p:sldId id="337" r:id="rId22"/>
    <p:sldId id="338" r:id="rId23"/>
    <p:sldId id="341" r:id="rId24"/>
    <p:sldId id="339" r:id="rId25"/>
    <p:sldId id="342" r:id="rId26"/>
    <p:sldId id="366" r:id="rId27"/>
    <p:sldId id="367" r:id="rId28"/>
    <p:sldId id="343" r:id="rId29"/>
    <p:sldId id="344" r:id="rId30"/>
    <p:sldId id="368" r:id="rId31"/>
    <p:sldId id="389" r:id="rId32"/>
    <p:sldId id="370" r:id="rId33"/>
    <p:sldId id="371" r:id="rId34"/>
    <p:sldId id="372" r:id="rId35"/>
    <p:sldId id="373" r:id="rId36"/>
    <p:sldId id="374" r:id="rId37"/>
    <p:sldId id="375" r:id="rId38"/>
    <p:sldId id="376" r:id="rId39"/>
    <p:sldId id="377" r:id="rId40"/>
    <p:sldId id="378" r:id="rId41"/>
    <p:sldId id="379" r:id="rId42"/>
    <p:sldId id="380" r:id="rId43"/>
    <p:sldId id="381" r:id="rId44"/>
    <p:sldId id="382" r:id="rId45"/>
    <p:sldId id="383" r:id="rId46"/>
    <p:sldId id="384" r:id="rId47"/>
    <p:sldId id="385" r:id="rId48"/>
    <p:sldId id="386" r:id="rId49"/>
    <p:sldId id="387" r:id="rId50"/>
    <p:sldId id="388" r:id="rId5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FFCCFF"/>
    <a:srgbClr val="357483"/>
    <a:srgbClr val="6AB6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09BFAD-D40D-4349-B29B-C35538B09945}" v="20" dt="2021-01-12T15:17:47.182"/>
    <p1510:client id="{9551E9FB-375B-4CCD-9967-0D8F8CD66140}" v="94" dt="2021-01-12T18:42:59.429"/>
    <p1510:client id="{6C78AA29-9F88-44FA-B201-B0AD303DFD35}" v="10" dt="2021-01-12T19:28:22.558"/>
    <p1510:client id="{E7C117B3-593B-471E-A3F6-3FA01FA85100}" v="230" dt="2021-01-12T20:46:35.733"/>
  </p1510:revLst>
</p1510:revInfo>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89" autoAdjust="0"/>
    <p:restoredTop sz="88687" autoAdjust="0"/>
  </p:normalViewPr>
  <p:slideViewPr>
    <p:cSldViewPr snapToGrid="0">
      <p:cViewPr varScale="1">
        <p:scale>
          <a:sx n="73" d="100"/>
          <a:sy n="73" d="100"/>
        </p:scale>
        <p:origin x="1133"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DC8BE9-E16F-421F-94A8-014F9D115FDB}" type="datetimeFigureOut">
              <a:rPr lang="zh-TW" altLang="en-US" smtClean="0"/>
              <a:t>2021/1/13</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CF5AEF-8596-4CF7-9D11-522CA43E03CD}" type="slidenum">
              <a:rPr lang="zh-TW" altLang="en-US" smtClean="0"/>
              <a:t>‹#›</a:t>
            </a:fld>
            <a:endParaRPr lang="zh-TW" altLang="en-US"/>
          </a:p>
        </p:txBody>
      </p:sp>
    </p:spTree>
    <p:extLst>
      <p:ext uri="{BB962C8B-B14F-4D97-AF65-F5344CB8AC3E}">
        <p14:creationId xmlns:p14="http://schemas.microsoft.com/office/powerpoint/2010/main" val="538179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大家好，我們是第八組，我們的題目是社群平台之假評論預測模型及假評論寫手行為研究</a:t>
            </a:r>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smtClean="0"/>
          </a:p>
          <a:p>
            <a:endParaRPr lang="zh-TW" altLang="en-US" dirty="0"/>
          </a:p>
        </p:txBody>
      </p:sp>
      <p:sp>
        <p:nvSpPr>
          <p:cNvPr id="4" name="投影片編號版面配置區 3"/>
          <p:cNvSpPr>
            <a:spLocks noGrp="1"/>
          </p:cNvSpPr>
          <p:nvPr>
            <p:ph type="sldNum" sz="quarter" idx="5"/>
          </p:nvPr>
        </p:nvSpPr>
        <p:spPr/>
        <p:txBody>
          <a:bodyPr/>
          <a:lstStyle/>
          <a:p>
            <a:fld id="{59CF5AEF-8596-4CF7-9D11-522CA43E03CD}" type="slidenum">
              <a:rPr lang="zh-TW" altLang="en-US" smtClean="0"/>
              <a:t>1</a:t>
            </a:fld>
            <a:endParaRPr lang="zh-TW" altLang="en-US"/>
          </a:p>
        </p:txBody>
      </p:sp>
    </p:spTree>
    <p:extLst>
      <p:ext uri="{BB962C8B-B14F-4D97-AF65-F5344CB8AC3E}">
        <p14:creationId xmlns:p14="http://schemas.microsoft.com/office/powerpoint/2010/main" val="331279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True</a:t>
            </a:r>
            <a:r>
              <a:rPr lang="zh-TW" altLang="en-US" dirty="0" smtClean="0"/>
              <a:t>：真評論；</a:t>
            </a:r>
            <a:r>
              <a:rPr lang="en-US" altLang="zh-TW" dirty="0" smtClean="0"/>
              <a:t>False</a:t>
            </a:r>
            <a:r>
              <a:rPr lang="zh-TW" altLang="en-US" dirty="0" smtClean="0"/>
              <a:t>：假評論</a:t>
            </a:r>
            <a:endParaRPr lang="en-US" altLang="zh-TW" dirty="0" smtClean="0"/>
          </a:p>
          <a:p>
            <a:r>
              <a:rPr lang="zh-TW" altLang="zh-TW" dirty="0" smtClean="0"/>
              <a:t>主要評估指標：</a:t>
            </a:r>
            <a:r>
              <a:rPr lang="en-US" altLang="zh-TW" dirty="0" smtClean="0"/>
              <a:t>False recall(</a:t>
            </a:r>
            <a:r>
              <a:rPr lang="zh-TW" altLang="zh-TW" dirty="0" smtClean="0"/>
              <a:t>假評論的召回率</a:t>
            </a:r>
            <a:r>
              <a:rPr lang="en-US" altLang="zh-TW" dirty="0" smtClean="0"/>
              <a:t>)</a:t>
            </a:r>
            <a:r>
              <a:rPr lang="zh-TW" altLang="zh-TW" dirty="0" smtClean="0"/>
              <a:t>、</a:t>
            </a:r>
            <a:r>
              <a:rPr lang="en-US" altLang="zh-TW" dirty="0" smtClean="0"/>
              <a:t>accuracy(</a:t>
            </a:r>
            <a:r>
              <a:rPr lang="zh-TW" altLang="en-US" dirty="0" smtClean="0"/>
              <a:t>準確率</a:t>
            </a:r>
            <a:r>
              <a:rPr lang="en-US" altLang="zh-TW" dirty="0" smtClean="0"/>
              <a:t>)</a:t>
            </a:r>
            <a:endParaRPr lang="zh-TW" altLang="zh-TW" dirty="0" smtClean="0"/>
          </a:p>
          <a:p>
            <a:endParaRPr lang="en-US" altLang="zh-TW" dirty="0" smtClean="0"/>
          </a:p>
          <a:p>
            <a:r>
              <a:rPr lang="zh-TW" altLang="zh-TW" dirty="0" smtClean="0"/>
              <a:t>目標是找出所有假評論，因此假評論的召回率</a:t>
            </a:r>
            <a:r>
              <a:rPr lang="en-US" altLang="zh-TW" dirty="0" smtClean="0"/>
              <a:t>(False recall)</a:t>
            </a:r>
            <a:r>
              <a:rPr lang="zh-TW" altLang="zh-TW" dirty="0" smtClean="0"/>
              <a:t>是我們重視的模型指標</a:t>
            </a:r>
            <a:r>
              <a:rPr lang="zh-TW" altLang="zh-TW" dirty="0" smtClean="0"/>
              <a:t>。</a:t>
            </a:r>
            <a:endParaRPr lang="en-US" altLang="zh-TW" dirty="0" smtClean="0"/>
          </a:p>
          <a:p>
            <a:r>
              <a:rPr lang="zh-TW" altLang="zh-TW" dirty="0" smtClean="0"/>
              <a:t>但是</a:t>
            </a:r>
            <a:r>
              <a:rPr lang="zh-TW" altLang="zh-TW" dirty="0" smtClean="0"/>
              <a:t>單純看假評論的召回率的話，模型只要全部預測為假評論，那</a:t>
            </a:r>
            <a:r>
              <a:rPr lang="en-US" altLang="zh-TW" dirty="0" smtClean="0"/>
              <a:t>False recall</a:t>
            </a:r>
            <a:r>
              <a:rPr lang="zh-TW" altLang="zh-TW" dirty="0" smtClean="0"/>
              <a:t>就是</a:t>
            </a:r>
            <a:r>
              <a:rPr lang="en-US" altLang="zh-TW" dirty="0" smtClean="0"/>
              <a:t>100%</a:t>
            </a:r>
            <a:r>
              <a:rPr lang="zh-TW" altLang="zh-TW" dirty="0" smtClean="0"/>
              <a:t>，因此也會檢視該模型是否有一定水準的</a:t>
            </a:r>
            <a:r>
              <a:rPr lang="en-US" altLang="zh-TW" dirty="0" smtClean="0"/>
              <a:t>accuracy</a:t>
            </a:r>
            <a:r>
              <a:rPr lang="zh-TW" altLang="zh-TW" dirty="0" smtClean="0"/>
              <a:t>。</a:t>
            </a:r>
          </a:p>
          <a:p>
            <a:endParaRPr lang="zh-TW" altLang="en-US" dirty="0"/>
          </a:p>
        </p:txBody>
      </p:sp>
      <p:sp>
        <p:nvSpPr>
          <p:cNvPr id="4" name="投影片編號版面配置區 3"/>
          <p:cNvSpPr>
            <a:spLocks noGrp="1"/>
          </p:cNvSpPr>
          <p:nvPr>
            <p:ph type="sldNum" sz="quarter" idx="10"/>
          </p:nvPr>
        </p:nvSpPr>
        <p:spPr/>
        <p:txBody>
          <a:bodyPr/>
          <a:lstStyle/>
          <a:p>
            <a:fld id="{59CF5AEF-8596-4CF7-9D11-522CA43E03CD}" type="slidenum">
              <a:rPr lang="zh-TW" altLang="en-US" smtClean="0"/>
              <a:t>13</a:t>
            </a:fld>
            <a:endParaRPr lang="zh-TW" altLang="en-US"/>
          </a:p>
        </p:txBody>
      </p:sp>
    </p:spTree>
    <p:extLst>
      <p:ext uri="{BB962C8B-B14F-4D97-AF65-F5344CB8AC3E}">
        <p14:creationId xmlns:p14="http://schemas.microsoft.com/office/powerpoint/2010/main" val="3377692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我們的資料集來自於一個</a:t>
            </a:r>
            <a:r>
              <a:rPr lang="en-US" altLang="zh-TW" dirty="0" smtClean="0"/>
              <a:t>yelp</a:t>
            </a:r>
            <a:r>
              <a:rPr lang="zh-TW" altLang="en-US" dirty="0" smtClean="0"/>
              <a:t>網站的管理者所分享的雲端資料。這是有</a:t>
            </a:r>
            <a:r>
              <a:rPr lang="en-US" altLang="zh-TW" dirty="0" smtClean="0"/>
              <a:t>label</a:t>
            </a:r>
            <a:r>
              <a:rPr lang="zh-TW" altLang="en-US" dirty="0" smtClean="0"/>
              <a:t>的</a:t>
            </a:r>
            <a:r>
              <a:rPr lang="en-US" altLang="zh-TW" dirty="0" smtClean="0"/>
              <a:t>yelp</a:t>
            </a:r>
            <a:r>
              <a:rPr lang="zh-TW" altLang="en-US" dirty="0" smtClean="0"/>
              <a:t> 平台的評論資料集。評論的標的包含商店、餐廳等等。</a:t>
            </a:r>
            <a:endParaRPr lang="en-US" altLang="zh-TW" dirty="0" smtClean="0"/>
          </a:p>
        </p:txBody>
      </p:sp>
      <p:sp>
        <p:nvSpPr>
          <p:cNvPr id="4" name="投影片編號版面配置區 3"/>
          <p:cNvSpPr>
            <a:spLocks noGrp="1"/>
          </p:cNvSpPr>
          <p:nvPr>
            <p:ph type="sldNum" sz="quarter" idx="10"/>
          </p:nvPr>
        </p:nvSpPr>
        <p:spPr/>
        <p:txBody>
          <a:bodyPr/>
          <a:lstStyle/>
          <a:p>
            <a:fld id="{59CF5AEF-8596-4CF7-9D11-522CA43E03CD}" type="slidenum">
              <a:rPr lang="zh-TW" altLang="en-US" smtClean="0"/>
              <a:t>15</a:t>
            </a:fld>
            <a:endParaRPr lang="zh-TW" altLang="en-US"/>
          </a:p>
        </p:txBody>
      </p:sp>
    </p:spTree>
    <p:extLst>
      <p:ext uri="{BB962C8B-B14F-4D97-AF65-F5344CB8AC3E}">
        <p14:creationId xmlns:p14="http://schemas.microsoft.com/office/powerpoint/2010/main" val="2527005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微軟正黑體"/>
                <a:ea typeface="微軟正黑體"/>
              </a:rPr>
              <a:t>總共約有</a:t>
            </a:r>
            <a:r>
              <a:rPr lang="en-US" altLang="zh-TW" dirty="0" smtClean="0">
                <a:latin typeface="微軟正黑體"/>
                <a:ea typeface="微軟正黑體"/>
              </a:rPr>
              <a:t>60</a:t>
            </a:r>
            <a:r>
              <a:rPr lang="zh-TW" altLang="en-US" dirty="0" smtClean="0">
                <a:latin typeface="微軟正黑體"/>
                <a:ea typeface="微軟正黑體"/>
              </a:rPr>
              <a:t>萬則評論，</a:t>
            </a:r>
            <a:r>
              <a:rPr lang="zh-TW" altLang="zh-TW" dirty="0" smtClean="0">
                <a:latin typeface="微軟正黑體"/>
                <a:ea typeface="微軟正黑體"/>
              </a:rPr>
              <a:t>共有</a:t>
            </a:r>
            <a:r>
              <a:rPr lang="en-US" altLang="zh-TW" dirty="0" smtClean="0">
                <a:latin typeface="微軟正黑體"/>
                <a:ea typeface="微軟正黑體"/>
              </a:rPr>
              <a:t> 528,132 </a:t>
            </a:r>
            <a:r>
              <a:rPr lang="zh-TW" altLang="zh-TW" dirty="0" smtClean="0">
                <a:latin typeface="微軟正黑體"/>
                <a:ea typeface="微軟正黑體"/>
              </a:rPr>
              <a:t>筆真實評論，以及</a:t>
            </a:r>
            <a:r>
              <a:rPr lang="en-US" altLang="zh-TW" dirty="0" smtClean="0">
                <a:latin typeface="微軟正黑體"/>
                <a:ea typeface="微軟正黑體"/>
              </a:rPr>
              <a:t> 80,466 </a:t>
            </a:r>
            <a:r>
              <a:rPr lang="zh-TW" altLang="zh-TW" dirty="0" smtClean="0">
                <a:latin typeface="微軟正黑體"/>
                <a:ea typeface="微軟正黑體"/>
              </a:rPr>
              <a:t>筆虛假評論</a:t>
            </a:r>
            <a:r>
              <a:rPr lang="zh-TW" altLang="en-US" dirty="0" smtClean="0">
                <a:latin typeface="微軟正黑體"/>
                <a:ea typeface="微軟正黑體"/>
              </a:rPr>
              <a:t>。大約是</a:t>
            </a:r>
            <a:r>
              <a:rPr lang="en-US" altLang="zh-TW" dirty="0" smtClean="0">
                <a:latin typeface="微軟正黑體"/>
                <a:ea typeface="微軟正黑體"/>
              </a:rPr>
              <a:t>87:13</a:t>
            </a:r>
            <a:r>
              <a:rPr lang="zh-TW" altLang="en-US" dirty="0" smtClean="0">
                <a:latin typeface="微軟正黑體"/>
                <a:ea typeface="微軟正黑體"/>
              </a:rPr>
              <a:t>。</a:t>
            </a:r>
            <a:endParaRPr lang="en-US" altLang="zh-TW" dirty="0" smtClean="0">
              <a:latin typeface="微軟正黑體"/>
              <a:ea typeface="微軟正黑體"/>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zh-TW" dirty="0" smtClean="0">
                <a:latin typeface="微軟正黑體"/>
                <a:ea typeface="微軟正黑體"/>
              </a:rPr>
              <a:t>其中這些評論分別由</a:t>
            </a:r>
            <a:r>
              <a:rPr lang="en-US" altLang="zh-TW" dirty="0" smtClean="0">
                <a:latin typeface="微軟正黑體"/>
                <a:ea typeface="微軟正黑體"/>
              </a:rPr>
              <a:t> 260,277 </a:t>
            </a:r>
            <a:r>
              <a:rPr lang="zh-TW" altLang="zh-TW" dirty="0" smtClean="0">
                <a:latin typeface="微軟正黑體"/>
                <a:ea typeface="微軟正黑體"/>
              </a:rPr>
              <a:t>為使用者所寫，總共評論了</a:t>
            </a:r>
            <a:r>
              <a:rPr lang="en-US" altLang="zh-TW" dirty="0" smtClean="0">
                <a:latin typeface="微軟正黑體"/>
                <a:ea typeface="微軟正黑體"/>
              </a:rPr>
              <a:t> 5,044 </a:t>
            </a:r>
            <a:r>
              <a:rPr lang="zh-TW" altLang="en-US" dirty="0" smtClean="0">
                <a:latin typeface="微軟正黑體"/>
                <a:ea typeface="微軟正黑體"/>
              </a:rPr>
              <a:t>間</a:t>
            </a:r>
            <a:r>
              <a:rPr lang="zh-TW" altLang="zh-TW" dirty="0" smtClean="0">
                <a:latin typeface="微軟正黑體"/>
                <a:ea typeface="微軟正黑體"/>
              </a:rPr>
              <a:t>不同的餐廳。</a:t>
            </a:r>
          </a:p>
          <a:p>
            <a:endParaRPr lang="zh-TW" altLang="en-US" dirty="0"/>
          </a:p>
        </p:txBody>
      </p:sp>
      <p:sp>
        <p:nvSpPr>
          <p:cNvPr id="4" name="投影片編號版面配置區 3"/>
          <p:cNvSpPr>
            <a:spLocks noGrp="1"/>
          </p:cNvSpPr>
          <p:nvPr>
            <p:ph type="sldNum" sz="quarter" idx="10"/>
          </p:nvPr>
        </p:nvSpPr>
        <p:spPr/>
        <p:txBody>
          <a:bodyPr/>
          <a:lstStyle/>
          <a:p>
            <a:fld id="{767F8585-17E6-4E5B-B539-EA79E50ED1D5}" type="slidenum">
              <a:rPr lang="zh-TW" altLang="en-US" smtClean="0"/>
              <a:t>17</a:t>
            </a:fld>
            <a:endParaRPr lang="zh-TW" altLang="en-US"/>
          </a:p>
        </p:txBody>
      </p:sp>
    </p:spTree>
    <p:extLst>
      <p:ext uri="{BB962C8B-B14F-4D97-AF65-F5344CB8AC3E}">
        <p14:creationId xmlns:p14="http://schemas.microsoft.com/office/powerpoint/2010/main" val="32804169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zh-TW" dirty="0" smtClean="0"/>
              <a:t>可以看出真評論的字數大多會比假評論還要長，我們覺得可能是因為假評論寫手因為要寫多篇文章，所以較不會認真寫，</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zh-TW" dirty="0" smtClean="0"/>
              <a:t>或是因為假評論寫手並沒有親身體會，所以比較無法寫出更多的具體內容。</a:t>
            </a: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767F8585-17E6-4E5B-B539-EA79E50ED1D5}" type="slidenum">
              <a:rPr lang="zh-TW" altLang="en-US" smtClean="0"/>
              <a:t>18</a:t>
            </a:fld>
            <a:endParaRPr lang="zh-TW" altLang="en-US"/>
          </a:p>
        </p:txBody>
      </p:sp>
    </p:spTree>
    <p:extLst>
      <p:ext uri="{BB962C8B-B14F-4D97-AF65-F5344CB8AC3E}">
        <p14:creationId xmlns:p14="http://schemas.microsoft.com/office/powerpoint/2010/main" val="1721675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dirty="0" smtClean="0"/>
              <a:t>我們</a:t>
            </a:r>
            <a:r>
              <a:rPr lang="zh-TW" altLang="en-US" dirty="0" smtClean="0"/>
              <a:t>想知道真假評論的評分是否有差異。</a:t>
            </a:r>
            <a:endParaRPr lang="en-US" altLang="zh-TW" dirty="0" smtClean="0"/>
          </a:p>
          <a:p>
            <a:endParaRPr lang="en-US" altLang="zh-TW" dirty="0" smtClean="0"/>
          </a:p>
          <a:p>
            <a:r>
              <a:rPr lang="zh-TW" altLang="zh-TW" dirty="0" smtClean="0"/>
              <a:t>假</a:t>
            </a:r>
            <a:r>
              <a:rPr lang="zh-TW" altLang="zh-TW" dirty="0" smtClean="0"/>
              <a:t>評論的評分</a:t>
            </a:r>
            <a:r>
              <a:rPr lang="en-US" altLang="zh-TW" dirty="0" smtClean="0"/>
              <a:t>(rating)</a:t>
            </a:r>
            <a:r>
              <a:rPr lang="zh-TW" altLang="zh-TW" dirty="0" smtClean="0"/>
              <a:t>分布呈現兩端高中間低的分布，也就是說假評論的寫手傾向給予極端的分數也就是</a:t>
            </a:r>
            <a:r>
              <a:rPr lang="en-US" altLang="zh-TW" dirty="0" smtClean="0"/>
              <a:t>1</a:t>
            </a:r>
            <a:r>
              <a:rPr lang="zh-TW" altLang="zh-TW" dirty="0" smtClean="0"/>
              <a:t>分或是</a:t>
            </a:r>
            <a:r>
              <a:rPr lang="en-US" altLang="zh-TW" dirty="0" smtClean="0"/>
              <a:t>5</a:t>
            </a:r>
            <a:r>
              <a:rPr lang="zh-TW" altLang="zh-TW" dirty="0" smtClean="0"/>
              <a:t>分，而真實評論的使用者，則傾向給予較高的分數</a:t>
            </a:r>
            <a:r>
              <a:rPr lang="en-US" altLang="zh-TW" dirty="0" smtClean="0"/>
              <a:t>(4</a:t>
            </a:r>
            <a:r>
              <a:rPr lang="zh-TW" altLang="zh-TW" dirty="0" smtClean="0"/>
              <a:t>分或是</a:t>
            </a:r>
            <a:r>
              <a:rPr lang="en-US" altLang="zh-TW" dirty="0" smtClean="0"/>
              <a:t>5</a:t>
            </a:r>
            <a:r>
              <a:rPr lang="zh-TW" altLang="zh-TW" dirty="0" smtClean="0"/>
              <a:t>分</a:t>
            </a:r>
            <a:r>
              <a:rPr lang="en-US" altLang="zh-TW" dirty="0" smtClean="0"/>
              <a:t>)</a:t>
            </a:r>
          </a:p>
          <a:p>
            <a:endParaRPr lang="en-US" altLang="zh-TW" dirty="0" smtClean="0"/>
          </a:p>
          <a:p>
            <a:r>
              <a:rPr lang="zh-TW" altLang="en-US" dirty="0" smtClean="0"/>
              <a:t>之後我們也因為這個差異去設計一個新的變數作為模型輸入。</a:t>
            </a:r>
            <a:endParaRPr lang="zh-TW" altLang="en-US" dirty="0"/>
          </a:p>
        </p:txBody>
      </p:sp>
      <p:sp>
        <p:nvSpPr>
          <p:cNvPr id="4" name="投影片編號版面配置區 3"/>
          <p:cNvSpPr>
            <a:spLocks noGrp="1"/>
          </p:cNvSpPr>
          <p:nvPr>
            <p:ph type="sldNum" sz="quarter" idx="10"/>
          </p:nvPr>
        </p:nvSpPr>
        <p:spPr/>
        <p:txBody>
          <a:bodyPr/>
          <a:lstStyle/>
          <a:p>
            <a:fld id="{767F8585-17E6-4E5B-B539-EA79E50ED1D5}" type="slidenum">
              <a:rPr lang="zh-TW" altLang="en-US" smtClean="0"/>
              <a:t>19</a:t>
            </a:fld>
            <a:endParaRPr lang="zh-TW" altLang="en-US"/>
          </a:p>
        </p:txBody>
      </p:sp>
    </p:spTree>
    <p:extLst>
      <p:ext uri="{BB962C8B-B14F-4D97-AF65-F5344CB8AC3E}">
        <p14:creationId xmlns:p14="http://schemas.microsoft.com/office/powerpoint/2010/main" val="2547758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67F8585-17E6-4E5B-B539-EA79E50ED1D5}" type="slidenum">
              <a:rPr lang="zh-TW" altLang="en-US" smtClean="0"/>
              <a:t>20</a:t>
            </a:fld>
            <a:endParaRPr lang="zh-TW" altLang="en-US"/>
          </a:p>
        </p:txBody>
      </p:sp>
    </p:spTree>
    <p:extLst>
      <p:ext uri="{BB962C8B-B14F-4D97-AF65-F5344CB8AC3E}">
        <p14:creationId xmlns:p14="http://schemas.microsoft.com/office/powerpoint/2010/main" val="2299261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67F8585-17E6-4E5B-B539-EA79E50ED1D5}" type="slidenum">
              <a:rPr lang="zh-TW" altLang="en-US" smtClean="0"/>
              <a:t>21</a:t>
            </a:fld>
            <a:endParaRPr lang="zh-TW" altLang="en-US"/>
          </a:p>
        </p:txBody>
      </p:sp>
    </p:spTree>
    <p:extLst>
      <p:ext uri="{BB962C8B-B14F-4D97-AF65-F5344CB8AC3E}">
        <p14:creationId xmlns:p14="http://schemas.microsoft.com/office/powerpoint/2010/main" val="20149840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dirty="0">
                <a:solidFill>
                  <a:schemeClr val="tx1"/>
                </a:solidFill>
                <a:effectLst/>
                <a:latin typeface="+mn-lt"/>
                <a:ea typeface="+mn-ea"/>
                <a:cs typeface="+mn-cs"/>
              </a:rPr>
              <a:t>從上面兩張圖可以分別看出真實評論以及假評論間的用字差異，在真實評論中，大多字是在描述個人的感受，例如說下次會</a:t>
            </a:r>
            <a:r>
              <a:rPr lang="zh-TW" altLang="zh-TW" sz="1200" kern="1200" dirty="0" smtClean="0">
                <a:solidFill>
                  <a:schemeClr val="tx1"/>
                </a:solidFill>
                <a:effectLst/>
                <a:latin typeface="+mn-lt"/>
                <a:ea typeface="+mn-ea"/>
                <a:cs typeface="+mn-cs"/>
              </a:rPr>
              <a:t>再來</a:t>
            </a:r>
            <a:r>
              <a:rPr lang="en-US" altLang="zh-TW" sz="1200" kern="1200" dirty="0" smtClean="0">
                <a:solidFill>
                  <a:schemeClr val="tx1"/>
                </a:solidFill>
                <a:effectLst/>
                <a:latin typeface="+mn-lt"/>
                <a:ea typeface="+mn-ea"/>
                <a:cs typeface="+mn-cs"/>
              </a:rPr>
              <a:t>(go back)</a:t>
            </a:r>
            <a:r>
              <a:rPr lang="zh-TW" altLang="zh-TW" sz="1200" kern="1200" dirty="0" smtClean="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很</a:t>
            </a:r>
            <a:r>
              <a:rPr lang="zh-TW" altLang="zh-TW" sz="1200" kern="1200" dirty="0" smtClean="0">
                <a:solidFill>
                  <a:schemeClr val="tx1"/>
                </a:solidFill>
                <a:effectLst/>
                <a:latin typeface="+mn-lt"/>
                <a:ea typeface="+mn-ea"/>
                <a:cs typeface="+mn-cs"/>
              </a:rPr>
              <a:t>棒</a:t>
            </a:r>
            <a:r>
              <a:rPr lang="en-US" altLang="zh-TW" sz="1200" kern="1200" dirty="0" smtClean="0">
                <a:solidFill>
                  <a:schemeClr val="tx1"/>
                </a:solidFill>
                <a:effectLst/>
                <a:latin typeface="+mn-lt"/>
                <a:ea typeface="+mn-ea"/>
                <a:cs typeface="+mn-cs"/>
              </a:rPr>
              <a:t>(really good)</a:t>
            </a:r>
            <a:r>
              <a:rPr lang="zh-TW" altLang="zh-TW" sz="1200" kern="1200" dirty="0" smtClean="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吃的很</a:t>
            </a:r>
            <a:r>
              <a:rPr lang="zh-TW" altLang="zh-TW" sz="1200" kern="1200" dirty="0" smtClean="0">
                <a:solidFill>
                  <a:schemeClr val="tx1"/>
                </a:solidFill>
                <a:effectLst/>
                <a:latin typeface="+mn-lt"/>
                <a:ea typeface="+mn-ea"/>
                <a:cs typeface="+mn-cs"/>
              </a:rPr>
              <a:t>開心等等</a:t>
            </a:r>
            <a:r>
              <a:rPr lang="zh-TW" altLang="zh-TW" sz="1200" kern="1200" dirty="0">
                <a:solidFill>
                  <a:schemeClr val="tx1"/>
                </a:solidFill>
                <a:effectLst/>
                <a:latin typeface="+mn-lt"/>
                <a:ea typeface="+mn-ea"/>
                <a:cs typeface="+mn-cs"/>
              </a:rPr>
              <a:t>，描述會較為抽象與接近情感的抒發；在假評論中，描述會較為具體，例如說食物很</a:t>
            </a:r>
            <a:r>
              <a:rPr lang="zh-TW" altLang="zh-TW" sz="1200" kern="1200" dirty="0" smtClean="0">
                <a:solidFill>
                  <a:schemeClr val="tx1"/>
                </a:solidFill>
                <a:effectLst/>
                <a:latin typeface="+mn-lt"/>
                <a:ea typeface="+mn-ea"/>
                <a:cs typeface="+mn-cs"/>
              </a:rPr>
              <a:t>美味</a:t>
            </a:r>
            <a:r>
              <a:rPr lang="en-US" altLang="zh-TW" sz="1200" kern="1200" dirty="0" smtClean="0">
                <a:solidFill>
                  <a:schemeClr val="tx1"/>
                </a:solidFill>
                <a:effectLst/>
                <a:latin typeface="+mn-lt"/>
                <a:ea typeface="+mn-ea"/>
                <a:cs typeface="+mn-cs"/>
              </a:rPr>
              <a:t>(delicious)</a:t>
            </a:r>
            <a:r>
              <a:rPr lang="zh-TW" altLang="zh-TW" sz="1200" kern="1200" dirty="0" smtClean="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飲料好喝，服務佳等等，這些虛假評論較為客觀且是針對一般人會好奇的項目作評論，所以我們認為虛假評論可能會為了吸引大眾來觀看留言，所以會挑一些人們會感興趣的地方做虛假評論，反而留下真實評論的使用者很多的評論是情感上抒發個人的感受，相較之下較為抽象。</a:t>
            </a:r>
            <a:endParaRPr lang="zh-TW" altLang="en-US" dirty="0"/>
          </a:p>
        </p:txBody>
      </p:sp>
      <p:sp>
        <p:nvSpPr>
          <p:cNvPr id="4" name="投影片編號版面配置區 3"/>
          <p:cNvSpPr>
            <a:spLocks noGrp="1"/>
          </p:cNvSpPr>
          <p:nvPr>
            <p:ph type="sldNum" sz="quarter" idx="10"/>
          </p:nvPr>
        </p:nvSpPr>
        <p:spPr/>
        <p:txBody>
          <a:bodyPr/>
          <a:lstStyle/>
          <a:p>
            <a:fld id="{767F8585-17E6-4E5B-B539-EA79E50ED1D5}" type="slidenum">
              <a:rPr lang="zh-TW" altLang="en-US" smtClean="0"/>
              <a:t>22</a:t>
            </a:fld>
            <a:endParaRPr lang="zh-TW" altLang="en-US"/>
          </a:p>
        </p:txBody>
      </p:sp>
    </p:spTree>
    <p:extLst>
      <p:ext uri="{BB962C8B-B14F-4D97-AF65-F5344CB8AC3E}">
        <p14:creationId xmlns:p14="http://schemas.microsoft.com/office/powerpoint/2010/main" val="15753865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zh-TW" dirty="0" smtClean="0">
                <a:latin typeface="微軟正黑體"/>
                <a:ea typeface="微軟正黑體"/>
              </a:rPr>
              <a:t>將每一則評論，依序移除標點符號，轉成 </a:t>
            </a:r>
            <a:r>
              <a:rPr lang="en-US" altLang="zh-TW" dirty="0" smtClean="0">
                <a:latin typeface="微軟正黑體"/>
                <a:ea typeface="微軟正黑體"/>
              </a:rPr>
              <a:t>token</a:t>
            </a:r>
            <a:r>
              <a:rPr lang="zh-TW" altLang="zh-TW" dirty="0" smtClean="0">
                <a:latin typeface="微軟正黑體"/>
                <a:ea typeface="微軟正黑體"/>
              </a:rPr>
              <a:t>，</a:t>
            </a:r>
            <a:r>
              <a:rPr lang="zh-TW" altLang="en-US" dirty="0" smtClean="0">
                <a:latin typeface="微軟正黑體"/>
                <a:ea typeface="微軟正黑體"/>
              </a:rPr>
              <a:t>用</a:t>
            </a:r>
            <a:r>
              <a:rPr lang="en-US" altLang="zh-TW" dirty="0" err="1" smtClean="0">
                <a:latin typeface="微軟正黑體"/>
                <a:ea typeface="微軟正黑體"/>
              </a:rPr>
              <a:t>nltk</a:t>
            </a:r>
            <a:r>
              <a:rPr lang="en-US" altLang="zh-TW" dirty="0" smtClean="0">
                <a:latin typeface="微軟正黑體"/>
                <a:ea typeface="微軟正黑體"/>
              </a:rPr>
              <a:t> </a:t>
            </a:r>
            <a:r>
              <a:rPr lang="zh-TW" altLang="zh-TW" dirty="0" smtClean="0">
                <a:latin typeface="微軟正黑體"/>
                <a:ea typeface="微軟正黑體"/>
              </a:rPr>
              <a:t>移除 </a:t>
            </a:r>
            <a:r>
              <a:rPr lang="en-US" altLang="zh-TW" dirty="0" err="1" smtClean="0">
                <a:latin typeface="微軟正黑體"/>
                <a:ea typeface="微軟正黑體"/>
              </a:rPr>
              <a:t>stopwords</a:t>
            </a:r>
            <a:r>
              <a:rPr lang="en-US" altLang="zh-TW" dirty="0" smtClean="0">
                <a:latin typeface="微軟正黑體"/>
                <a:ea typeface="微軟正黑體"/>
              </a:rPr>
              <a:t> </a:t>
            </a:r>
            <a:r>
              <a:rPr lang="zh-TW" altLang="zh-TW" dirty="0" smtClean="0">
                <a:latin typeface="微軟正黑體"/>
                <a:ea typeface="微軟正黑體"/>
              </a:rPr>
              <a:t>，最後使用 </a:t>
            </a:r>
            <a:r>
              <a:rPr lang="en-US" altLang="zh-TW" dirty="0" smtClean="0">
                <a:latin typeface="微軟正黑體"/>
                <a:ea typeface="微軟正黑體"/>
              </a:rPr>
              <a:t>lemmatization </a:t>
            </a:r>
            <a:r>
              <a:rPr lang="zh-TW" altLang="zh-TW" dirty="0" smtClean="0">
                <a:latin typeface="微軟正黑體"/>
                <a:ea typeface="微軟正黑體"/>
              </a:rPr>
              <a:t>的方法將相同語意的字轉為同一個字。</a:t>
            </a:r>
          </a:p>
          <a:p>
            <a:endParaRPr lang="zh-TW" altLang="en-US" dirty="0"/>
          </a:p>
        </p:txBody>
      </p:sp>
      <p:sp>
        <p:nvSpPr>
          <p:cNvPr id="4" name="投影片編號版面配置區 3"/>
          <p:cNvSpPr>
            <a:spLocks noGrp="1"/>
          </p:cNvSpPr>
          <p:nvPr>
            <p:ph type="sldNum" sz="quarter" idx="10"/>
          </p:nvPr>
        </p:nvSpPr>
        <p:spPr/>
        <p:txBody>
          <a:bodyPr/>
          <a:lstStyle/>
          <a:p>
            <a:fld id="{767F8585-17E6-4E5B-B539-EA79E50ED1D5}" type="slidenum">
              <a:rPr lang="zh-TW" altLang="en-US" smtClean="0"/>
              <a:t>24</a:t>
            </a:fld>
            <a:endParaRPr lang="zh-TW" altLang="en-US"/>
          </a:p>
        </p:txBody>
      </p:sp>
    </p:spTree>
    <p:extLst>
      <p:ext uri="{BB962C8B-B14F-4D97-AF65-F5344CB8AC3E}">
        <p14:creationId xmlns:p14="http://schemas.microsoft.com/office/powerpoint/2010/main" val="1271836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zh-TW" dirty="0" smtClean="0"/>
              <a:t>針對前面所做的</a:t>
            </a:r>
            <a:r>
              <a:rPr lang="en-US" altLang="zh-TW" dirty="0" err="1" smtClean="0"/>
              <a:t>eda</a:t>
            </a:r>
            <a:r>
              <a:rPr lang="zh-TW" altLang="zh-TW" dirty="0" smtClean="0"/>
              <a:t>結果，我們建構了</a:t>
            </a:r>
            <a:r>
              <a:rPr lang="en-US" altLang="zh-TW" dirty="0" smtClean="0"/>
              <a:t>11</a:t>
            </a:r>
            <a:r>
              <a:rPr lang="zh-TW" altLang="zh-TW" dirty="0" smtClean="0"/>
              <a:t>個不同的用戶行為特徵。分別為</a:t>
            </a:r>
            <a:r>
              <a:rPr lang="en-US" altLang="zh-TW" dirty="0" smtClean="0"/>
              <a:t>:</a:t>
            </a:r>
            <a:endParaRPr lang="zh-TW" altLang="zh-TW" dirty="0" smtClean="0"/>
          </a:p>
          <a:p>
            <a:endParaRPr lang="zh-TW" altLang="en-US" dirty="0"/>
          </a:p>
        </p:txBody>
      </p:sp>
      <p:sp>
        <p:nvSpPr>
          <p:cNvPr id="4" name="投影片編號版面配置區 3"/>
          <p:cNvSpPr>
            <a:spLocks noGrp="1"/>
          </p:cNvSpPr>
          <p:nvPr>
            <p:ph type="sldNum" sz="quarter" idx="10"/>
          </p:nvPr>
        </p:nvSpPr>
        <p:spPr/>
        <p:txBody>
          <a:bodyPr/>
          <a:lstStyle/>
          <a:p>
            <a:fld id="{767F8585-17E6-4E5B-B539-EA79E50ED1D5}" type="slidenum">
              <a:rPr lang="zh-TW" altLang="en-US" smtClean="0"/>
              <a:t>25</a:t>
            </a:fld>
            <a:endParaRPr lang="zh-TW" altLang="en-US"/>
          </a:p>
        </p:txBody>
      </p:sp>
    </p:spTree>
    <p:extLst>
      <p:ext uri="{BB962C8B-B14F-4D97-AF65-F5344CB8AC3E}">
        <p14:creationId xmlns:p14="http://schemas.microsoft.com/office/powerpoint/2010/main" val="515158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首先是我們的分工表，基本上我們都是一起討論、一起做報告，所以沒有很明顯的分工，每個人基本上每個部分都有做。</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59CF5AEF-8596-4CF7-9D11-522CA43E03CD}" type="slidenum">
              <a:rPr lang="zh-TW" altLang="en-US" smtClean="0"/>
              <a:t>2</a:t>
            </a:fld>
            <a:endParaRPr lang="zh-TW" altLang="en-US"/>
          </a:p>
        </p:txBody>
      </p:sp>
    </p:spTree>
    <p:extLst>
      <p:ext uri="{BB962C8B-B14F-4D97-AF65-F5344CB8AC3E}">
        <p14:creationId xmlns:p14="http://schemas.microsoft.com/office/powerpoint/2010/main" val="29342204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微軟正黑體"/>
                <a:ea typeface="微軟正黑體"/>
              </a:rPr>
              <a:t>這邊是對這</a:t>
            </a:r>
            <a:r>
              <a:rPr lang="en-US" altLang="zh-TW" dirty="0" smtClean="0">
                <a:latin typeface="微軟正黑體"/>
                <a:ea typeface="微軟正黑體"/>
              </a:rPr>
              <a:t>11</a:t>
            </a:r>
            <a:r>
              <a:rPr lang="zh-TW" altLang="en-US" dirty="0" smtClean="0">
                <a:latin typeface="微軟正黑體"/>
                <a:ea typeface="微軟正黑體"/>
              </a:rPr>
              <a:t>個自建變數</a:t>
            </a:r>
            <a:r>
              <a:rPr lang="zh-TW" altLang="en-US" dirty="0" smtClean="0">
                <a:latin typeface="微軟正黑體"/>
                <a:ea typeface="微軟正黑體"/>
              </a:rPr>
              <a:t>的解釋與一些預期假設</a:t>
            </a:r>
            <a:endParaRPr lang="en-US" altLang="zh-TW" dirty="0" smtClean="0">
              <a:latin typeface="微軟正黑體"/>
              <a:ea typeface="微軟正黑體"/>
            </a:endParaRPr>
          </a:p>
          <a:p>
            <a:r>
              <a:rPr lang="en-US" altLang="zh-TW" dirty="0" err="1" smtClean="0">
                <a:latin typeface="微軟正黑體"/>
                <a:ea typeface="微軟正黑體"/>
              </a:rPr>
              <a:t>average_review_similarity</a:t>
            </a:r>
            <a:r>
              <a:rPr lang="zh-TW" altLang="zh-TW" dirty="0" smtClean="0">
                <a:latin typeface="微軟正黑體"/>
                <a:ea typeface="微軟正黑體"/>
              </a:rPr>
              <a:t>： </a:t>
            </a:r>
            <a:endParaRPr lang="zh-TW" altLang="zh-TW" dirty="0" smtClean="0"/>
          </a:p>
          <a:p>
            <a:r>
              <a:rPr lang="zh-TW" altLang="zh-TW" dirty="0" smtClean="0"/>
              <a:t>我們預期如果作者的評論大多相似，則有可能是寫手直接複製貼上相關文章，而不是自己所寫。</a:t>
            </a:r>
            <a:r>
              <a:rPr lang="zh-TW" altLang="en-US" dirty="0" smtClean="0"/>
              <a:t>相似度越高，很可能是寫手</a:t>
            </a:r>
            <a:endParaRPr lang="zh-TW" altLang="zh-TW" dirty="0" smtClean="0"/>
          </a:p>
          <a:p>
            <a:r>
              <a:rPr lang="en-US" altLang="zh-TW" dirty="0" err="1" smtClean="0">
                <a:latin typeface="微軟正黑體"/>
                <a:ea typeface="微軟正黑體"/>
              </a:rPr>
              <a:t>max_review_similarity</a:t>
            </a:r>
            <a:r>
              <a:rPr lang="zh-TW" altLang="zh-TW" dirty="0" smtClean="0">
                <a:latin typeface="微軟正黑體"/>
                <a:ea typeface="微軟正黑體"/>
              </a:rPr>
              <a:t>： </a:t>
            </a:r>
            <a:endParaRPr lang="zh-TW"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zh-TW" dirty="0" smtClean="0"/>
              <a:t>我們預期如果作者的評論有文章極度相似，代表可能曾經直接複製貼上自己的留言，我們透過最大值想要看最大的相似度。</a:t>
            </a:r>
            <a:r>
              <a:rPr lang="zh-TW" altLang="en-US" dirty="0" smtClean="0"/>
              <a:t>最大相似度越高，很可能是寫手</a:t>
            </a:r>
            <a:endParaRPr lang="zh-TW" altLang="zh-TW" dirty="0" smtClean="0"/>
          </a:p>
          <a:p>
            <a:endParaRPr lang="zh-TW" altLang="zh-TW" dirty="0" smtClean="0"/>
          </a:p>
          <a:p>
            <a:r>
              <a:rPr lang="en-US" altLang="zh-TW" dirty="0" err="1" smtClean="0">
                <a:latin typeface="微軟正黑體"/>
                <a:ea typeface="微軟正黑體"/>
              </a:rPr>
              <a:t>review_count_today</a:t>
            </a:r>
            <a:r>
              <a:rPr lang="zh-TW" altLang="zh-TW" dirty="0" smtClean="0">
                <a:latin typeface="微軟正黑體"/>
                <a:ea typeface="微軟正黑體"/>
              </a:rPr>
              <a:t>： </a:t>
            </a:r>
            <a:endParaRPr lang="zh-TW" altLang="zh-TW" dirty="0" smtClean="0"/>
          </a:p>
          <a:p>
            <a:r>
              <a:rPr lang="zh-TW" altLang="zh-TW" dirty="0" smtClean="0"/>
              <a:t>我們預期如果作者在一天內評論了許多間餐廳，則可能是虛假評論。</a:t>
            </a:r>
          </a:p>
          <a:p>
            <a:r>
              <a:rPr lang="en-US" altLang="zh-TW" dirty="0" err="1" smtClean="0">
                <a:latin typeface="微軟正黑體"/>
                <a:ea typeface="微軟正黑體"/>
              </a:rPr>
              <a:t>rating_deviation</a:t>
            </a:r>
            <a:r>
              <a:rPr lang="zh-TW" altLang="zh-TW" dirty="0" smtClean="0">
                <a:latin typeface="微軟正黑體"/>
                <a:ea typeface="微軟正黑體"/>
              </a:rPr>
              <a:t>： </a:t>
            </a:r>
            <a:endParaRPr lang="zh-TW" altLang="zh-TW" dirty="0" smtClean="0"/>
          </a:p>
          <a:p>
            <a:r>
              <a:rPr lang="zh-TW" altLang="zh-TW" dirty="0" smtClean="0"/>
              <a:t>我們預期如果作者的評論的評分和商店平均的評分落差過大，代表作者的行為跟一般大眾行為不相同，</a:t>
            </a:r>
            <a:r>
              <a:rPr lang="zh-TW" altLang="en-US" dirty="0" smtClean="0"/>
              <a:t>可能是</a:t>
            </a:r>
            <a:r>
              <a:rPr lang="zh-TW" altLang="zh-TW" dirty="0" smtClean="0"/>
              <a:t>虛假評論</a:t>
            </a:r>
            <a:r>
              <a:rPr lang="zh-TW" altLang="en-US" dirty="0" smtClean="0"/>
              <a:t>的原因</a:t>
            </a:r>
            <a:r>
              <a:rPr lang="zh-TW" altLang="zh-TW" dirty="0" smtClean="0"/>
              <a:t>。</a:t>
            </a:r>
          </a:p>
          <a:p>
            <a:r>
              <a:rPr lang="en-US" altLang="zh-TW" dirty="0" err="1" smtClean="0">
                <a:latin typeface="微軟正黑體"/>
                <a:ea typeface="微軟正黑體"/>
              </a:rPr>
              <a:t>tokenize_content_len</a:t>
            </a:r>
            <a:r>
              <a:rPr lang="zh-TW" altLang="zh-TW" dirty="0" smtClean="0">
                <a:latin typeface="微軟正黑體"/>
                <a:ea typeface="微軟正黑體"/>
              </a:rPr>
              <a:t>： </a:t>
            </a:r>
            <a:endParaRPr lang="zh-TW" altLang="zh-TW" dirty="0" smtClean="0"/>
          </a:p>
          <a:p>
            <a:r>
              <a:rPr lang="zh-TW" altLang="zh-TW" dirty="0" smtClean="0"/>
              <a:t>我們預期如果作者是假評論，依照前面</a:t>
            </a:r>
            <a:r>
              <a:rPr lang="en-US" altLang="zh-TW" dirty="0" smtClean="0"/>
              <a:t>EDA</a:t>
            </a:r>
            <a:r>
              <a:rPr lang="zh-TW" altLang="zh-TW" dirty="0" smtClean="0"/>
              <a:t>的結果，</a:t>
            </a:r>
            <a:r>
              <a:rPr lang="zh-TW" altLang="en-US" dirty="0" smtClean="0"/>
              <a:t>假</a:t>
            </a:r>
            <a:r>
              <a:rPr lang="zh-TW" altLang="zh-TW" dirty="0" smtClean="0"/>
              <a:t>評論長度會較真實評論短。</a:t>
            </a:r>
          </a:p>
          <a:p>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767F8585-17E6-4E5B-B539-EA79E50ED1D5}" type="slidenum">
              <a:rPr lang="zh-TW" altLang="en-US" smtClean="0"/>
              <a:t>26</a:t>
            </a:fld>
            <a:endParaRPr lang="zh-TW" altLang="en-US"/>
          </a:p>
        </p:txBody>
      </p:sp>
    </p:spTree>
    <p:extLst>
      <p:ext uri="{BB962C8B-B14F-4D97-AF65-F5344CB8AC3E}">
        <p14:creationId xmlns:p14="http://schemas.microsoft.com/office/powerpoint/2010/main" val="20708460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smtClean="0">
                <a:latin typeface="微軟正黑體"/>
                <a:ea typeface="微軟正黑體"/>
              </a:rPr>
              <a:t>absolute_compound</a:t>
            </a:r>
            <a:r>
              <a:rPr lang="zh-TW" altLang="zh-TW" dirty="0" smtClean="0">
                <a:latin typeface="微軟正黑體"/>
                <a:ea typeface="微軟正黑體"/>
              </a:rPr>
              <a:t>：</a:t>
            </a:r>
          </a:p>
          <a:p>
            <a:r>
              <a:rPr lang="zh-TW" altLang="zh-TW" dirty="0" smtClean="0"/>
              <a:t>我們預期如果是虛假評論，寫手可能會用較為情緒化的字眼吸引大眾的目光，所以我們選用了情緒分析的分數作為特徵，同時因為不確定寫手是為了洗</a:t>
            </a:r>
            <a:r>
              <a:rPr lang="zh-TW" altLang="en-US" dirty="0" smtClean="0"/>
              <a:t>正</a:t>
            </a:r>
            <a:r>
              <a:rPr lang="zh-TW" altLang="zh-TW" dirty="0" smtClean="0"/>
              <a:t>評或是刷負評，所以我們採用情緒分析分數的絕對值。</a:t>
            </a:r>
          </a:p>
          <a:p>
            <a:r>
              <a:rPr lang="en-US" altLang="zh-TW" dirty="0" err="1" smtClean="0">
                <a:latin typeface="微軟正黑體"/>
                <a:ea typeface="微軟正黑體"/>
              </a:rPr>
              <a:t>cap_word_count</a:t>
            </a:r>
            <a:r>
              <a:rPr lang="zh-TW" altLang="zh-TW" dirty="0" smtClean="0">
                <a:latin typeface="微軟正黑體"/>
                <a:ea typeface="微軟正黑體"/>
              </a:rPr>
              <a:t>： </a:t>
            </a:r>
          </a:p>
          <a:p>
            <a:r>
              <a:rPr lang="zh-TW" altLang="zh-TW" dirty="0" smtClean="0"/>
              <a:t>我們預期如果從評論的大寫字數，可能帶有情感，語調等，可能是使用者所寫的真實評論。</a:t>
            </a:r>
          </a:p>
          <a:p>
            <a:r>
              <a:rPr lang="en-US" altLang="zh-TW" dirty="0" err="1" smtClean="0">
                <a:latin typeface="微軟正黑體"/>
                <a:ea typeface="微軟正黑體"/>
              </a:rPr>
              <a:t>digit_word_count</a:t>
            </a:r>
            <a:r>
              <a:rPr lang="zh-TW" altLang="zh-TW" dirty="0" smtClean="0">
                <a:latin typeface="微軟正黑體"/>
                <a:ea typeface="微軟正黑體"/>
              </a:rPr>
              <a:t>： </a:t>
            </a:r>
            <a:endParaRPr lang="zh-TW" altLang="zh-TW" dirty="0" smtClean="0"/>
          </a:p>
          <a:p>
            <a:r>
              <a:rPr lang="zh-TW" altLang="zh-TW" dirty="0" smtClean="0"/>
              <a:t>我們預期如果從評論的數字數，可能代表價錢、日期等等，可能代表的較為具體、實際的資訊，可能是使用者所寫的真實評論。</a:t>
            </a:r>
          </a:p>
          <a:p>
            <a:r>
              <a:rPr lang="en-US" altLang="zh-TW" dirty="0" err="1" smtClean="0">
                <a:latin typeface="微軟正黑體"/>
                <a:ea typeface="微軟正黑體"/>
              </a:rPr>
              <a:t>length_deviation</a:t>
            </a:r>
            <a:r>
              <a:rPr lang="zh-TW" altLang="zh-TW" dirty="0" smtClean="0">
                <a:latin typeface="微軟正黑體"/>
                <a:ea typeface="微軟正黑體"/>
              </a:rPr>
              <a:t>： </a:t>
            </a:r>
            <a:endParaRPr lang="zh-TW" altLang="zh-TW" dirty="0" smtClean="0"/>
          </a:p>
          <a:p>
            <a:r>
              <a:rPr lang="zh-TW" altLang="zh-TW" dirty="0" smtClean="0">
                <a:latin typeface="微軟正黑體"/>
                <a:ea typeface="微軟正黑體"/>
              </a:rPr>
              <a:t>我們預期如果從評論經過前處理</a:t>
            </a:r>
            <a:r>
              <a:rPr lang="en-US" altLang="zh-TW" dirty="0" smtClean="0">
                <a:latin typeface="微軟正黑體"/>
                <a:ea typeface="微軟正黑體"/>
              </a:rPr>
              <a:t>(</a:t>
            </a:r>
            <a:r>
              <a:rPr lang="zh-TW" altLang="zh-TW" dirty="0" smtClean="0">
                <a:latin typeface="微軟正黑體"/>
                <a:ea typeface="微軟正黑體"/>
              </a:rPr>
              <a:t>刪除</a:t>
            </a:r>
            <a:r>
              <a:rPr lang="en-US" altLang="zh-TW" dirty="0" err="1" smtClean="0">
                <a:latin typeface="微軟正黑體"/>
                <a:ea typeface="微軟正黑體"/>
              </a:rPr>
              <a:t>stopword</a:t>
            </a:r>
            <a:r>
              <a:rPr lang="zh-TW" altLang="zh-TW" dirty="0" smtClean="0">
                <a:latin typeface="微軟正黑體"/>
                <a:ea typeface="微軟正黑體"/>
              </a:rPr>
              <a:t>、標點符號、</a:t>
            </a:r>
            <a:r>
              <a:rPr lang="en-US" altLang="zh-TW" dirty="0" smtClean="0">
                <a:latin typeface="微軟正黑體"/>
                <a:ea typeface="微軟正黑體"/>
              </a:rPr>
              <a:t>lemmatization)</a:t>
            </a:r>
            <a:r>
              <a:rPr lang="zh-TW" altLang="zh-TW" dirty="0" smtClean="0">
                <a:latin typeface="微軟正黑體"/>
                <a:ea typeface="微軟正黑體"/>
              </a:rPr>
              <a:t>過後很多字都被刪除了，代表提供了很多沒用的資訊，可能帶有真假評論的相關資訊。</a:t>
            </a:r>
          </a:p>
          <a:p>
            <a:r>
              <a:rPr lang="en-US" altLang="zh-TW" dirty="0" err="1" smtClean="0">
                <a:latin typeface="微軟正黑體"/>
                <a:ea typeface="微軟正黑體"/>
              </a:rPr>
              <a:t>review_count</a:t>
            </a:r>
            <a:r>
              <a:rPr lang="zh-TW" altLang="zh-TW" dirty="0" smtClean="0">
                <a:latin typeface="微軟正黑體"/>
                <a:ea typeface="微軟正黑體"/>
              </a:rPr>
              <a:t>：</a:t>
            </a:r>
          </a:p>
          <a:p>
            <a:r>
              <a:rPr lang="zh-TW" altLang="zh-TW" dirty="0" smtClean="0"/>
              <a:t>我們預期如果從用戶的總評論數來看，如果用戶留過較多言論，只要不是都重複評論，或是在很短的時間內大量留言，可能是真評論居多。</a:t>
            </a:r>
          </a:p>
          <a:p>
            <a:r>
              <a:rPr lang="en-US" altLang="zh-TW" dirty="0" err="1" smtClean="0">
                <a:latin typeface="微軟正黑體"/>
                <a:ea typeface="微軟正黑體"/>
              </a:rPr>
              <a:t>extreme_rating_ratio</a:t>
            </a:r>
            <a:r>
              <a:rPr lang="zh-TW" altLang="zh-TW" dirty="0" smtClean="0">
                <a:latin typeface="微軟正黑體"/>
                <a:ea typeface="微軟正黑體"/>
              </a:rPr>
              <a:t>：</a:t>
            </a:r>
          </a:p>
          <a:p>
            <a:r>
              <a:rPr lang="zh-TW" altLang="zh-TW" dirty="0" smtClean="0"/>
              <a:t>我們預期用戶如果每次評分的行為都較為極端</a:t>
            </a:r>
            <a:r>
              <a:rPr lang="en-US" altLang="zh-TW" dirty="0" smtClean="0"/>
              <a:t>(1</a:t>
            </a:r>
            <a:r>
              <a:rPr lang="zh-TW" altLang="zh-TW" dirty="0" smtClean="0"/>
              <a:t>分或</a:t>
            </a:r>
            <a:r>
              <a:rPr lang="en-US" altLang="zh-TW" dirty="0" smtClean="0"/>
              <a:t>5</a:t>
            </a:r>
            <a:r>
              <a:rPr lang="zh-TW" altLang="zh-TW" dirty="0" smtClean="0"/>
              <a:t>分居多</a:t>
            </a:r>
            <a:r>
              <a:rPr lang="en-US" altLang="zh-TW" dirty="0" smtClean="0"/>
              <a:t>)</a:t>
            </a:r>
            <a:r>
              <a:rPr lang="zh-TW" altLang="zh-TW" dirty="0" smtClean="0"/>
              <a:t>，則可能是虛假評論寫手需要給出較極端的評分來刷分。</a:t>
            </a:r>
          </a:p>
          <a:p>
            <a:endParaRPr lang="zh-TW" altLang="en-US" dirty="0"/>
          </a:p>
        </p:txBody>
      </p:sp>
      <p:sp>
        <p:nvSpPr>
          <p:cNvPr id="4" name="投影片編號版面配置區 3"/>
          <p:cNvSpPr>
            <a:spLocks noGrp="1"/>
          </p:cNvSpPr>
          <p:nvPr>
            <p:ph type="sldNum" sz="quarter" idx="10"/>
          </p:nvPr>
        </p:nvSpPr>
        <p:spPr/>
        <p:txBody>
          <a:bodyPr/>
          <a:lstStyle/>
          <a:p>
            <a:fld id="{767F8585-17E6-4E5B-B539-EA79E50ED1D5}" type="slidenum">
              <a:rPr lang="zh-TW" altLang="en-US" smtClean="0"/>
              <a:t>27</a:t>
            </a:fld>
            <a:endParaRPr lang="zh-TW" altLang="en-US"/>
          </a:p>
        </p:txBody>
      </p:sp>
    </p:spTree>
    <p:extLst>
      <p:ext uri="{BB962C8B-B14F-4D97-AF65-F5344CB8AC3E}">
        <p14:creationId xmlns:p14="http://schemas.microsoft.com/office/powerpoint/2010/main" val="16113337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zh-TW" dirty="0" smtClean="0"/>
              <a:t>在相關係數矩陣中可以看出，</a:t>
            </a:r>
            <a:r>
              <a:rPr lang="en-US" altLang="zh-TW" dirty="0" err="1" smtClean="0"/>
              <a:t>average_review_similarity</a:t>
            </a:r>
            <a:r>
              <a:rPr lang="zh-TW" altLang="zh-TW" dirty="0" smtClean="0"/>
              <a:t>和</a:t>
            </a:r>
            <a:r>
              <a:rPr lang="en-US" altLang="zh-TW" dirty="0" err="1" smtClean="0"/>
              <a:t>max_review_similarity</a:t>
            </a:r>
            <a:r>
              <a:rPr lang="zh-TW" altLang="zh-TW" dirty="0" smtClean="0"/>
              <a:t>的相關性最高，推測是因為很多的留言都只有一篇或是較少篇，導致在計算時可能無法計算</a:t>
            </a:r>
            <a:r>
              <a:rPr lang="en-US" altLang="zh-TW" dirty="0" smtClean="0"/>
              <a:t>(</a:t>
            </a:r>
            <a:r>
              <a:rPr lang="zh-TW" altLang="zh-TW" dirty="0" smtClean="0"/>
              <a:t>補為</a:t>
            </a:r>
            <a:r>
              <a:rPr lang="en-US" altLang="zh-TW" dirty="0" smtClean="0"/>
              <a:t>0)</a:t>
            </a:r>
            <a:r>
              <a:rPr lang="zh-TW" altLang="zh-TW" dirty="0" smtClean="0"/>
              <a:t>，或是相近，</a:t>
            </a:r>
            <a:r>
              <a:rPr lang="zh-TW" altLang="en-US" dirty="0" smtClean="0"/>
              <a:t>另外，</a:t>
            </a:r>
            <a:r>
              <a:rPr lang="zh-TW" altLang="zh-TW" dirty="0" smtClean="0"/>
              <a:t>其他的</a:t>
            </a:r>
            <a:r>
              <a:rPr lang="en-US" altLang="zh-TW" dirty="0" smtClean="0"/>
              <a:t>9</a:t>
            </a:r>
            <a:r>
              <a:rPr lang="zh-TW" altLang="zh-TW" dirty="0" smtClean="0"/>
              <a:t>個變數之間的相關係數都不高。</a:t>
            </a: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767F8585-17E6-4E5B-B539-EA79E50ED1D5}" type="slidenum">
              <a:rPr lang="zh-TW" altLang="en-US" smtClean="0"/>
              <a:t>28</a:t>
            </a:fld>
            <a:endParaRPr lang="zh-TW" altLang="en-US"/>
          </a:p>
        </p:txBody>
      </p:sp>
    </p:spTree>
    <p:extLst>
      <p:ext uri="{BB962C8B-B14F-4D97-AF65-F5344CB8AC3E}">
        <p14:creationId xmlns:p14="http://schemas.microsoft.com/office/powerpoint/2010/main" val="36939060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zh-TW" dirty="0" smtClean="0"/>
              <a:t>從</a:t>
            </a:r>
            <a:r>
              <a:rPr lang="zh-TW" altLang="en-US" dirty="0" smtClean="0"/>
              <a:t>前面</a:t>
            </a:r>
            <a:r>
              <a:rPr lang="en-US" altLang="zh-TW" dirty="0" smtClean="0"/>
              <a:t>EDA</a:t>
            </a:r>
            <a:r>
              <a:rPr lang="zh-TW" altLang="en-US" dirty="0" smtClean="0"/>
              <a:t>知道，</a:t>
            </a:r>
            <a:r>
              <a:rPr lang="zh-TW" altLang="zh-TW" dirty="0" smtClean="0"/>
              <a:t>資料集中真實評論與虛假的評論數量差異懸殊，</a:t>
            </a:r>
            <a:r>
              <a:rPr lang="zh-TW" altLang="en-US" dirty="0" smtClean="0"/>
              <a:t>所以</a:t>
            </a:r>
            <a:r>
              <a:rPr lang="zh-TW" altLang="zh-TW" dirty="0" smtClean="0"/>
              <a:t>採用</a:t>
            </a:r>
            <a:r>
              <a:rPr lang="en-US" altLang="zh-TW" dirty="0" smtClean="0"/>
              <a:t>SMOTE</a:t>
            </a:r>
            <a:r>
              <a:rPr lang="zh-TW" altLang="zh-TW" dirty="0" smtClean="0"/>
              <a:t>的</a:t>
            </a:r>
            <a:r>
              <a:rPr lang="zh-TW" altLang="en-US" dirty="0" smtClean="0"/>
              <a:t>方法做</a:t>
            </a:r>
            <a:r>
              <a:rPr lang="en-US" altLang="zh-TW" dirty="0" smtClean="0"/>
              <a:t>oversampling</a:t>
            </a:r>
            <a:r>
              <a:rPr lang="zh-TW" altLang="en-US" dirty="0" smtClean="0"/>
              <a:t>，</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zh-TW" dirty="0" smtClean="0"/>
              <a:t>提升訓練集中虛假評論的數量，</a:t>
            </a:r>
            <a:r>
              <a:rPr lang="zh-TW" altLang="en-US" dirty="0" smtClean="0"/>
              <a:t>讓</a:t>
            </a:r>
            <a:r>
              <a:rPr lang="zh-TW" altLang="zh-TW" dirty="0" smtClean="0"/>
              <a:t>訓練集中兩類別的評論數量相同。</a:t>
            </a:r>
          </a:p>
          <a:p>
            <a:endParaRPr lang="zh-TW" altLang="en-US" dirty="0"/>
          </a:p>
        </p:txBody>
      </p:sp>
      <p:sp>
        <p:nvSpPr>
          <p:cNvPr id="4" name="投影片編號版面配置區 3"/>
          <p:cNvSpPr>
            <a:spLocks noGrp="1"/>
          </p:cNvSpPr>
          <p:nvPr>
            <p:ph type="sldNum" sz="quarter" idx="10"/>
          </p:nvPr>
        </p:nvSpPr>
        <p:spPr/>
        <p:txBody>
          <a:bodyPr/>
          <a:lstStyle/>
          <a:p>
            <a:fld id="{767F8585-17E6-4E5B-B539-EA79E50ED1D5}" type="slidenum">
              <a:rPr lang="zh-TW" altLang="en-US" smtClean="0"/>
              <a:t>29</a:t>
            </a:fld>
            <a:endParaRPr lang="zh-TW" altLang="en-US"/>
          </a:p>
        </p:txBody>
      </p:sp>
    </p:spTree>
    <p:extLst>
      <p:ext uri="{BB962C8B-B14F-4D97-AF65-F5344CB8AC3E}">
        <p14:creationId xmlns:p14="http://schemas.microsoft.com/office/powerpoint/2010/main" val="24910352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None/>
            </a:pPr>
            <a:r>
              <a:rPr lang="zh-TW" altLang="en-US" dirty="0" smtClean="0"/>
              <a:t>我們將採用的</a:t>
            </a:r>
            <a:r>
              <a:rPr lang="zh-TW" altLang="zh-TW" dirty="0" smtClean="0"/>
              <a:t>分類模型</a:t>
            </a:r>
            <a:r>
              <a:rPr lang="zh-TW" altLang="en-US" dirty="0" smtClean="0"/>
              <a:t>：</a:t>
            </a:r>
            <a:endParaRPr lang="en-US" altLang="zh-TW" dirty="0" smtClean="0"/>
          </a:p>
          <a:p>
            <a:r>
              <a:rPr lang="en-US" altLang="zh-TW" dirty="0" smtClean="0"/>
              <a:t>Logistic Regression</a:t>
            </a:r>
          </a:p>
          <a:p>
            <a:r>
              <a:rPr lang="en-US" altLang="zh-TW" dirty="0" smtClean="0"/>
              <a:t>Gradient Boosting Classifier</a:t>
            </a:r>
          </a:p>
          <a:p>
            <a:r>
              <a:rPr lang="en-US" altLang="zh-TW" dirty="0" err="1" smtClean="0"/>
              <a:t>XGBoost</a:t>
            </a:r>
            <a:endParaRPr lang="zh-TW" altLang="zh-TW" dirty="0" smtClean="0"/>
          </a:p>
          <a:p>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59CF5AEF-8596-4CF7-9D11-522CA43E03CD}" type="slidenum">
              <a:rPr lang="zh-TW" altLang="en-US" smtClean="0"/>
              <a:t>31</a:t>
            </a:fld>
            <a:endParaRPr lang="zh-TW" altLang="en-US"/>
          </a:p>
        </p:txBody>
      </p:sp>
    </p:spTree>
    <p:extLst>
      <p:ext uri="{BB962C8B-B14F-4D97-AF65-F5344CB8AC3E}">
        <p14:creationId xmlns:p14="http://schemas.microsoft.com/office/powerpoint/2010/main" val="33629949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67F8585-17E6-4E5B-B539-EA79E50ED1D5}" type="slidenum">
              <a:rPr lang="zh-TW" altLang="en-US" smtClean="0"/>
              <a:t>33</a:t>
            </a:fld>
            <a:endParaRPr lang="zh-TW" altLang="en-US"/>
          </a:p>
        </p:txBody>
      </p:sp>
    </p:spTree>
    <p:extLst>
      <p:ext uri="{BB962C8B-B14F-4D97-AF65-F5344CB8AC3E}">
        <p14:creationId xmlns:p14="http://schemas.microsoft.com/office/powerpoint/2010/main" val="22666221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67F8585-17E6-4E5B-B539-EA79E50ED1D5}" type="slidenum">
              <a:rPr lang="zh-TW" altLang="en-US" smtClean="0"/>
              <a:t>34</a:t>
            </a:fld>
            <a:endParaRPr lang="zh-TW" altLang="en-US"/>
          </a:p>
        </p:txBody>
      </p:sp>
    </p:spTree>
    <p:extLst>
      <p:ext uri="{BB962C8B-B14F-4D97-AF65-F5344CB8AC3E}">
        <p14:creationId xmlns:p14="http://schemas.microsoft.com/office/powerpoint/2010/main" val="32773836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False recall</a:t>
            </a:r>
            <a:r>
              <a:rPr lang="zh-TW" altLang="zh-TW" dirty="0"/>
              <a:t>最佳的模型是</a:t>
            </a:r>
            <a:r>
              <a:rPr lang="en-US" altLang="zh-TW" dirty="0"/>
              <a:t>Logistics regression</a:t>
            </a:r>
            <a:r>
              <a:rPr lang="zh-TW" altLang="zh-TW" dirty="0"/>
              <a:t>，但它的</a:t>
            </a:r>
            <a:r>
              <a:rPr lang="en-US" altLang="zh-TW" dirty="0"/>
              <a:t>Accuracy</a:t>
            </a:r>
            <a:r>
              <a:rPr lang="zh-TW" altLang="zh-TW" dirty="0"/>
              <a:t>僅有</a:t>
            </a:r>
            <a:r>
              <a:rPr lang="en-US" altLang="zh-TW" dirty="0"/>
              <a:t>0.68</a:t>
            </a:r>
            <a:r>
              <a:rPr lang="zh-TW" altLang="zh-TW" dirty="0"/>
              <a:t>，是三種模型中最低的，代表模型傾向預測是假評論，導致整體準確率不佳。</a:t>
            </a:r>
            <a:r>
              <a:rPr lang="en-US" altLang="zh-TW" dirty="0" err="1"/>
              <a:t>XGBoost</a:t>
            </a:r>
            <a:r>
              <a:rPr lang="zh-TW" altLang="zh-TW" dirty="0"/>
              <a:t>則相反，</a:t>
            </a:r>
            <a:r>
              <a:rPr lang="en-US" altLang="zh-TW" dirty="0"/>
              <a:t>Accuracy</a:t>
            </a:r>
            <a:r>
              <a:rPr lang="zh-TW" altLang="zh-TW" dirty="0"/>
              <a:t>最佳而</a:t>
            </a:r>
            <a:r>
              <a:rPr lang="en-US" altLang="zh-TW" dirty="0"/>
              <a:t>False recall</a:t>
            </a:r>
            <a:r>
              <a:rPr lang="zh-TW" altLang="zh-TW" dirty="0"/>
              <a:t>最差，在兩者中取得平衡的話</a:t>
            </a:r>
            <a:r>
              <a:rPr lang="en-US" altLang="zh-TW" dirty="0"/>
              <a:t>Gradient Boosting</a:t>
            </a:r>
            <a:r>
              <a:rPr lang="zh-TW" altLang="zh-TW" dirty="0"/>
              <a:t>可能是綜合表現較好的模型，亦即在保證一定水準的準確率下</a:t>
            </a:r>
            <a:r>
              <a:rPr lang="en-US" altLang="zh-TW" dirty="0"/>
              <a:t>(</a:t>
            </a:r>
            <a:r>
              <a:rPr lang="zh-TW" altLang="zh-TW" dirty="0"/>
              <a:t>超過七成</a:t>
            </a:r>
            <a:r>
              <a:rPr lang="en-US" altLang="zh-TW" dirty="0"/>
              <a:t>)</a:t>
            </a:r>
            <a:r>
              <a:rPr lang="zh-TW" altLang="zh-TW" dirty="0"/>
              <a:t>，假評論的召回率還不錯</a:t>
            </a:r>
            <a:r>
              <a:rPr lang="en-US" altLang="zh-TW" dirty="0"/>
              <a:t>(0.76)</a:t>
            </a:r>
            <a:r>
              <a:rPr lang="zh-TW" altLang="zh-TW" dirty="0"/>
              <a:t>。</a:t>
            </a:r>
          </a:p>
          <a:p>
            <a:r>
              <a:rPr lang="zh-TW" altLang="zh-TW" dirty="0"/>
              <a:t>以實驗結果而言，團隊認為</a:t>
            </a:r>
            <a:r>
              <a:rPr lang="en-US" altLang="zh-TW" dirty="0"/>
              <a:t>Gradient Boosting</a:t>
            </a:r>
            <a:r>
              <a:rPr lang="zh-TW" altLang="zh-TW" dirty="0"/>
              <a:t>在只有用戶行為的資料集中，表現得較為穩定而不偏頗。</a:t>
            </a:r>
            <a:endParaRPr lang="en-US" altLang="zh-TW" dirty="0"/>
          </a:p>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err="1"/>
              <a:t>review_count</a:t>
            </a:r>
            <a:r>
              <a:rPr lang="zh-TW" altLang="zh-TW" dirty="0"/>
              <a:t>，代表評論數量有助於判別是否是假評論；</a:t>
            </a:r>
            <a:r>
              <a:rPr lang="en-US" altLang="zh-TW" dirty="0" err="1"/>
              <a:t>extreme_rating_ratio</a:t>
            </a:r>
            <a:r>
              <a:rPr lang="zh-TW" altLang="zh-TW" dirty="0"/>
              <a:t>，代表極端評論比例有助於判別是否是假評論，符合我們對該行為變數的假設</a:t>
            </a:r>
            <a:r>
              <a:rPr lang="en-US" altLang="zh-TW" dirty="0"/>
              <a:t>(</a:t>
            </a:r>
            <a:r>
              <a:rPr lang="zh-TW" altLang="zh-TW" dirty="0"/>
              <a:t>即寫手需要為店家刷分或刻意抹黑</a:t>
            </a:r>
            <a:r>
              <a:rPr lang="en-US" altLang="zh-TW" dirty="0"/>
              <a:t>)</a:t>
            </a:r>
            <a:r>
              <a:rPr lang="zh-TW" altLang="zh-TW" dirty="0"/>
              <a:t>。</a:t>
            </a:r>
          </a:p>
          <a:p>
            <a:endParaRPr lang="zh-TW" altLang="en-US" dirty="0"/>
          </a:p>
        </p:txBody>
      </p:sp>
      <p:sp>
        <p:nvSpPr>
          <p:cNvPr id="4" name="投影片編號版面配置區 3"/>
          <p:cNvSpPr>
            <a:spLocks noGrp="1"/>
          </p:cNvSpPr>
          <p:nvPr>
            <p:ph type="sldNum" sz="quarter" idx="10"/>
          </p:nvPr>
        </p:nvSpPr>
        <p:spPr/>
        <p:txBody>
          <a:bodyPr/>
          <a:lstStyle/>
          <a:p>
            <a:fld id="{767F8585-17E6-4E5B-B539-EA79E50ED1D5}" type="slidenum">
              <a:rPr lang="zh-TW" altLang="en-US" smtClean="0"/>
              <a:t>35</a:t>
            </a:fld>
            <a:endParaRPr lang="zh-TW" altLang="en-US"/>
          </a:p>
        </p:txBody>
      </p:sp>
    </p:spTree>
    <p:extLst>
      <p:ext uri="{BB962C8B-B14F-4D97-AF65-F5344CB8AC3E}">
        <p14:creationId xmlns:p14="http://schemas.microsoft.com/office/powerpoint/2010/main" val="19916643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67F8585-17E6-4E5B-B539-EA79E50ED1D5}" type="slidenum">
              <a:rPr lang="zh-TW" altLang="en-US" smtClean="0"/>
              <a:t>36</a:t>
            </a:fld>
            <a:endParaRPr lang="zh-TW" altLang="en-US"/>
          </a:p>
        </p:txBody>
      </p:sp>
    </p:spTree>
    <p:extLst>
      <p:ext uri="{BB962C8B-B14F-4D97-AF65-F5344CB8AC3E}">
        <p14:creationId xmlns:p14="http://schemas.microsoft.com/office/powerpoint/2010/main" val="13401215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67F8585-17E6-4E5B-B539-EA79E50ED1D5}" type="slidenum">
              <a:rPr lang="zh-TW" altLang="en-US" smtClean="0"/>
              <a:t>37</a:t>
            </a:fld>
            <a:endParaRPr lang="zh-TW" altLang="en-US"/>
          </a:p>
        </p:txBody>
      </p:sp>
    </p:spTree>
    <p:extLst>
      <p:ext uri="{BB962C8B-B14F-4D97-AF65-F5344CB8AC3E}">
        <p14:creationId xmlns:p14="http://schemas.microsoft.com/office/powerpoint/2010/main" val="275675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這邊是我們的目錄</a:t>
            </a:r>
            <a:endParaRPr lang="zh-TW" altLang="en-US" dirty="0"/>
          </a:p>
        </p:txBody>
      </p:sp>
      <p:sp>
        <p:nvSpPr>
          <p:cNvPr id="4" name="投影片編號版面配置區 3"/>
          <p:cNvSpPr>
            <a:spLocks noGrp="1"/>
          </p:cNvSpPr>
          <p:nvPr>
            <p:ph type="sldNum" sz="quarter" idx="10"/>
          </p:nvPr>
        </p:nvSpPr>
        <p:spPr/>
        <p:txBody>
          <a:bodyPr/>
          <a:lstStyle/>
          <a:p>
            <a:fld id="{59CF5AEF-8596-4CF7-9D11-522CA43E03CD}" type="slidenum">
              <a:rPr lang="zh-TW" altLang="en-US" smtClean="0"/>
              <a:t>3</a:t>
            </a:fld>
            <a:endParaRPr lang="zh-TW" altLang="en-US"/>
          </a:p>
        </p:txBody>
      </p:sp>
    </p:spTree>
    <p:extLst>
      <p:ext uri="{BB962C8B-B14F-4D97-AF65-F5344CB8AC3E}">
        <p14:creationId xmlns:p14="http://schemas.microsoft.com/office/powerpoint/2010/main" val="28721066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False recall</a:t>
            </a:r>
            <a:r>
              <a:rPr lang="zh-TW" altLang="zh-TW" dirty="0"/>
              <a:t>最佳的模型是</a:t>
            </a:r>
            <a:r>
              <a:rPr lang="en-US" altLang="zh-TW" dirty="0"/>
              <a:t>Logistics regression</a:t>
            </a:r>
            <a:r>
              <a:rPr lang="zh-TW" altLang="zh-TW" dirty="0"/>
              <a:t>，但它的</a:t>
            </a:r>
            <a:r>
              <a:rPr lang="en-US" altLang="zh-TW" dirty="0"/>
              <a:t>Accuracy</a:t>
            </a:r>
            <a:r>
              <a:rPr lang="zh-TW" altLang="zh-TW" dirty="0"/>
              <a:t>僅有</a:t>
            </a:r>
            <a:r>
              <a:rPr lang="en-US" altLang="zh-TW" dirty="0"/>
              <a:t>0.68</a:t>
            </a:r>
            <a:r>
              <a:rPr lang="zh-TW" altLang="zh-TW" dirty="0"/>
              <a:t>，是三種模型中最低的，代表模型傾向預測是假評論，導致整體準確率不佳。</a:t>
            </a:r>
            <a:r>
              <a:rPr lang="en-US" altLang="zh-TW" dirty="0" err="1"/>
              <a:t>XGBoost</a:t>
            </a:r>
            <a:r>
              <a:rPr lang="zh-TW" altLang="zh-TW" dirty="0"/>
              <a:t>則相反，</a:t>
            </a:r>
            <a:r>
              <a:rPr lang="en-US" altLang="zh-TW" dirty="0"/>
              <a:t>Accuracy</a:t>
            </a:r>
            <a:r>
              <a:rPr lang="zh-TW" altLang="zh-TW" dirty="0"/>
              <a:t>最佳而</a:t>
            </a:r>
            <a:r>
              <a:rPr lang="en-US" altLang="zh-TW" dirty="0"/>
              <a:t>False recall</a:t>
            </a:r>
            <a:r>
              <a:rPr lang="zh-TW" altLang="zh-TW" dirty="0"/>
              <a:t>最差，在兩者中取得平衡的話</a:t>
            </a:r>
            <a:r>
              <a:rPr lang="en-US" altLang="zh-TW" dirty="0"/>
              <a:t>Gradient Boosting</a:t>
            </a:r>
            <a:r>
              <a:rPr lang="zh-TW" altLang="zh-TW" dirty="0"/>
              <a:t>可能是綜合表現較好的模型，亦即在保證一定水準的準確率下</a:t>
            </a:r>
            <a:r>
              <a:rPr lang="en-US" altLang="zh-TW" dirty="0"/>
              <a:t>(</a:t>
            </a:r>
            <a:r>
              <a:rPr lang="zh-TW" altLang="zh-TW" dirty="0"/>
              <a:t>超過七成</a:t>
            </a:r>
            <a:r>
              <a:rPr lang="en-US" altLang="zh-TW" dirty="0"/>
              <a:t>)</a:t>
            </a:r>
            <a:r>
              <a:rPr lang="zh-TW" altLang="zh-TW" dirty="0"/>
              <a:t>，假評論的召回率還不錯</a:t>
            </a:r>
            <a:r>
              <a:rPr lang="en-US" altLang="zh-TW" dirty="0"/>
              <a:t>(0.76)</a:t>
            </a:r>
            <a:r>
              <a:rPr lang="zh-TW" altLang="zh-TW" dirty="0"/>
              <a:t>。</a:t>
            </a:r>
          </a:p>
          <a:p>
            <a:r>
              <a:rPr lang="zh-TW" altLang="zh-TW" dirty="0"/>
              <a:t>以實驗結果而言，團隊認為</a:t>
            </a:r>
            <a:r>
              <a:rPr lang="en-US" altLang="zh-TW" dirty="0"/>
              <a:t>Gradient Boosting</a:t>
            </a:r>
            <a:r>
              <a:rPr lang="zh-TW" altLang="zh-TW" dirty="0"/>
              <a:t>在只有用戶行為的資料集中，表現得較為穩定而不偏頗。</a:t>
            </a:r>
            <a:endParaRPr lang="en-US" altLang="zh-TW" dirty="0"/>
          </a:p>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dirty="0"/>
              <a:t>承兩類別在文字雲的視覺化分析中，我們觀察到假評論傾向給予比較詳細的描述，而真實評論有比較多情緒面的描述。在此階段的實驗結果，從各模型對於變數的重要性之選取中可以發現，各模型所選出的字多是「假評論」對於餐廳客觀描述會使用到的</a:t>
            </a:r>
            <a:r>
              <a:rPr lang="en-US" altLang="zh-TW" dirty="0"/>
              <a:t>terms</a:t>
            </a:r>
            <a:r>
              <a:rPr lang="zh-TW" altLang="zh-TW" dirty="0"/>
              <a:t>，尤其是對於餐點口味的描述如</a:t>
            </a:r>
            <a:r>
              <a:rPr lang="en-US" altLang="zh-TW" dirty="0"/>
              <a:t>: flavorful, sauce, pork, tasty</a:t>
            </a:r>
            <a:r>
              <a:rPr lang="zh-TW" altLang="zh-TW" dirty="0"/>
              <a:t>等。但從實驗數據觀察可以發現，相較於上一組實驗，假評論的偵測率顯著下降，而真實評論的偵測率也有微幅下降</a:t>
            </a:r>
            <a:r>
              <a:rPr lang="en-US" altLang="zh-TW" dirty="0"/>
              <a:t>。</a:t>
            </a:r>
            <a:r>
              <a:rPr lang="zh-TW" altLang="zh-TW" dirty="0"/>
              <a:t>造成此現象的發生，本團隊推測，在特徵選取步驟中，因為</a:t>
            </a:r>
            <a:r>
              <a:rPr lang="en-US" altLang="zh-TW" dirty="0"/>
              <a:t> data imbalance </a:t>
            </a:r>
            <a:r>
              <a:rPr lang="zh-TW" altLang="zh-TW" dirty="0"/>
              <a:t>的狀況 </a:t>
            </a:r>
            <a:r>
              <a:rPr lang="en-US" altLang="zh-TW" dirty="0"/>
              <a:t>(</a:t>
            </a:r>
            <a:r>
              <a:rPr lang="zh-TW" altLang="zh-TW" dirty="0"/>
              <a:t>真實評論的數量遠高於假評論的數量</a:t>
            </a:r>
            <a:r>
              <a:rPr lang="en-US" altLang="zh-TW" dirty="0"/>
              <a:t>) </a:t>
            </a:r>
            <a:r>
              <a:rPr lang="zh-TW" altLang="zh-TW" dirty="0"/>
              <a:t>，所使用之</a:t>
            </a:r>
            <a:r>
              <a:rPr lang="en-US" altLang="zh-TW" dirty="0"/>
              <a:t>Chi-square method </a:t>
            </a:r>
            <a:r>
              <a:rPr lang="zh-TW" altLang="zh-TW" dirty="0"/>
              <a:t>所選出的強鑑別力特徵，不僅反映出的是假評論的常用字，更應該是真實評論的</a:t>
            </a:r>
            <a:r>
              <a:rPr lang="en-US" altLang="zh-TW" dirty="0"/>
              <a:t>「</a:t>
            </a:r>
            <a:r>
              <a:rPr lang="zh-TW" altLang="zh-TW" dirty="0"/>
              <a:t>不常見字</a:t>
            </a:r>
            <a:r>
              <a:rPr lang="en-US" altLang="zh-TW" dirty="0"/>
              <a:t>」</a:t>
            </a:r>
            <a:r>
              <a:rPr lang="zh-TW" altLang="zh-TW" dirty="0"/>
              <a:t>，意即這些被選出的字為真實評論的「反指標」，故模型在此實驗中，明顯降低了假評論的辨識率，但又因為文字資料有稀疏的特性，使得真實評論的辨識率不增反略減。</a:t>
            </a:r>
          </a:p>
        </p:txBody>
      </p:sp>
      <p:sp>
        <p:nvSpPr>
          <p:cNvPr id="4" name="投影片編號版面配置區 3"/>
          <p:cNvSpPr>
            <a:spLocks noGrp="1"/>
          </p:cNvSpPr>
          <p:nvPr>
            <p:ph type="sldNum" sz="quarter" idx="10"/>
          </p:nvPr>
        </p:nvSpPr>
        <p:spPr/>
        <p:txBody>
          <a:bodyPr/>
          <a:lstStyle/>
          <a:p>
            <a:fld id="{767F8585-17E6-4E5B-B539-EA79E50ED1D5}" type="slidenum">
              <a:rPr lang="zh-TW" altLang="en-US" smtClean="0"/>
              <a:t>38</a:t>
            </a:fld>
            <a:endParaRPr lang="zh-TW" altLang="en-US"/>
          </a:p>
        </p:txBody>
      </p:sp>
    </p:spTree>
    <p:extLst>
      <p:ext uri="{BB962C8B-B14F-4D97-AF65-F5344CB8AC3E}">
        <p14:creationId xmlns:p14="http://schemas.microsoft.com/office/powerpoint/2010/main" val="34522179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67F8585-17E6-4E5B-B539-EA79E50ED1D5}" type="slidenum">
              <a:rPr lang="zh-TW" altLang="en-US" smtClean="0"/>
              <a:t>39</a:t>
            </a:fld>
            <a:endParaRPr lang="zh-TW" altLang="en-US"/>
          </a:p>
        </p:txBody>
      </p:sp>
    </p:spTree>
    <p:extLst>
      <p:ext uri="{BB962C8B-B14F-4D97-AF65-F5344CB8AC3E}">
        <p14:creationId xmlns:p14="http://schemas.microsoft.com/office/powerpoint/2010/main" val="34197575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67F8585-17E6-4E5B-B539-EA79E50ED1D5}" type="slidenum">
              <a:rPr lang="zh-TW" altLang="en-US" smtClean="0"/>
              <a:t>40</a:t>
            </a:fld>
            <a:endParaRPr lang="zh-TW" altLang="en-US"/>
          </a:p>
        </p:txBody>
      </p:sp>
    </p:spTree>
    <p:extLst>
      <p:ext uri="{BB962C8B-B14F-4D97-AF65-F5344CB8AC3E}">
        <p14:creationId xmlns:p14="http://schemas.microsoft.com/office/powerpoint/2010/main" val="40027712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False recall</a:t>
            </a:r>
            <a:r>
              <a:rPr lang="zh-TW" altLang="zh-TW" dirty="0"/>
              <a:t>最佳的模型變成</a:t>
            </a:r>
            <a:r>
              <a:rPr lang="en-US" altLang="zh-TW" dirty="0" err="1"/>
              <a:t>XGBoost</a:t>
            </a:r>
            <a:r>
              <a:rPr lang="zh-TW" altLang="zh-TW" dirty="0"/>
              <a:t>，但可以說是犧牲大幅的</a:t>
            </a:r>
            <a:r>
              <a:rPr lang="en-US" altLang="zh-TW" dirty="0"/>
              <a:t>Accuracy</a:t>
            </a:r>
            <a:r>
              <a:rPr lang="zh-TW" altLang="zh-TW" dirty="0"/>
              <a:t>換來的，</a:t>
            </a:r>
            <a:r>
              <a:rPr lang="en-US" altLang="zh-TW" dirty="0"/>
              <a:t>Accuracy</a:t>
            </a:r>
            <a:r>
              <a:rPr lang="zh-TW" altLang="zh-TW" dirty="0"/>
              <a:t>僅</a:t>
            </a:r>
            <a:r>
              <a:rPr lang="en-US" altLang="zh-TW" dirty="0"/>
              <a:t>0.23</a:t>
            </a:r>
            <a:r>
              <a:rPr lang="zh-TW" altLang="zh-TW" dirty="0"/>
              <a:t>，僅比隨機猜測還略好</a:t>
            </a:r>
            <a:r>
              <a:rPr lang="en-US" altLang="zh-TW" dirty="0"/>
              <a:t>(</a:t>
            </a:r>
            <a:r>
              <a:rPr lang="zh-TW" altLang="zh-TW" dirty="0"/>
              <a:t>原始資料真假評論比例約為</a:t>
            </a:r>
            <a:r>
              <a:rPr lang="en-US" altLang="zh-TW" dirty="0"/>
              <a:t>87:13)</a:t>
            </a:r>
            <a:r>
              <a:rPr lang="zh-TW" altLang="zh-TW" dirty="0"/>
              <a:t>，代表模型幾乎都預測是假評論，導致整體準確率極差。</a:t>
            </a:r>
            <a:r>
              <a:rPr lang="en-US" altLang="zh-TW" dirty="0"/>
              <a:t>Gradient Boosting</a:t>
            </a:r>
            <a:r>
              <a:rPr lang="zh-TW" altLang="zh-TW" dirty="0"/>
              <a:t>則是另一種極端，</a:t>
            </a:r>
            <a:r>
              <a:rPr lang="en-US" altLang="zh-TW" dirty="0"/>
              <a:t>Accuracy</a:t>
            </a:r>
            <a:r>
              <a:rPr lang="zh-TW" altLang="zh-TW" dirty="0"/>
              <a:t>最佳而</a:t>
            </a:r>
            <a:r>
              <a:rPr lang="en-US" altLang="zh-TW" dirty="0"/>
              <a:t>False recall</a:t>
            </a:r>
            <a:r>
              <a:rPr lang="zh-TW" altLang="zh-TW" dirty="0"/>
              <a:t>最差，代表模型幾乎都預測是真評論，導致不太能偵測出假評論，這與我們的期望相悖，是我們最不樂見的情形。</a:t>
            </a:r>
            <a:r>
              <a:rPr lang="en-US" altLang="zh-TW" dirty="0"/>
              <a:t>Logistics regression</a:t>
            </a:r>
            <a:r>
              <a:rPr lang="zh-TW" altLang="zh-TW" dirty="0"/>
              <a:t>是較平衡的模型，兩個指標都在七成以上，符合我們的期待。</a:t>
            </a:r>
          </a:p>
          <a:p>
            <a:r>
              <a:rPr lang="zh-TW" altLang="zh-TW" dirty="0"/>
              <a:t>因此，團隊認為</a:t>
            </a:r>
            <a:r>
              <a:rPr lang="en-US" altLang="zh-TW" dirty="0"/>
              <a:t>Logistics regression</a:t>
            </a:r>
            <a:r>
              <a:rPr lang="zh-TW" altLang="zh-TW" dirty="0"/>
              <a:t>在只有評論資料</a:t>
            </a:r>
            <a:r>
              <a:rPr lang="en-US" altLang="zh-TW" dirty="0"/>
              <a:t>+</a:t>
            </a:r>
            <a:r>
              <a:rPr lang="zh-TW" altLang="zh-TW" dirty="0"/>
              <a:t>使用者行為的資料集中，表現得較為符合專案目標的期望，亦即較能偵測出假評論</a:t>
            </a:r>
            <a:r>
              <a:rPr lang="en-US" altLang="zh-TW" dirty="0"/>
              <a:t>(False recall</a:t>
            </a:r>
            <a:r>
              <a:rPr lang="zh-TW" altLang="zh-TW" dirty="0"/>
              <a:t>七成五</a:t>
            </a:r>
            <a:r>
              <a:rPr lang="en-US" altLang="zh-TW" dirty="0"/>
              <a:t>)</a:t>
            </a:r>
            <a:r>
              <a:rPr lang="zh-TW" altLang="zh-TW" dirty="0"/>
              <a:t>且保持一定水準的準確率</a:t>
            </a:r>
            <a:r>
              <a:rPr lang="en-US" altLang="zh-TW" dirty="0"/>
              <a:t>(</a:t>
            </a:r>
            <a:r>
              <a:rPr lang="zh-TW" altLang="zh-TW" dirty="0"/>
              <a:t>七成左右</a:t>
            </a:r>
            <a:r>
              <a:rPr lang="en-US" altLang="zh-TW" dirty="0"/>
              <a:t>)</a:t>
            </a:r>
            <a:r>
              <a:rPr lang="zh-TW" altLang="zh-TW" dirty="0"/>
              <a:t>。</a:t>
            </a:r>
            <a:endParaRPr lang="en-US" altLang="zh-TW" dirty="0"/>
          </a:p>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dirty="0"/>
              <a:t>大部分重要的變數都是行為變數，代表與文字相比，行為變數能給予更多資訊，有助於偵測出假評論。且</a:t>
            </a:r>
            <a:r>
              <a:rPr lang="en-US" altLang="zh-TW" dirty="0" err="1"/>
              <a:t>max_review_similarity</a:t>
            </a:r>
            <a:r>
              <a:rPr lang="zh-TW" altLang="zh-TW" dirty="0"/>
              <a:t>、</a:t>
            </a:r>
            <a:r>
              <a:rPr lang="en-US" altLang="zh-TW" dirty="0" err="1"/>
              <a:t>average_review_similarity</a:t>
            </a:r>
            <a:r>
              <a:rPr lang="zh-TW" altLang="zh-TW" dirty="0"/>
              <a:t>、</a:t>
            </a:r>
            <a:r>
              <a:rPr lang="en-US" altLang="zh-TW" dirty="0" err="1"/>
              <a:t>rating_deviation</a:t>
            </a:r>
            <a:r>
              <a:rPr lang="zh-TW" altLang="zh-TW" dirty="0"/>
              <a:t>、</a:t>
            </a:r>
            <a:r>
              <a:rPr lang="en-US" altLang="zh-TW" dirty="0" err="1"/>
              <a:t>extreme_rating_ratio</a:t>
            </a:r>
            <a:r>
              <a:rPr lang="zh-TW" altLang="zh-TW" dirty="0"/>
              <a:t>、</a:t>
            </a:r>
            <a:r>
              <a:rPr lang="en-US" altLang="zh-TW" dirty="0" err="1"/>
              <a:t>tokenize_content_len</a:t>
            </a:r>
            <a:r>
              <a:rPr lang="zh-TW" altLang="zh-TW" dirty="0"/>
              <a:t>、</a:t>
            </a:r>
            <a:r>
              <a:rPr lang="en-US" altLang="zh-TW" dirty="0" err="1"/>
              <a:t>length_deviation</a:t>
            </a:r>
            <a:r>
              <a:rPr lang="zh-TW" altLang="zh-TW" dirty="0"/>
              <a:t>、</a:t>
            </a:r>
            <a:r>
              <a:rPr lang="en-US" altLang="zh-TW" dirty="0" err="1"/>
              <a:t>absolute_compound</a:t>
            </a:r>
            <a:r>
              <a:rPr lang="zh-TW" altLang="zh-TW" dirty="0"/>
              <a:t>等行為變數在多個模型中都是前幾重要的，代表本團隊對於這些變數影響真假評論的差異的假設頗合理，的確是偵測假評論的重要變因。</a:t>
            </a:r>
          </a:p>
          <a:p>
            <a:endParaRPr lang="zh-TW" altLang="zh-TW" dirty="0"/>
          </a:p>
        </p:txBody>
      </p:sp>
      <p:sp>
        <p:nvSpPr>
          <p:cNvPr id="4" name="投影片編號版面配置區 3"/>
          <p:cNvSpPr>
            <a:spLocks noGrp="1"/>
          </p:cNvSpPr>
          <p:nvPr>
            <p:ph type="sldNum" sz="quarter" idx="10"/>
          </p:nvPr>
        </p:nvSpPr>
        <p:spPr/>
        <p:txBody>
          <a:bodyPr/>
          <a:lstStyle/>
          <a:p>
            <a:fld id="{767F8585-17E6-4E5B-B539-EA79E50ED1D5}" type="slidenum">
              <a:rPr lang="zh-TW" altLang="en-US" smtClean="0"/>
              <a:t>41</a:t>
            </a:fld>
            <a:endParaRPr lang="zh-TW" altLang="en-US"/>
          </a:p>
        </p:txBody>
      </p:sp>
    </p:spTree>
    <p:extLst>
      <p:ext uri="{BB962C8B-B14F-4D97-AF65-F5344CB8AC3E}">
        <p14:creationId xmlns:p14="http://schemas.microsoft.com/office/powerpoint/2010/main" val="8003416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dirty="0">
                <a:solidFill>
                  <a:schemeClr val="tx1"/>
                </a:solidFill>
                <a:effectLst/>
                <a:latin typeface="+mn-lt"/>
                <a:ea typeface="+mn-ea"/>
                <a:cs typeface="+mn-cs"/>
              </a:rPr>
              <a:t>比較結論：</a:t>
            </a:r>
          </a:p>
          <a:p>
            <a:r>
              <a:rPr lang="zh-TW" altLang="zh-TW" sz="1200" kern="1200" dirty="0">
                <a:solidFill>
                  <a:schemeClr val="tx1"/>
                </a:solidFill>
                <a:effectLst/>
                <a:latin typeface="+mn-lt"/>
                <a:ea typeface="+mn-ea"/>
                <a:cs typeface="+mn-cs"/>
              </a:rPr>
              <a:t>只用行為變數的</a:t>
            </a:r>
            <a:r>
              <a:rPr lang="en-US" altLang="zh-TW" sz="1200" kern="1200" dirty="0">
                <a:solidFill>
                  <a:schemeClr val="tx1"/>
                </a:solidFill>
                <a:effectLst/>
                <a:latin typeface="+mn-lt"/>
                <a:ea typeface="+mn-ea"/>
                <a:cs typeface="+mn-cs"/>
              </a:rPr>
              <a:t>Gradient Boosting</a:t>
            </a:r>
            <a:r>
              <a:rPr lang="zh-TW" altLang="zh-TW" sz="1200" kern="1200" dirty="0">
                <a:solidFill>
                  <a:schemeClr val="tx1"/>
                </a:solidFill>
                <a:effectLst/>
                <a:latin typeface="+mn-lt"/>
                <a:ea typeface="+mn-ea"/>
                <a:cs typeface="+mn-cs"/>
              </a:rPr>
              <a:t>模型在所有指標都略優，而單純用文字資料的模型效果最差，兩者都採用的模型效果比只用行為變數的模型略遜，但其實差距不大。因此本團隊認為行為變數對於偵測假評論是很重要的，而文字資料可能需要更多不同的處理方法，方能達到更好成效。</a:t>
            </a:r>
          </a:p>
          <a:p>
            <a:endParaRPr lang="zh-TW" altLang="en-US" dirty="0"/>
          </a:p>
        </p:txBody>
      </p:sp>
      <p:sp>
        <p:nvSpPr>
          <p:cNvPr id="4" name="投影片編號版面配置區 3"/>
          <p:cNvSpPr>
            <a:spLocks noGrp="1"/>
          </p:cNvSpPr>
          <p:nvPr>
            <p:ph type="sldNum" sz="quarter" idx="10"/>
          </p:nvPr>
        </p:nvSpPr>
        <p:spPr/>
        <p:txBody>
          <a:bodyPr/>
          <a:lstStyle/>
          <a:p>
            <a:fld id="{767F8585-17E6-4E5B-B539-EA79E50ED1D5}" type="slidenum">
              <a:rPr lang="zh-TW" altLang="en-US" smtClean="0"/>
              <a:t>42</a:t>
            </a:fld>
            <a:endParaRPr lang="zh-TW" altLang="en-US"/>
          </a:p>
        </p:txBody>
      </p:sp>
    </p:spTree>
    <p:extLst>
      <p:ext uri="{BB962C8B-B14F-4D97-AF65-F5344CB8AC3E}">
        <p14:creationId xmlns:p14="http://schemas.microsoft.com/office/powerpoint/2010/main" val="29695172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Accuracy</a:t>
            </a:r>
            <a:r>
              <a:rPr lang="zh-TW" altLang="en-US" dirty="0"/>
              <a:t>和</a:t>
            </a:r>
            <a:r>
              <a:rPr lang="en-US" altLang="zh-TW" dirty="0"/>
              <a:t>False recall</a:t>
            </a:r>
            <a:r>
              <a:rPr lang="zh-TW" altLang="en-US" dirty="0"/>
              <a:t>勢必要作出取捨，模型常常會傾向都預測是真評論</a:t>
            </a:r>
            <a:r>
              <a:rPr lang="en-US" altLang="zh-TW" dirty="0"/>
              <a:t>(</a:t>
            </a:r>
            <a:r>
              <a:rPr lang="zh-TW" altLang="en-US" dirty="0"/>
              <a:t>或相反，都預測假評論</a:t>
            </a:r>
            <a:r>
              <a:rPr lang="en-US" altLang="zh-TW" dirty="0"/>
              <a:t>)</a:t>
            </a:r>
            <a:r>
              <a:rPr lang="zh-TW" altLang="en-US" dirty="0"/>
              <a:t>，很難同時讓他們穩定上升。</a:t>
            </a:r>
          </a:p>
          <a:p>
            <a:r>
              <a:rPr lang="zh-TW" altLang="en-US" dirty="0"/>
              <a:t>變數對於偵測假評論非常重要，可以從評論的特性</a:t>
            </a:r>
            <a:r>
              <a:rPr lang="en-US" altLang="zh-TW" dirty="0"/>
              <a:t>(</a:t>
            </a:r>
            <a:r>
              <a:rPr lang="zh-TW" altLang="en-US" dirty="0"/>
              <a:t>評論長短、評分差異、評論的情緒強烈程度</a:t>
            </a:r>
            <a:r>
              <a:rPr lang="en-US" altLang="zh-TW" dirty="0"/>
              <a:t>)</a:t>
            </a:r>
            <a:r>
              <a:rPr lang="zh-TW" altLang="en-US" dirty="0"/>
              <a:t>、作者的特性</a:t>
            </a:r>
            <a:r>
              <a:rPr lang="en-US" altLang="zh-TW" dirty="0"/>
              <a:t>(</a:t>
            </a:r>
            <a:r>
              <a:rPr lang="zh-TW" altLang="en-US" dirty="0"/>
              <a:t>作者過往評論之間的相似度、當天發布的評論次數</a:t>
            </a:r>
            <a:r>
              <a:rPr lang="en-US" altLang="zh-TW" dirty="0"/>
              <a:t>)</a:t>
            </a:r>
            <a:r>
              <a:rPr lang="zh-TW" altLang="en-US" dirty="0"/>
              <a:t>得知該篇評論為假評論的可能性。</a:t>
            </a:r>
          </a:p>
          <a:p>
            <a:endParaRPr lang="zh-TW" altLang="en-US" dirty="0"/>
          </a:p>
        </p:txBody>
      </p:sp>
      <p:sp>
        <p:nvSpPr>
          <p:cNvPr id="4" name="投影片編號版面配置區 3"/>
          <p:cNvSpPr>
            <a:spLocks noGrp="1"/>
          </p:cNvSpPr>
          <p:nvPr>
            <p:ph type="sldNum" sz="quarter" idx="10"/>
          </p:nvPr>
        </p:nvSpPr>
        <p:spPr/>
        <p:txBody>
          <a:bodyPr/>
          <a:lstStyle/>
          <a:p>
            <a:fld id="{767F8585-17E6-4E5B-B539-EA79E50ED1D5}" type="slidenum">
              <a:rPr lang="zh-TW" altLang="en-US" smtClean="0"/>
              <a:t>43</a:t>
            </a:fld>
            <a:endParaRPr lang="zh-TW" altLang="en-US"/>
          </a:p>
        </p:txBody>
      </p:sp>
    </p:spTree>
    <p:extLst>
      <p:ext uri="{BB962C8B-B14F-4D97-AF65-F5344CB8AC3E}">
        <p14:creationId xmlns:p14="http://schemas.microsoft.com/office/powerpoint/2010/main" val="28834019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換句話說，對於評論平台的業者而言，若要抓出假評論，可以從評論者帳號的歷史行為記錄去做判斷，例如以本研究所建立的幾個變數作為判斷；</a:t>
            </a:r>
            <a:endParaRPr lang="en-US" altLang="zh-TW" dirty="0"/>
          </a:p>
          <a:p>
            <a:r>
              <a:rPr lang="zh-TW" altLang="en-US" dirty="0"/>
              <a:t>相反的，不論是否為評論寫手，每個人的寫作風格、用字遣詞可能有極高的變異，從評論內容反而難以辨識假評論。</a:t>
            </a:r>
          </a:p>
          <a:p>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dirty="0"/>
              <a:t>所以我們覺得現行多數評論平台的社群作用，也就是提供用者抒發心情，發表意見的作用可能大於實際上資訊交換的功能，反而較多具體客觀的評論可能為虛假評論，畢竟如此更容易吸引讀者的注意。</a:t>
            </a:r>
          </a:p>
          <a:p>
            <a:endParaRPr lang="zh-TW" altLang="en-US" dirty="0"/>
          </a:p>
        </p:txBody>
      </p:sp>
      <p:sp>
        <p:nvSpPr>
          <p:cNvPr id="4" name="投影片編號版面配置區 3"/>
          <p:cNvSpPr>
            <a:spLocks noGrp="1"/>
          </p:cNvSpPr>
          <p:nvPr>
            <p:ph type="sldNum" sz="quarter" idx="10"/>
          </p:nvPr>
        </p:nvSpPr>
        <p:spPr/>
        <p:txBody>
          <a:bodyPr/>
          <a:lstStyle/>
          <a:p>
            <a:fld id="{767F8585-17E6-4E5B-B539-EA79E50ED1D5}" type="slidenum">
              <a:rPr lang="zh-TW" altLang="en-US" smtClean="0"/>
              <a:t>45</a:t>
            </a:fld>
            <a:endParaRPr lang="zh-TW" altLang="en-US"/>
          </a:p>
        </p:txBody>
      </p:sp>
    </p:spTree>
    <p:extLst>
      <p:ext uri="{BB962C8B-B14F-4D97-AF65-F5344CB8AC3E}">
        <p14:creationId xmlns:p14="http://schemas.microsoft.com/office/powerpoint/2010/main" val="1612467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67F8585-17E6-4E5B-B539-EA79E50ED1D5}" type="slidenum">
              <a:rPr lang="zh-TW" altLang="en-US" smtClean="0"/>
              <a:t>47</a:t>
            </a:fld>
            <a:endParaRPr lang="zh-TW" altLang="en-US"/>
          </a:p>
        </p:txBody>
      </p:sp>
    </p:spTree>
    <p:extLst>
      <p:ext uri="{BB962C8B-B14F-4D97-AF65-F5344CB8AC3E}">
        <p14:creationId xmlns:p14="http://schemas.microsoft.com/office/powerpoint/2010/main" val="33143776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67F8585-17E6-4E5B-B539-EA79E50ED1D5}" type="slidenum">
              <a:rPr lang="zh-TW" altLang="en-US" smtClean="0"/>
              <a:t>49</a:t>
            </a:fld>
            <a:endParaRPr lang="zh-TW" altLang="en-US"/>
          </a:p>
        </p:txBody>
      </p:sp>
    </p:spTree>
    <p:extLst>
      <p:ext uri="{BB962C8B-B14F-4D97-AF65-F5344CB8AC3E}">
        <p14:creationId xmlns:p14="http://schemas.microsoft.com/office/powerpoint/2010/main" val="607714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1" dirty="0" smtClean="0">
                <a:solidFill>
                  <a:srgbClr val="C00000"/>
                </a:solidFill>
              </a:rPr>
              <a:t>希望提供一個更為可信的評論資訊，</a:t>
            </a:r>
            <a:r>
              <a:rPr lang="zh-TW" altLang="en-US" sz="1200" b="1" dirty="0" smtClean="0"/>
              <a:t>協助平台業者 </a:t>
            </a:r>
            <a:r>
              <a:rPr lang="en-US" altLang="zh-TW" sz="1200" b="1" dirty="0" err="1" smtClean="0"/>
              <a:t>ex.Yelp</a:t>
            </a:r>
            <a:r>
              <a:rPr lang="en-US" altLang="zh-TW" sz="1200" b="1" dirty="0" smtClean="0"/>
              <a:t> </a:t>
            </a:r>
            <a:r>
              <a:rPr lang="zh-TW" altLang="en-US" sz="1200" b="1" dirty="0" smtClean="0"/>
              <a:t>過濾虛假評論並重新計算</a:t>
            </a:r>
            <a:r>
              <a:rPr lang="zh-TW" altLang="en-US" sz="1200" b="1" smtClean="0"/>
              <a:t>店家評分，讓消費行為不會受到虛假評論而有所影響。</a:t>
            </a:r>
            <a:endParaRPr lang="zh-TW" altLang="en-US" dirty="0"/>
          </a:p>
        </p:txBody>
      </p:sp>
      <p:sp>
        <p:nvSpPr>
          <p:cNvPr id="4" name="投影片編號版面配置區 3"/>
          <p:cNvSpPr>
            <a:spLocks noGrp="1"/>
          </p:cNvSpPr>
          <p:nvPr>
            <p:ph type="sldNum" sz="quarter" idx="10"/>
          </p:nvPr>
        </p:nvSpPr>
        <p:spPr/>
        <p:txBody>
          <a:bodyPr/>
          <a:lstStyle/>
          <a:p>
            <a:fld id="{767F8585-17E6-4E5B-B539-EA79E50ED1D5}" type="slidenum">
              <a:rPr lang="zh-TW" altLang="en-US" smtClean="0"/>
              <a:t>5</a:t>
            </a:fld>
            <a:endParaRPr lang="zh-TW" altLang="en-US"/>
          </a:p>
        </p:txBody>
      </p:sp>
    </p:spTree>
    <p:extLst>
      <p:ext uri="{BB962C8B-B14F-4D97-AF65-F5344CB8AC3E}">
        <p14:creationId xmlns:p14="http://schemas.microsoft.com/office/powerpoint/2010/main" val="799786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t>這邊是我們的專案目標，基本上和期中提案差不多。</a:t>
            </a:r>
            <a:endParaRPr lang="en-US" altLang="zh-TW"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貼圖來源：</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模型：</a:t>
            </a:r>
            <a:r>
              <a:rPr lang="en-US" altLang="zh-TW" dirty="0"/>
              <a:t>https://www.flaticon.com/free-icon/predictive-models_2103652</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天使：</a:t>
            </a:r>
            <a:r>
              <a:rPr lang="en-US" altLang="zh-TW" dirty="0"/>
              <a:t>https://www.flaticon.com/free-icon/angel_621899</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惡魔：</a:t>
            </a:r>
            <a:r>
              <a:rPr lang="en-US" altLang="zh-TW" dirty="0"/>
              <a:t>https://www.flaticon.com/free-icon/devil_3504537?term=evil&amp;page=1&amp;position=34</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評論：</a:t>
            </a:r>
            <a:r>
              <a:rPr lang="en-US" altLang="zh-TW" dirty="0"/>
              <a:t>https://www.flaticon.com/free-icon/service_3712284?term=review&amp;page=1&amp;position=1</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平台可能性：</a:t>
            </a:r>
            <a:r>
              <a:rPr lang="en-US" altLang="zh-TW" dirty="0"/>
              <a:t>https://www.flaticon.com/free-icon/comparison_2554268</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767F8585-17E6-4E5B-B539-EA79E50ED1D5}" type="slidenum">
              <a:rPr lang="zh-TW" altLang="en-US" smtClean="0"/>
              <a:t>6</a:t>
            </a:fld>
            <a:endParaRPr lang="zh-TW" altLang="en-US"/>
          </a:p>
        </p:txBody>
      </p:sp>
    </p:spTree>
    <p:extLst>
      <p:ext uri="{BB962C8B-B14F-4D97-AF65-F5344CB8AC3E}">
        <p14:creationId xmlns:p14="http://schemas.microsoft.com/office/powerpoint/2010/main" val="158305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該論文提出了運用四種不同的機器學習方法建立假評論偵測模型，並且比較各個不同方法間假評論偵測模型的差異，但是論文</a:t>
            </a:r>
            <a:r>
              <a:rPr lang="zh-TW" altLang="en-US" dirty="0" smtClean="0"/>
              <a:t>並沒有對於</a:t>
            </a:r>
            <a:r>
              <a:rPr lang="zh-TW" altLang="en-US" dirty="0"/>
              <a:t>真實評論與寫手之評論做更進一步的探討分析。</a:t>
            </a:r>
          </a:p>
          <a:p>
            <a:endParaRPr lang="zh-TW" altLang="en-US" dirty="0"/>
          </a:p>
        </p:txBody>
      </p:sp>
      <p:sp>
        <p:nvSpPr>
          <p:cNvPr id="4" name="投影片編號版面配置區 3"/>
          <p:cNvSpPr>
            <a:spLocks noGrp="1"/>
          </p:cNvSpPr>
          <p:nvPr>
            <p:ph type="sldNum" sz="quarter" idx="10"/>
          </p:nvPr>
        </p:nvSpPr>
        <p:spPr/>
        <p:txBody>
          <a:bodyPr/>
          <a:lstStyle/>
          <a:p>
            <a:fld id="{767F8585-17E6-4E5B-B539-EA79E50ED1D5}" type="slidenum">
              <a:rPr lang="zh-TW" altLang="en-US" smtClean="0"/>
              <a:t>8</a:t>
            </a:fld>
            <a:endParaRPr lang="zh-TW" altLang="en-US"/>
          </a:p>
        </p:txBody>
      </p:sp>
    </p:spTree>
    <p:extLst>
      <p:ext uri="{BB962C8B-B14F-4D97-AF65-F5344CB8AC3E}">
        <p14:creationId xmlns:p14="http://schemas.microsoft.com/office/powerpoint/2010/main" val="3628636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defRPr/>
            </a:pPr>
            <a:r>
              <a:rPr lang="zh-TW" altLang="en-US" b="0" dirty="0"/>
              <a:t>該論文使用深度神經網路（</a:t>
            </a:r>
            <a:r>
              <a:rPr lang="en-US" altLang="zh-TW" b="0" dirty="0"/>
              <a:t>DNN</a:t>
            </a:r>
            <a:r>
              <a:rPr lang="zh-TW" altLang="en-US" b="0" dirty="0"/>
              <a:t>）、 卷積神經網路（</a:t>
            </a:r>
            <a:r>
              <a:rPr lang="en-US" altLang="zh-TW" b="0" dirty="0"/>
              <a:t>CNN</a:t>
            </a:r>
            <a:r>
              <a:rPr lang="zh-TW" altLang="en-US" b="0" dirty="0"/>
              <a:t>）、 長短期記憶（</a:t>
            </a:r>
            <a:r>
              <a:rPr lang="en-US" altLang="zh-TW" b="0" dirty="0"/>
              <a:t>LSTM</a:t>
            </a:r>
            <a:r>
              <a:rPr lang="zh-TW" altLang="en-US" b="0" dirty="0"/>
              <a:t>）等深度學習方法建構網路虛假評論偵測模型，並用於台灣知名論壇的虛假評論上，以提供提供網路評論的平台一個監控的機制，可以預警或是篩選有問題的評論，以避免不實評論對廠商或是消費者造成傷害。</a:t>
            </a:r>
            <a:endParaRPr lang="en-US" altLang="zh-TW" b="0" dirty="0"/>
          </a:p>
          <a:p>
            <a:pPr>
              <a:defRPr/>
            </a:pPr>
            <a:endParaRPr lang="en-US" altLang="zh-TW" b="0" dirty="0"/>
          </a:p>
          <a:p>
            <a:pPr>
              <a:defRPr/>
            </a:pPr>
            <a:r>
              <a:rPr lang="en-US" altLang="zh-TW" b="0" dirty="0"/>
              <a:t>Mobile01 </a:t>
            </a:r>
            <a:r>
              <a:rPr lang="zh-TW" altLang="en-US" b="0" dirty="0"/>
              <a:t>論壇：台灣 </a:t>
            </a:r>
            <a:r>
              <a:rPr lang="en-US" altLang="zh-TW" b="0" dirty="0"/>
              <a:t>3C </a:t>
            </a:r>
            <a:r>
              <a:rPr lang="zh-TW" altLang="en-US" b="0" dirty="0"/>
              <a:t>產品資訊討論度最高瀏覽率的網站之一</a:t>
            </a:r>
          </a:p>
          <a:p>
            <a:pPr>
              <a:defRPr/>
            </a:pPr>
            <a:endParaRPr lang="zh-TW" altLang="en-US" b="1" dirty="0"/>
          </a:p>
        </p:txBody>
      </p:sp>
      <p:sp>
        <p:nvSpPr>
          <p:cNvPr id="4" name="投影片編號版面配置區 3"/>
          <p:cNvSpPr>
            <a:spLocks noGrp="1"/>
          </p:cNvSpPr>
          <p:nvPr>
            <p:ph type="sldNum" sz="quarter" idx="10"/>
          </p:nvPr>
        </p:nvSpPr>
        <p:spPr/>
        <p:txBody>
          <a:bodyPr/>
          <a:lstStyle/>
          <a:p>
            <a:fld id="{767F8585-17E6-4E5B-B539-EA79E50ED1D5}" type="slidenum">
              <a:rPr lang="zh-TW" altLang="en-US" smtClean="0"/>
              <a:t>9</a:t>
            </a:fld>
            <a:endParaRPr lang="zh-TW" altLang="en-US"/>
          </a:p>
        </p:txBody>
      </p:sp>
    </p:spTree>
    <p:extLst>
      <p:ext uri="{BB962C8B-B14F-4D97-AF65-F5344CB8AC3E}">
        <p14:creationId xmlns:p14="http://schemas.microsoft.com/office/powerpoint/2010/main" val="1641426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這邊是我們的研究流程圖。</a:t>
            </a:r>
            <a:endParaRPr lang="en-US" altLang="zh-TW" dirty="0" smtClean="0"/>
          </a:p>
          <a:p>
            <a:r>
              <a:rPr lang="zh-TW" altLang="en-US" dirty="0" smtClean="0"/>
              <a:t>先做探索性分析</a:t>
            </a:r>
            <a:r>
              <a:rPr lang="en-US" altLang="zh-TW" dirty="0" smtClean="0"/>
              <a:t>EDA</a:t>
            </a:r>
          </a:p>
          <a:p>
            <a:r>
              <a:rPr lang="zh-TW" altLang="en-US" dirty="0" smtClean="0"/>
              <a:t>前處理</a:t>
            </a:r>
            <a:endParaRPr lang="en-US" altLang="zh-TW" dirty="0" smtClean="0"/>
          </a:p>
          <a:p>
            <a:r>
              <a:rPr lang="zh-TW" altLang="en-US" dirty="0" smtClean="0"/>
              <a:t>建模</a:t>
            </a:r>
            <a:endParaRPr lang="en-US" altLang="zh-TW" dirty="0" smtClean="0"/>
          </a:p>
          <a:p>
            <a:r>
              <a:rPr lang="zh-TW" altLang="en-US" dirty="0" smtClean="0"/>
              <a:t>跑實驗</a:t>
            </a:r>
            <a:endParaRPr lang="en-US" altLang="zh-TW" dirty="0" smtClean="0"/>
          </a:p>
          <a:p>
            <a:r>
              <a:rPr lang="zh-TW" altLang="en-US" dirty="0" smtClean="0"/>
              <a:t>最後對結果作分析。</a:t>
            </a:r>
            <a:endParaRPr lang="zh-TW" altLang="en-US" dirty="0"/>
          </a:p>
        </p:txBody>
      </p:sp>
      <p:sp>
        <p:nvSpPr>
          <p:cNvPr id="4" name="投影片編號版面配置區 3"/>
          <p:cNvSpPr>
            <a:spLocks noGrp="1"/>
          </p:cNvSpPr>
          <p:nvPr>
            <p:ph type="sldNum" sz="quarter" idx="10"/>
          </p:nvPr>
        </p:nvSpPr>
        <p:spPr/>
        <p:txBody>
          <a:bodyPr/>
          <a:lstStyle/>
          <a:p>
            <a:fld id="{59CF5AEF-8596-4CF7-9D11-522CA43E03CD}" type="slidenum">
              <a:rPr lang="zh-TW" altLang="en-US" smtClean="0"/>
              <a:t>11</a:t>
            </a:fld>
            <a:endParaRPr lang="zh-TW" altLang="en-US"/>
          </a:p>
        </p:txBody>
      </p:sp>
    </p:spTree>
    <p:extLst>
      <p:ext uri="{BB962C8B-B14F-4D97-AF65-F5344CB8AC3E}">
        <p14:creationId xmlns:p14="http://schemas.microsoft.com/office/powerpoint/2010/main" val="4088987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None/>
            </a:pPr>
            <a:r>
              <a:rPr lang="en-US" altLang="zh-TW" dirty="0" smtClean="0"/>
              <a:t>Experiment1.behavior</a:t>
            </a:r>
          </a:p>
          <a:p>
            <a:pPr marL="0" indent="0">
              <a:buNone/>
            </a:pPr>
            <a:r>
              <a:rPr lang="zh-TW" altLang="zh-TW" dirty="0" smtClean="0"/>
              <a:t>一般平台</a:t>
            </a:r>
            <a:r>
              <a:rPr lang="zh-TW" altLang="en-US" dirty="0" smtClean="0"/>
              <a:t>用戶與</a:t>
            </a:r>
            <a:r>
              <a:rPr lang="zh-TW" altLang="zh-TW" dirty="0" smtClean="0"/>
              <a:t>評論寫手</a:t>
            </a:r>
            <a:r>
              <a:rPr lang="zh-TW" altLang="en-US" dirty="0" smtClean="0"/>
              <a:t>的評論動機不同，我們觀察不同帳號之間的評論差異，透過</a:t>
            </a:r>
            <a:r>
              <a:rPr lang="en-US" altLang="zh-TW" dirty="0" smtClean="0"/>
              <a:t>EDA</a:t>
            </a:r>
            <a:r>
              <a:rPr lang="zh-TW" altLang="zh-TW" dirty="0" smtClean="0"/>
              <a:t>建立數個行為特徵作為模型輸入</a:t>
            </a:r>
            <a:r>
              <a:rPr lang="zh-TW" altLang="en-US" dirty="0" smtClean="0"/>
              <a:t>，預測假評論。</a:t>
            </a:r>
            <a:endParaRPr lang="en-US" altLang="zh-TW" dirty="0" smtClean="0"/>
          </a:p>
          <a:p>
            <a:pPr marL="0" indent="0">
              <a:buNone/>
            </a:pPr>
            <a:endParaRPr lang="en-US" altLang="zh-TW" dirty="0" smtClean="0"/>
          </a:p>
          <a:p>
            <a:pPr marL="0" indent="0">
              <a:buNone/>
            </a:pPr>
            <a:r>
              <a:rPr lang="en-US" altLang="zh-TW" dirty="0" smtClean="0"/>
              <a:t>Experiment2.text</a:t>
            </a: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考慮評論內容本身，把</a:t>
            </a:r>
            <a:r>
              <a:rPr lang="zh-TW" altLang="zh-TW" dirty="0" smtClean="0"/>
              <a:t>每則評論經過前處理之後轉換至文字向量並作為模型輸入，</a:t>
            </a:r>
            <a:r>
              <a:rPr lang="zh-TW" altLang="en-US" dirty="0" smtClean="0"/>
              <a:t>接著用特徵選擇</a:t>
            </a:r>
            <a:r>
              <a:rPr lang="zh-TW" altLang="zh-TW" dirty="0" smtClean="0"/>
              <a:t>找出高鑑別力的</a:t>
            </a:r>
            <a:r>
              <a:rPr lang="en-US" altLang="zh-TW" dirty="0" smtClean="0"/>
              <a:t>terms</a:t>
            </a:r>
            <a:r>
              <a:rPr lang="zh-TW" altLang="zh-TW" dirty="0" smtClean="0"/>
              <a:t>來提升辨別真假評論的準確率。</a:t>
            </a:r>
            <a:endParaRPr lang="en-US" altLang="zh-TW" dirty="0" smtClean="0"/>
          </a:p>
          <a:p>
            <a:pPr marL="0" indent="0">
              <a:buNone/>
            </a:pPr>
            <a:endParaRPr lang="en-US" altLang="zh-TW" dirty="0" smtClean="0"/>
          </a:p>
          <a:p>
            <a:pPr marL="0" indent="0">
              <a:buNone/>
            </a:pPr>
            <a:r>
              <a:rPr lang="en-US" altLang="zh-TW" dirty="0" smtClean="0"/>
              <a:t>Experiment3.all</a:t>
            </a:r>
            <a:endParaRPr lang="zh-TW" altLang="zh-TW" dirty="0" smtClean="0"/>
          </a:p>
          <a:p>
            <a:r>
              <a:rPr lang="zh-TW" altLang="zh-TW" dirty="0" smtClean="0"/>
              <a:t>結合前兩項實驗所有的特徵，同時考慮了留言內容本身以及留言者的行為特徵來對評論進行分類。</a:t>
            </a:r>
          </a:p>
          <a:p>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59CF5AEF-8596-4CF7-9D11-522CA43E03CD}" type="slidenum">
              <a:rPr lang="zh-TW" altLang="en-US" smtClean="0"/>
              <a:t>12</a:t>
            </a:fld>
            <a:endParaRPr lang="zh-TW" altLang="en-US"/>
          </a:p>
        </p:txBody>
      </p:sp>
    </p:spTree>
    <p:extLst>
      <p:ext uri="{BB962C8B-B14F-4D97-AF65-F5344CB8AC3E}">
        <p14:creationId xmlns:p14="http://schemas.microsoft.com/office/powerpoint/2010/main" val="733101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407AF1E9-4A5D-4054-B754-9A047EB0E898}" type="datetime1">
              <a:rPr lang="zh-TW" altLang="en-US" smtClean="0"/>
              <a:t>2021/1/13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133448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4ADF5225-8677-4EEE-9390-B270CF072B01}" type="datetime1">
              <a:rPr lang="zh-TW" altLang="en-US" smtClean="0"/>
              <a:t>2021/1/13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301226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EB0E8D6D-CEB1-4525-AC8A-1E76C128C879}" type="datetime1">
              <a:rPr lang="zh-TW" altLang="en-US" smtClean="0"/>
              <a:t>2021/1/13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1180456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10297A9-EDFB-4137-B516-32E17E60AC7F}" type="datetime1">
              <a:rPr lang="zh-TW" altLang="en-US" smtClean="0"/>
              <a:t>2021/1/13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4095651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bg>
      <p:bgPr>
        <a:solidFill>
          <a:schemeClr val="bg1"/>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553915" y="680577"/>
            <a:ext cx="11084170" cy="1325563"/>
          </a:xfrm>
        </p:spPr>
        <p:txBody>
          <a:bodyPr/>
          <a:lstStyle>
            <a:lvl1pPr>
              <a:defRPr>
                <a:solidFill>
                  <a:srgbClr val="357483"/>
                </a:solidFill>
              </a:defRPr>
            </a:lvl1pPr>
          </a:lstStyle>
          <a:p>
            <a:r>
              <a:rPr lang="zh-TW" altLang="en-US" dirty="0"/>
              <a:t>按一下以編輯母片標題樣式</a:t>
            </a:r>
          </a:p>
        </p:txBody>
      </p:sp>
      <p:sp>
        <p:nvSpPr>
          <p:cNvPr id="3" name="內容版面配置區 2"/>
          <p:cNvSpPr>
            <a:spLocks noGrp="1"/>
          </p:cNvSpPr>
          <p:nvPr>
            <p:ph idx="1"/>
          </p:nvPr>
        </p:nvSpPr>
        <p:spPr>
          <a:xfrm>
            <a:off x="553915" y="2006140"/>
            <a:ext cx="11084170" cy="417082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p:cNvSpPr>
            <a:spLocks noGrp="1"/>
          </p:cNvSpPr>
          <p:nvPr>
            <p:ph type="dt" sz="half" idx="10"/>
          </p:nvPr>
        </p:nvSpPr>
        <p:spPr/>
        <p:txBody>
          <a:bodyPr/>
          <a:lstStyle/>
          <a:p>
            <a:fld id="{4A233ED7-B84E-47E4-B24C-DACB709A893E}" type="datetime1">
              <a:rPr lang="zh-TW" altLang="en-US" smtClean="0"/>
              <a:t>2021/1/13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rgbClr val="357483"/>
                </a:solidFill>
              </a:defRPr>
            </a:lvl1pPr>
          </a:lstStyle>
          <a:p>
            <a:fld id="{5B0A2E34-17E6-46B6-A0CD-23734D57E7FF}" type="slidenum">
              <a:rPr lang="zh-TW" altLang="en-US" smtClean="0"/>
              <a:pPr/>
              <a:t>‹#›</a:t>
            </a:fld>
            <a:endParaRPr lang="zh-TW" altLang="en-US" dirty="0"/>
          </a:p>
        </p:txBody>
      </p:sp>
      <p:sp>
        <p:nvSpPr>
          <p:cNvPr id="9" name="矩形 8">
            <a:extLst>
              <a:ext uri="{FF2B5EF4-FFF2-40B4-BE49-F238E27FC236}">
                <a16:creationId xmlns:a16="http://schemas.microsoft.com/office/drawing/2014/main" id="{DA3C2102-C0C9-4540-8AC4-53D6A70B3129}"/>
              </a:ext>
            </a:extLst>
          </p:cNvPr>
          <p:cNvSpPr/>
          <p:nvPr userDrawn="1"/>
        </p:nvSpPr>
        <p:spPr>
          <a:xfrm>
            <a:off x="1" y="923191"/>
            <a:ext cx="237392" cy="712177"/>
          </a:xfrm>
          <a:prstGeom prst="rect">
            <a:avLst/>
          </a:prstGeom>
          <a:solidFill>
            <a:srgbClr val="357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392236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標題及物件">
    <p:bg>
      <p:bgPr>
        <a:solidFill>
          <a:schemeClr val="bg1"/>
        </a:solidFill>
        <a:effectLst/>
      </p:bgPr>
    </p:bg>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4A233ED7-B84E-47E4-B24C-DACB709A893E}" type="datetime1">
              <a:rPr lang="zh-TW" altLang="en-US" smtClean="0"/>
              <a:t>2021/1/13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rgbClr val="357483"/>
                </a:solidFill>
              </a:defRPr>
            </a:lvl1pPr>
          </a:lstStyle>
          <a:p>
            <a:fld id="{5B0A2E34-17E6-46B6-A0CD-23734D57E7FF}" type="slidenum">
              <a:rPr lang="zh-TW" altLang="en-US" smtClean="0"/>
              <a:pPr/>
              <a:t>‹#›</a:t>
            </a:fld>
            <a:endParaRPr lang="zh-TW" altLang="en-US" dirty="0"/>
          </a:p>
        </p:txBody>
      </p:sp>
    </p:spTree>
    <p:extLst>
      <p:ext uri="{BB962C8B-B14F-4D97-AF65-F5344CB8AC3E}">
        <p14:creationId xmlns:p14="http://schemas.microsoft.com/office/powerpoint/2010/main" val="1233686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章節標題">
    <p:bg>
      <p:bgPr>
        <a:blipFill dpi="0" rotWithShape="1">
          <a:blip r:embed="rId2">
            <a:alphaModFix amt="60000"/>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4F960C86-DABC-46EC-83E8-C3F7E3E7207B}" type="datetime1">
              <a:rPr lang="zh-TW" altLang="en-US" smtClean="0"/>
              <a:t>2021/1/13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rgbClr val="357483"/>
                </a:solidFill>
              </a:defRPr>
            </a:lvl1pPr>
          </a:lstStyle>
          <a:p>
            <a:fld id="{5B0A2E34-17E6-46B6-A0CD-23734D57E7FF}" type="slidenum">
              <a:rPr lang="zh-TW" altLang="en-US" smtClean="0"/>
              <a:pPr/>
              <a:t>‹#›</a:t>
            </a:fld>
            <a:endParaRPr lang="zh-TW" altLang="en-US" dirty="0"/>
          </a:p>
        </p:txBody>
      </p:sp>
    </p:spTree>
    <p:extLst>
      <p:ext uri="{BB962C8B-B14F-4D97-AF65-F5344CB8AC3E}">
        <p14:creationId xmlns:p14="http://schemas.microsoft.com/office/powerpoint/2010/main" val="2154042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C763E08F-B50B-4243-88C6-4E4386F5B494}" type="datetime1">
              <a:rPr lang="zh-TW" altLang="en-US" smtClean="0"/>
              <a:t>2021/1/13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597651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93EAC01C-98F4-4768-AB34-0E17D5BAA372}" type="datetime1">
              <a:rPr lang="zh-TW" altLang="en-US" smtClean="0"/>
              <a:t>2021/1/13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1644048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7A43D327-2243-4B27-90E3-5D5D79AB7D46}" type="datetime1">
              <a:rPr lang="zh-TW" altLang="en-US" smtClean="0"/>
              <a:t>2021/1/13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1864656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65367EB6-9300-45E1-8532-3EF85A119C4F}" type="datetime1">
              <a:rPr lang="zh-TW" altLang="en-US" smtClean="0"/>
              <a:t>2021/1/13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3410961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21B914C-3437-496C-82AF-7BB13BFAD9B1}" type="datetime1">
              <a:rPr lang="zh-TW" altLang="en-US" smtClean="0"/>
              <a:t>2021/1/13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361526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5FDDD0-8E80-49AB-AD97-9DFBEA9AFBD0}" type="datetime1">
              <a:rPr lang="zh-TW" altLang="en-US" smtClean="0"/>
              <a:t>2021/1/13</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3600" b="1">
                <a:solidFill>
                  <a:srgbClr val="357483"/>
                </a:solidFill>
                <a:latin typeface="+mn-lt"/>
              </a:defRPr>
            </a:lvl1pPr>
          </a:lstStyle>
          <a:p>
            <a:fld id="{5B0A2E34-17E6-46B6-A0CD-23734D57E7FF}" type="slidenum">
              <a:rPr lang="zh-TW" altLang="en-US" smtClean="0"/>
              <a:pPr/>
              <a:t>‹#›</a:t>
            </a:fld>
            <a:endParaRPr lang="zh-TW" altLang="en-US" dirty="0"/>
          </a:p>
        </p:txBody>
      </p:sp>
    </p:spTree>
    <p:extLst>
      <p:ext uri="{BB962C8B-B14F-4D97-AF65-F5344CB8AC3E}">
        <p14:creationId xmlns:p14="http://schemas.microsoft.com/office/powerpoint/2010/main" val="3221134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l" defTabSz="914400" rtl="0" eaLnBrk="1" latinLnBrk="0" hangingPunct="1">
        <a:lnSpc>
          <a:spcPct val="90000"/>
        </a:lnSpc>
        <a:spcBef>
          <a:spcPct val="0"/>
        </a:spcBef>
        <a:buNone/>
        <a:defRPr sz="4400" b="1" kern="1200">
          <a:solidFill>
            <a:schemeClr val="tx1"/>
          </a:solidFill>
          <a:latin typeface="微軟正黑體" panose="020B0604030504040204" pitchFamily="34" charset="-120"/>
          <a:ea typeface="微軟正黑體" panose="020B0604030504040204" pitchFamily="34"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4.svg"/><Relationship Id="rId10" Type="http://schemas.openxmlformats.org/officeDocument/2006/relationships/image" Target="../media/image8.svg"/><Relationship Id="rId4" Type="http://schemas.openxmlformats.org/officeDocument/2006/relationships/image" Target="../media/image3.png"/><Relationship Id="rId9"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4.jpeg"/><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 Id="rId4" Type="http://schemas.microsoft.com/office/2007/relationships/hdphoto" Target="../media/hdphoto3.wdp"/></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microsoft.com/office/2007/relationships/hdphoto" Target="../media/hdphoto2.wd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ieeexplore.ieee.org/document/9055644"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jeb.cerps.org.tw/files/JEB2019-008.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AB6C4"/>
        </a:solidFill>
        <a:effectLst/>
      </p:bgPr>
    </p:bg>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8C99F9C6-1BB8-4A5D-B597-3B3FA3E5AAEB}"/>
              </a:ext>
            </a:extLst>
          </p:cNvPr>
          <p:cNvSpPr>
            <a:spLocks noGrp="1"/>
          </p:cNvSpPr>
          <p:nvPr>
            <p:ph type="sldNum" sz="quarter" idx="12"/>
          </p:nvPr>
        </p:nvSpPr>
        <p:spPr/>
        <p:txBody>
          <a:bodyPr/>
          <a:lstStyle/>
          <a:p>
            <a:fld id="{5B0A2E34-17E6-46B6-A0CD-23734D57E7FF}" type="slidenum">
              <a:rPr lang="zh-TW" altLang="en-US" smtClean="0"/>
              <a:pPr/>
              <a:t>1</a:t>
            </a:fld>
            <a:endParaRPr lang="zh-TW" altLang="en-US" dirty="0"/>
          </a:p>
        </p:txBody>
      </p:sp>
      <p:pic>
        <p:nvPicPr>
          <p:cNvPr id="4100" name="Picture 4" descr="Android, mobile, phone, smartphone Free Icon of Colored Hand Phone Icons">
            <a:extLst>
              <a:ext uri="{FF2B5EF4-FFF2-40B4-BE49-F238E27FC236}">
                <a16:creationId xmlns:a16="http://schemas.microsoft.com/office/drawing/2014/main" id="{DFDD019D-1200-454B-A5C7-A5E91073E6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8937" y="1505860"/>
            <a:ext cx="4495799" cy="4495799"/>
          </a:xfrm>
          <a:prstGeom prst="rect">
            <a:avLst/>
          </a:prstGeom>
          <a:noFill/>
          <a:extLst>
            <a:ext uri="{909E8E84-426E-40DD-AFC4-6F175D3DCCD1}">
              <a14:hiddenFill xmlns:a14="http://schemas.microsoft.com/office/drawing/2010/main">
                <a:solidFill>
                  <a:srgbClr val="FFFFFF"/>
                </a:solidFill>
              </a14:hiddenFill>
            </a:ext>
          </a:extLst>
        </p:spPr>
      </p:pic>
      <p:sp>
        <p:nvSpPr>
          <p:cNvPr id="9" name="文字方塊 8">
            <a:extLst>
              <a:ext uri="{FF2B5EF4-FFF2-40B4-BE49-F238E27FC236}">
                <a16:creationId xmlns:a16="http://schemas.microsoft.com/office/drawing/2014/main" id="{3A5D5C96-9045-4BAD-874F-32C5498E1997}"/>
              </a:ext>
            </a:extLst>
          </p:cNvPr>
          <p:cNvSpPr txBox="1"/>
          <p:nvPr/>
        </p:nvSpPr>
        <p:spPr>
          <a:xfrm>
            <a:off x="645244" y="3220167"/>
            <a:ext cx="7561564" cy="1323439"/>
          </a:xfrm>
          <a:prstGeom prst="rect">
            <a:avLst/>
          </a:prstGeom>
          <a:noFill/>
        </p:spPr>
        <p:txBody>
          <a:bodyPr wrap="square" rtlCol="0">
            <a:spAutoFit/>
          </a:bodyPr>
          <a:lstStyle/>
          <a:p>
            <a:r>
              <a:rPr lang="zh-TW" altLang="en-US" sz="4000" b="1" dirty="0">
                <a:solidFill>
                  <a:schemeClr val="accent5">
                    <a:lumMod val="50000"/>
                  </a:schemeClr>
                </a:solidFill>
                <a:latin typeface="微軟正黑體" panose="020B0604030504040204" pitchFamily="34" charset="-120"/>
                <a:ea typeface="微軟正黑體" panose="020B0604030504040204" pitchFamily="34" charset="-120"/>
              </a:rPr>
              <a:t>社群平台之假評論預測模型</a:t>
            </a:r>
            <a:br>
              <a:rPr lang="zh-TW" altLang="en-US" sz="4000" b="1" dirty="0">
                <a:solidFill>
                  <a:schemeClr val="accent5">
                    <a:lumMod val="50000"/>
                  </a:schemeClr>
                </a:solidFill>
                <a:latin typeface="微軟正黑體" panose="020B0604030504040204" pitchFamily="34" charset="-120"/>
                <a:ea typeface="微軟正黑體" panose="020B0604030504040204" pitchFamily="34" charset="-120"/>
              </a:rPr>
            </a:br>
            <a:r>
              <a:rPr lang="zh-TW" altLang="en-US" sz="4000" b="1" dirty="0">
                <a:solidFill>
                  <a:schemeClr val="accent5">
                    <a:lumMod val="50000"/>
                  </a:schemeClr>
                </a:solidFill>
                <a:latin typeface="微軟正黑體" panose="020B0604030504040204" pitchFamily="34" charset="-120"/>
                <a:ea typeface="微軟正黑體" panose="020B0604030504040204" pitchFamily="34" charset="-120"/>
              </a:rPr>
              <a:t>及假評論寫手行為研究</a:t>
            </a:r>
            <a:endParaRPr lang="en-US" altLang="zh-TW" sz="4000" b="1" dirty="0">
              <a:solidFill>
                <a:schemeClr val="accent5">
                  <a:lumMod val="50000"/>
                </a:schemeClr>
              </a:solidFill>
              <a:effectLst/>
              <a:latin typeface="微軟正黑體" panose="020B0604030504040204" pitchFamily="34" charset="-120"/>
              <a:ea typeface="微軟正黑體" panose="020B0604030504040204" pitchFamily="34" charset="-120"/>
            </a:endParaRPr>
          </a:p>
        </p:txBody>
      </p:sp>
      <p:sp>
        <p:nvSpPr>
          <p:cNvPr id="10" name="矩形 9">
            <a:extLst>
              <a:ext uri="{FF2B5EF4-FFF2-40B4-BE49-F238E27FC236}">
                <a16:creationId xmlns:a16="http://schemas.microsoft.com/office/drawing/2014/main" id="{8DA07276-8099-4F85-8B9B-1A6C4BCB174E}"/>
              </a:ext>
            </a:extLst>
          </p:cNvPr>
          <p:cNvSpPr/>
          <p:nvPr/>
        </p:nvSpPr>
        <p:spPr>
          <a:xfrm>
            <a:off x="401363" y="3092041"/>
            <a:ext cx="172761" cy="1323439"/>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bg1"/>
              </a:solidFill>
            </a:endParaRPr>
          </a:p>
        </p:txBody>
      </p:sp>
      <p:sp>
        <p:nvSpPr>
          <p:cNvPr id="11" name="文字方塊 10">
            <a:extLst>
              <a:ext uri="{FF2B5EF4-FFF2-40B4-BE49-F238E27FC236}">
                <a16:creationId xmlns:a16="http://schemas.microsoft.com/office/drawing/2014/main" id="{3202763C-1C6E-47CE-8299-32B48033F56C}"/>
              </a:ext>
            </a:extLst>
          </p:cNvPr>
          <p:cNvSpPr txBox="1"/>
          <p:nvPr/>
        </p:nvSpPr>
        <p:spPr>
          <a:xfrm>
            <a:off x="401363" y="4704710"/>
            <a:ext cx="4759920" cy="584775"/>
          </a:xfrm>
          <a:prstGeom prst="rect">
            <a:avLst/>
          </a:prstGeom>
          <a:noFill/>
        </p:spPr>
        <p:txBody>
          <a:bodyPr wrap="square" rtlCol="0">
            <a:spAutoFit/>
          </a:bodyPr>
          <a:lstStyle/>
          <a:p>
            <a:r>
              <a:rPr lang="zh-TW" altLang="en-US" sz="3200" b="1" dirty="0">
                <a:solidFill>
                  <a:schemeClr val="bg1"/>
                </a:solidFill>
                <a:effectLst/>
                <a:latin typeface="微軟正黑體" panose="020B0604030504040204" pitchFamily="34" charset="-120"/>
                <a:ea typeface="微軟正黑體" panose="020B0604030504040204" pitchFamily="34" charset="-120"/>
              </a:rPr>
              <a:t>第八組</a:t>
            </a:r>
            <a:endParaRPr lang="en-US" altLang="zh-TW" sz="3200" b="1" dirty="0">
              <a:solidFill>
                <a:schemeClr val="bg1"/>
              </a:solidFill>
              <a:effectLst/>
              <a:latin typeface="微軟正黑體" panose="020B0604030504040204" pitchFamily="34" charset="-120"/>
              <a:ea typeface="微軟正黑體" panose="020B0604030504040204" pitchFamily="34" charset="-120"/>
            </a:endParaRPr>
          </a:p>
        </p:txBody>
      </p:sp>
      <p:sp>
        <p:nvSpPr>
          <p:cNvPr id="12" name="文字方塊 11">
            <a:extLst>
              <a:ext uri="{FF2B5EF4-FFF2-40B4-BE49-F238E27FC236}">
                <a16:creationId xmlns:a16="http://schemas.microsoft.com/office/drawing/2014/main" id="{330FE125-42B5-45AB-9CB7-383ADF3FD06E}"/>
              </a:ext>
            </a:extLst>
          </p:cNvPr>
          <p:cNvSpPr txBox="1"/>
          <p:nvPr/>
        </p:nvSpPr>
        <p:spPr>
          <a:xfrm>
            <a:off x="401363" y="5289485"/>
            <a:ext cx="5109091" cy="461665"/>
          </a:xfrm>
          <a:prstGeom prst="rect">
            <a:avLst/>
          </a:prstGeom>
          <a:noFill/>
        </p:spPr>
        <p:txBody>
          <a:bodyPr wrap="none" rtlCol="0">
            <a:spAutoFit/>
          </a:bodyPr>
          <a:lstStyle/>
          <a:p>
            <a:r>
              <a:rPr lang="zh-TW" altLang="en-US" sz="2400" b="1" dirty="0">
                <a:solidFill>
                  <a:schemeClr val="accent4">
                    <a:lumMod val="20000"/>
                    <a:lumOff val="80000"/>
                  </a:schemeClr>
                </a:solidFill>
                <a:latin typeface="微軟正黑體" panose="020B0604030504040204" pitchFamily="34" charset="-120"/>
                <a:ea typeface="微軟正黑體" panose="020B0604030504040204" pitchFamily="34" charset="-120"/>
              </a:rPr>
              <a:t>林聖典 顏煥勳</a:t>
            </a:r>
            <a:r>
              <a:rPr lang="en-US" altLang="zh-TW" sz="2400" b="1" dirty="0">
                <a:solidFill>
                  <a:schemeClr val="accent4">
                    <a:lumMod val="20000"/>
                    <a:lumOff val="80000"/>
                  </a:schemeClr>
                </a:solidFill>
                <a:latin typeface="微軟正黑體" panose="020B0604030504040204" pitchFamily="34" charset="-120"/>
                <a:ea typeface="微軟正黑體" panose="020B0604030504040204" pitchFamily="34" charset="-120"/>
              </a:rPr>
              <a:t> </a:t>
            </a:r>
            <a:r>
              <a:rPr lang="zh-TW" altLang="en-US" sz="2400" b="1" dirty="0">
                <a:solidFill>
                  <a:schemeClr val="accent4">
                    <a:lumMod val="20000"/>
                    <a:lumOff val="80000"/>
                  </a:schemeClr>
                </a:solidFill>
                <a:latin typeface="微軟正黑體" panose="020B0604030504040204" pitchFamily="34" charset="-120"/>
                <a:ea typeface="微軟正黑體" panose="020B0604030504040204" pitchFamily="34" charset="-120"/>
              </a:rPr>
              <a:t>陳宇鑫 彭琮鈺 余俊廷</a:t>
            </a:r>
            <a:endParaRPr lang="zh-TW" altLang="en-US" b="1" dirty="0">
              <a:solidFill>
                <a:schemeClr val="accent4">
                  <a:lumMod val="20000"/>
                  <a:lumOff val="80000"/>
                </a:schemeClr>
              </a:solidFill>
              <a:latin typeface="微軟正黑體" panose="020B0604030504040204" pitchFamily="34" charset="-120"/>
              <a:ea typeface="微軟正黑體" panose="020B0604030504040204" pitchFamily="34" charset="-120"/>
            </a:endParaRPr>
          </a:p>
        </p:txBody>
      </p:sp>
      <p:sp>
        <p:nvSpPr>
          <p:cNvPr id="7" name="語音泡泡: 圓角矩形 6">
            <a:extLst>
              <a:ext uri="{FF2B5EF4-FFF2-40B4-BE49-F238E27FC236}">
                <a16:creationId xmlns:a16="http://schemas.microsoft.com/office/drawing/2014/main" id="{5C9D3669-116F-48D3-98B0-3635CA1851DD}"/>
              </a:ext>
            </a:extLst>
          </p:cNvPr>
          <p:cNvSpPr/>
          <p:nvPr/>
        </p:nvSpPr>
        <p:spPr>
          <a:xfrm>
            <a:off x="4386944" y="515180"/>
            <a:ext cx="3483040" cy="1486078"/>
          </a:xfrm>
          <a:prstGeom prst="wedgeRoundRectCallout">
            <a:avLst>
              <a:gd name="adj1" fmla="val 45843"/>
              <a:gd name="adj2" fmla="val 102804"/>
              <a:gd name="adj3" fmla="val 16667"/>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3" name="圖形 12" descr="使用者">
            <a:extLst>
              <a:ext uri="{FF2B5EF4-FFF2-40B4-BE49-F238E27FC236}">
                <a16:creationId xmlns:a16="http://schemas.microsoft.com/office/drawing/2014/main" id="{77DDBA6A-FE5B-4E62-A091-3A7A31DBA17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4601768" y="785592"/>
            <a:ext cx="994996" cy="994996"/>
          </a:xfrm>
          <a:prstGeom prst="rect">
            <a:avLst/>
          </a:prstGeom>
        </p:spPr>
      </p:pic>
      <p:pic>
        <p:nvPicPr>
          <p:cNvPr id="4102" name="Picture 6" descr="Yelp-Five-Star-Icon – Big City Diner Hawaii">
            <a:extLst>
              <a:ext uri="{FF2B5EF4-FFF2-40B4-BE49-F238E27FC236}">
                <a16:creationId xmlns:a16="http://schemas.microsoft.com/office/drawing/2014/main" id="{3B428BBD-BE57-4C8C-AE9D-12A35CA1A39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93211" y="785592"/>
            <a:ext cx="1662945" cy="325279"/>
          </a:xfrm>
          <a:prstGeom prst="rect">
            <a:avLst/>
          </a:prstGeom>
          <a:noFill/>
          <a:extLst>
            <a:ext uri="{909E8E84-426E-40DD-AFC4-6F175D3DCCD1}">
              <a14:hiddenFill xmlns:a14="http://schemas.microsoft.com/office/drawing/2010/main">
                <a:solidFill>
                  <a:srgbClr val="FFFFFF"/>
                </a:solidFill>
              </a14:hiddenFill>
            </a:ext>
          </a:extLst>
        </p:spPr>
      </p:pic>
      <p:sp>
        <p:nvSpPr>
          <p:cNvPr id="18" name="語音泡泡: 圓角矩形 17">
            <a:extLst>
              <a:ext uri="{FF2B5EF4-FFF2-40B4-BE49-F238E27FC236}">
                <a16:creationId xmlns:a16="http://schemas.microsoft.com/office/drawing/2014/main" id="{8FA361CE-3BFE-45B0-AF40-AA3F00A215C5}"/>
              </a:ext>
            </a:extLst>
          </p:cNvPr>
          <p:cNvSpPr/>
          <p:nvPr/>
        </p:nvSpPr>
        <p:spPr>
          <a:xfrm>
            <a:off x="9240810" y="2602184"/>
            <a:ext cx="2743201" cy="1151576"/>
          </a:xfrm>
          <a:prstGeom prst="wedgeRoundRectCallout">
            <a:avLst>
              <a:gd name="adj1" fmla="val -39138"/>
              <a:gd name="adj2" fmla="val 94542"/>
              <a:gd name="adj3" fmla="val 16667"/>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7" name="Picture 4" descr="The fake review problem on Amazon - Alex Eckelberry">
            <a:extLst>
              <a:ext uri="{FF2B5EF4-FFF2-40B4-BE49-F238E27FC236}">
                <a16:creationId xmlns:a16="http://schemas.microsoft.com/office/drawing/2014/main" id="{7E517135-272A-4021-97AA-B2F1ECA73A16}"/>
              </a:ext>
            </a:extLst>
          </p:cNvPr>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rot="21064601">
            <a:off x="3551781" y="90465"/>
            <a:ext cx="2416833" cy="1486078"/>
          </a:xfrm>
          <a:prstGeom prst="rect">
            <a:avLst/>
          </a:prstGeom>
          <a:noFill/>
          <a:extLst>
            <a:ext uri="{909E8E84-426E-40DD-AFC4-6F175D3DCCD1}">
              <a14:hiddenFill xmlns:a14="http://schemas.microsoft.com/office/drawing/2010/main">
                <a:solidFill>
                  <a:srgbClr val="FFFFFF"/>
                </a:solidFill>
              </a14:hiddenFill>
            </a:ext>
          </a:extLst>
        </p:spPr>
      </p:pic>
      <p:sp>
        <p:nvSpPr>
          <p:cNvPr id="17" name="矩形: 圓角 16">
            <a:extLst>
              <a:ext uri="{FF2B5EF4-FFF2-40B4-BE49-F238E27FC236}">
                <a16:creationId xmlns:a16="http://schemas.microsoft.com/office/drawing/2014/main" id="{5A60BFA5-8E4B-4193-A307-6E0087D58B06}"/>
              </a:ext>
            </a:extLst>
          </p:cNvPr>
          <p:cNvSpPr/>
          <p:nvPr/>
        </p:nvSpPr>
        <p:spPr>
          <a:xfrm>
            <a:off x="5618483" y="1262742"/>
            <a:ext cx="2012403" cy="84473"/>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矩形: 圓角 33">
            <a:extLst>
              <a:ext uri="{FF2B5EF4-FFF2-40B4-BE49-F238E27FC236}">
                <a16:creationId xmlns:a16="http://schemas.microsoft.com/office/drawing/2014/main" id="{F3AA57CE-8060-454F-938A-8C37975B3D09}"/>
              </a:ext>
            </a:extLst>
          </p:cNvPr>
          <p:cNvSpPr/>
          <p:nvPr/>
        </p:nvSpPr>
        <p:spPr>
          <a:xfrm>
            <a:off x="5618483" y="1439635"/>
            <a:ext cx="2012403" cy="84473"/>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圓角 34">
            <a:extLst>
              <a:ext uri="{FF2B5EF4-FFF2-40B4-BE49-F238E27FC236}">
                <a16:creationId xmlns:a16="http://schemas.microsoft.com/office/drawing/2014/main" id="{702EC4DD-A22F-4396-965E-51B62A52F870}"/>
              </a:ext>
            </a:extLst>
          </p:cNvPr>
          <p:cNvSpPr/>
          <p:nvPr/>
        </p:nvSpPr>
        <p:spPr>
          <a:xfrm>
            <a:off x="5618483" y="1616980"/>
            <a:ext cx="671827" cy="84473"/>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0" name="圖形 39" descr="使用者">
            <a:extLst>
              <a:ext uri="{FF2B5EF4-FFF2-40B4-BE49-F238E27FC236}">
                <a16:creationId xmlns:a16="http://schemas.microsoft.com/office/drawing/2014/main" id="{2EC8A252-9397-46C1-BA47-AD4BC89ADA0C}"/>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p:blipFill>
        <p:spPr>
          <a:xfrm>
            <a:off x="9384659" y="2755901"/>
            <a:ext cx="844142" cy="844142"/>
          </a:xfrm>
          <a:prstGeom prst="rect">
            <a:avLst/>
          </a:prstGeom>
        </p:spPr>
      </p:pic>
      <p:sp>
        <p:nvSpPr>
          <p:cNvPr id="41" name="矩形: 圓角 40">
            <a:extLst>
              <a:ext uri="{FF2B5EF4-FFF2-40B4-BE49-F238E27FC236}">
                <a16:creationId xmlns:a16="http://schemas.microsoft.com/office/drawing/2014/main" id="{16DB53B7-BDE6-41AC-8808-FA21CDACC303}"/>
              </a:ext>
            </a:extLst>
          </p:cNvPr>
          <p:cNvSpPr/>
          <p:nvPr/>
        </p:nvSpPr>
        <p:spPr>
          <a:xfrm>
            <a:off x="10217155" y="3150934"/>
            <a:ext cx="1590266" cy="612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矩形: 圓角 41">
            <a:extLst>
              <a:ext uri="{FF2B5EF4-FFF2-40B4-BE49-F238E27FC236}">
                <a16:creationId xmlns:a16="http://schemas.microsoft.com/office/drawing/2014/main" id="{B3FECD5B-EC66-4978-B677-44075C2DB126}"/>
              </a:ext>
            </a:extLst>
          </p:cNvPr>
          <p:cNvSpPr/>
          <p:nvPr/>
        </p:nvSpPr>
        <p:spPr>
          <a:xfrm>
            <a:off x="10217155" y="3280430"/>
            <a:ext cx="1375161" cy="612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4" name="Picture 6" descr="Yelp-Five-Star-Icon – Big City Diner Hawaii">
            <a:extLst>
              <a:ext uri="{FF2B5EF4-FFF2-40B4-BE49-F238E27FC236}">
                <a16:creationId xmlns:a16="http://schemas.microsoft.com/office/drawing/2014/main" id="{D0B40D21-1543-4A64-8B21-5005E824D6C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387054" y="2796243"/>
            <a:ext cx="1250468" cy="24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04783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E6B6800-50DE-46FA-B39E-D66FD938B08B}"/>
              </a:ext>
            </a:extLst>
          </p:cNvPr>
          <p:cNvSpPr/>
          <p:nvPr/>
        </p:nvSpPr>
        <p:spPr>
          <a:xfrm>
            <a:off x="563880" y="0"/>
            <a:ext cx="3261361" cy="6858000"/>
          </a:xfrm>
          <a:prstGeom prst="rect">
            <a:avLst/>
          </a:prstGeom>
          <a:solidFill>
            <a:schemeClr val="tx1">
              <a:lumMod val="85000"/>
              <a:lumOff val="1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標題 7">
            <a:extLst>
              <a:ext uri="{FF2B5EF4-FFF2-40B4-BE49-F238E27FC236}">
                <a16:creationId xmlns:a16="http://schemas.microsoft.com/office/drawing/2014/main" id="{53315E9E-A51B-44DB-969C-395E1EDACF96}"/>
              </a:ext>
            </a:extLst>
          </p:cNvPr>
          <p:cNvSpPr>
            <a:spLocks noGrp="1"/>
          </p:cNvSpPr>
          <p:nvPr>
            <p:ph type="title"/>
          </p:nvPr>
        </p:nvSpPr>
        <p:spPr>
          <a:xfrm>
            <a:off x="662939" y="2245042"/>
            <a:ext cx="3063241" cy="2367915"/>
          </a:xfrm>
        </p:spPr>
        <p:txBody>
          <a:bodyPr>
            <a:normAutofit fontScale="90000"/>
          </a:bodyPr>
          <a:lstStyle/>
          <a:p>
            <a:pPr>
              <a:lnSpc>
                <a:spcPct val="150000"/>
              </a:lnSpc>
            </a:pPr>
            <a:r>
              <a:rPr lang="en-US" altLang="zh-TW" sz="5400" dirty="0">
                <a:solidFill>
                  <a:schemeClr val="accent4">
                    <a:lumMod val="20000"/>
                    <a:lumOff val="80000"/>
                  </a:schemeClr>
                </a:solidFill>
              </a:rPr>
              <a:t>03.</a:t>
            </a:r>
            <a:r>
              <a:rPr lang="en-US" altLang="zh-TW" sz="5400" dirty="0"/>
              <a:t/>
            </a:r>
            <a:br>
              <a:rPr lang="en-US" altLang="zh-TW" sz="5400" dirty="0"/>
            </a:br>
            <a:r>
              <a:rPr lang="zh-TW" altLang="en-US" sz="4400" dirty="0">
                <a:solidFill>
                  <a:schemeClr val="bg1"/>
                </a:solidFill>
              </a:rPr>
              <a:t>研究模型</a:t>
            </a:r>
            <a:r>
              <a:rPr lang="en-US" altLang="zh-TW" sz="4400" dirty="0">
                <a:solidFill>
                  <a:schemeClr val="bg1"/>
                </a:solidFill>
              </a:rPr>
              <a:t/>
            </a:r>
            <a:br>
              <a:rPr lang="en-US" altLang="zh-TW" sz="4400" dirty="0">
                <a:solidFill>
                  <a:schemeClr val="bg1"/>
                </a:solidFill>
              </a:rPr>
            </a:br>
            <a:r>
              <a:rPr lang="zh-TW" altLang="en-US" sz="4400" dirty="0">
                <a:solidFill>
                  <a:schemeClr val="bg1"/>
                </a:solidFill>
              </a:rPr>
              <a:t>及設計</a:t>
            </a:r>
            <a:endParaRPr lang="zh-TW" altLang="en-US" sz="5400" dirty="0">
              <a:solidFill>
                <a:schemeClr val="bg1"/>
              </a:solidFill>
            </a:endParaRPr>
          </a:p>
        </p:txBody>
      </p:sp>
      <p:sp>
        <p:nvSpPr>
          <p:cNvPr id="4" name="投影片編號版面配置區 3">
            <a:extLst>
              <a:ext uri="{FF2B5EF4-FFF2-40B4-BE49-F238E27FC236}">
                <a16:creationId xmlns:a16="http://schemas.microsoft.com/office/drawing/2014/main" id="{FE776625-C173-4910-A7A3-769D5362478C}"/>
              </a:ext>
            </a:extLst>
          </p:cNvPr>
          <p:cNvSpPr>
            <a:spLocks noGrp="1"/>
          </p:cNvSpPr>
          <p:nvPr>
            <p:ph type="sldNum" sz="quarter" idx="12"/>
          </p:nvPr>
        </p:nvSpPr>
        <p:spPr/>
        <p:txBody>
          <a:bodyPr/>
          <a:lstStyle/>
          <a:p>
            <a:fld id="{93803A6D-EC14-414F-8472-80204676D953}" type="slidenum">
              <a:rPr lang="zh-TW" altLang="en-US" smtClean="0"/>
              <a:t>10</a:t>
            </a:fld>
            <a:endParaRPr lang="zh-TW" altLang="en-US"/>
          </a:p>
        </p:txBody>
      </p:sp>
    </p:spTree>
    <p:extLst>
      <p:ext uri="{BB962C8B-B14F-4D97-AF65-F5344CB8AC3E}">
        <p14:creationId xmlns:p14="http://schemas.microsoft.com/office/powerpoint/2010/main" val="27925756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868302D3-1CE4-4B39-9BDA-6997E0A5421C}"/>
              </a:ext>
            </a:extLst>
          </p:cNvPr>
          <p:cNvSpPr>
            <a:spLocks noGrp="1"/>
          </p:cNvSpPr>
          <p:nvPr>
            <p:ph type="title"/>
          </p:nvPr>
        </p:nvSpPr>
        <p:spPr/>
        <p:txBody>
          <a:bodyPr/>
          <a:lstStyle/>
          <a:p>
            <a:r>
              <a:rPr lang="zh-TW" altLang="en-US" dirty="0"/>
              <a:t>研究流程</a:t>
            </a:r>
          </a:p>
        </p:txBody>
      </p:sp>
      <p:sp>
        <p:nvSpPr>
          <p:cNvPr id="4" name="投影片編號版面配置區 3">
            <a:extLst>
              <a:ext uri="{FF2B5EF4-FFF2-40B4-BE49-F238E27FC236}">
                <a16:creationId xmlns:a16="http://schemas.microsoft.com/office/drawing/2014/main" id="{8B1A9FB5-9574-4F1D-A4B5-EAE199C4BBEC}"/>
              </a:ext>
            </a:extLst>
          </p:cNvPr>
          <p:cNvSpPr>
            <a:spLocks noGrp="1"/>
          </p:cNvSpPr>
          <p:nvPr>
            <p:ph type="sldNum" sz="quarter" idx="12"/>
          </p:nvPr>
        </p:nvSpPr>
        <p:spPr/>
        <p:txBody>
          <a:bodyPr/>
          <a:lstStyle/>
          <a:p>
            <a:fld id="{5B0A2E34-17E6-46B6-A0CD-23734D57E7FF}" type="slidenum">
              <a:rPr lang="zh-TW" altLang="en-US" smtClean="0"/>
              <a:pPr/>
              <a:t>11</a:t>
            </a:fld>
            <a:endParaRPr lang="zh-TW" altLang="en-US" dirty="0"/>
          </a:p>
        </p:txBody>
      </p:sp>
      <p:pic>
        <p:nvPicPr>
          <p:cNvPr id="8" name="內容版面配置區 7">
            <a:extLst>
              <a:ext uri="{FF2B5EF4-FFF2-40B4-BE49-F238E27FC236}">
                <a16:creationId xmlns:a16="http://schemas.microsoft.com/office/drawing/2014/main" id="{005E14D6-5252-4995-8960-20E5415BBC7A}"/>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3156177" y="2006140"/>
            <a:ext cx="5879646" cy="4311740"/>
          </a:xfrm>
          <a:prstGeom prst="rect">
            <a:avLst/>
          </a:prstGeom>
        </p:spPr>
      </p:pic>
      <p:sp>
        <p:nvSpPr>
          <p:cNvPr id="10" name="矩形 9">
            <a:extLst>
              <a:ext uri="{FF2B5EF4-FFF2-40B4-BE49-F238E27FC236}">
                <a16:creationId xmlns:a16="http://schemas.microsoft.com/office/drawing/2014/main" id="{4F37D9EC-C6B0-4ED6-9DE7-22B1D643F271}"/>
              </a:ext>
            </a:extLst>
          </p:cNvPr>
          <p:cNvSpPr/>
          <p:nvPr/>
        </p:nvSpPr>
        <p:spPr>
          <a:xfrm>
            <a:off x="0" y="0"/>
            <a:ext cx="12192000" cy="681037"/>
          </a:xfrm>
          <a:prstGeom prst="rect">
            <a:avLst/>
          </a:prstGeom>
          <a:solidFill>
            <a:srgbClr val="357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b="1" dirty="0">
                <a:solidFill>
                  <a:schemeClr val="bg1"/>
                </a:solidFill>
                <a:latin typeface="微軟正黑體" panose="020B0604030504040204" pitchFamily="34" charset="-120"/>
                <a:ea typeface="微軟正黑體" panose="020B0604030504040204" pitchFamily="34" charset="-120"/>
              </a:rPr>
              <a:t>研究動機及專案目標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相關文獻探討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accent4">
                    <a:lumMod val="40000"/>
                    <a:lumOff val="60000"/>
                  </a:schemeClr>
                </a:solidFill>
                <a:latin typeface="微軟正黑體" panose="020B0604030504040204" pitchFamily="34" charset="-120"/>
                <a:ea typeface="微軟正黑體" panose="020B0604030504040204" pitchFamily="34" charset="-120"/>
              </a:rPr>
              <a:t>研究模型及設計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資料處理、建模及實驗結果分析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管理意涵及學術貢獻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結論及未來展望</a:t>
            </a:r>
          </a:p>
        </p:txBody>
      </p:sp>
    </p:spTree>
    <p:extLst>
      <p:ext uri="{BB962C8B-B14F-4D97-AF65-F5344CB8AC3E}">
        <p14:creationId xmlns:p14="http://schemas.microsoft.com/office/powerpoint/2010/main" val="1378501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247975-9C35-49EE-A3D0-1B8917F3F9E6}"/>
              </a:ext>
            </a:extLst>
          </p:cNvPr>
          <p:cNvSpPr>
            <a:spLocks noGrp="1"/>
          </p:cNvSpPr>
          <p:nvPr>
            <p:ph type="title"/>
          </p:nvPr>
        </p:nvSpPr>
        <p:spPr/>
        <p:txBody>
          <a:bodyPr/>
          <a:lstStyle/>
          <a:p>
            <a:r>
              <a:rPr lang="zh-TW" altLang="en-US" dirty="0"/>
              <a:t>實驗設計</a:t>
            </a:r>
          </a:p>
        </p:txBody>
      </p:sp>
      <p:sp>
        <p:nvSpPr>
          <p:cNvPr id="3" name="內容版面配置區 2">
            <a:extLst>
              <a:ext uri="{FF2B5EF4-FFF2-40B4-BE49-F238E27FC236}">
                <a16:creationId xmlns:a16="http://schemas.microsoft.com/office/drawing/2014/main" id="{7828ADCB-709F-4B1D-BD28-36FCC372A652}"/>
              </a:ext>
            </a:extLst>
          </p:cNvPr>
          <p:cNvSpPr>
            <a:spLocks noGrp="1"/>
          </p:cNvSpPr>
          <p:nvPr>
            <p:ph idx="1"/>
          </p:nvPr>
        </p:nvSpPr>
        <p:spPr>
          <a:xfrm>
            <a:off x="553915" y="2006140"/>
            <a:ext cx="11084170" cy="4525289"/>
          </a:xfrm>
        </p:spPr>
        <p:txBody>
          <a:bodyPr>
            <a:normAutofit/>
          </a:bodyPr>
          <a:lstStyle/>
          <a:p>
            <a:r>
              <a:rPr lang="en-US" altLang="zh-TW" sz="3600" dirty="0" smtClean="0"/>
              <a:t>Experiment 1: </a:t>
            </a:r>
            <a:r>
              <a:rPr lang="en-US" altLang="zh-TW" sz="3600" dirty="0" smtClean="0">
                <a:solidFill>
                  <a:srgbClr val="FF0000"/>
                </a:solidFill>
              </a:rPr>
              <a:t>behavio</a:t>
            </a:r>
            <a:r>
              <a:rPr lang="en-US" altLang="zh-TW" sz="3600" dirty="0" smtClean="0"/>
              <a:t>r</a:t>
            </a:r>
            <a:r>
              <a:rPr lang="zh-TW" altLang="en-US" sz="3600" dirty="0" smtClean="0"/>
              <a:t>  </a:t>
            </a:r>
            <a:r>
              <a:rPr lang="en-US" altLang="zh-TW" sz="3600" dirty="0" smtClean="0">
                <a:sym typeface="Wingdings" panose="05000000000000000000" pitchFamily="2" charset="2"/>
              </a:rPr>
              <a:t></a:t>
            </a:r>
            <a:r>
              <a:rPr lang="zh-TW" altLang="en-US" sz="3600" dirty="0" smtClean="0">
                <a:sym typeface="Wingdings" panose="05000000000000000000" pitchFamily="2" charset="2"/>
              </a:rPr>
              <a:t> 探索行為特徵</a:t>
            </a:r>
            <a:endParaRPr lang="en-US" altLang="zh-TW" sz="3600" dirty="0" smtClean="0"/>
          </a:p>
          <a:p>
            <a:endParaRPr lang="en-US" altLang="zh-TW" sz="3600" dirty="0"/>
          </a:p>
          <a:p>
            <a:r>
              <a:rPr lang="en-US" altLang="zh-TW" sz="3600" dirty="0" smtClean="0"/>
              <a:t>Experiment 2: </a:t>
            </a:r>
            <a:r>
              <a:rPr lang="en-US" altLang="zh-TW" sz="3600" dirty="0" smtClean="0">
                <a:solidFill>
                  <a:srgbClr val="FF0000"/>
                </a:solidFill>
              </a:rPr>
              <a:t>text</a:t>
            </a:r>
            <a:r>
              <a:rPr lang="zh-TW" altLang="en-US" sz="3600" dirty="0" smtClean="0"/>
              <a:t>  </a:t>
            </a:r>
            <a:r>
              <a:rPr lang="en-US" altLang="zh-TW" sz="3600" dirty="0" smtClean="0">
                <a:sym typeface="Wingdings" panose="05000000000000000000" pitchFamily="2" charset="2"/>
              </a:rPr>
              <a:t></a:t>
            </a:r>
            <a:r>
              <a:rPr lang="zh-TW" altLang="en-US" sz="3600" dirty="0" smtClean="0">
                <a:sym typeface="Wingdings" panose="05000000000000000000" pitchFamily="2" charset="2"/>
              </a:rPr>
              <a:t> 評論轉為</a:t>
            </a:r>
            <a:r>
              <a:rPr lang="zh-TW" altLang="en-US" sz="3600" dirty="0" smtClean="0">
                <a:sym typeface="Wingdings" panose="05000000000000000000" pitchFamily="2" charset="2"/>
              </a:rPr>
              <a:t>向量、特徵選擇</a:t>
            </a:r>
            <a:endParaRPr lang="zh-TW" altLang="zh-TW" sz="3600" dirty="0"/>
          </a:p>
          <a:p>
            <a:pPr marL="0" indent="0">
              <a:buNone/>
            </a:pPr>
            <a:endParaRPr lang="en-US" altLang="zh-TW" sz="3600" dirty="0"/>
          </a:p>
          <a:p>
            <a:r>
              <a:rPr lang="en-US" altLang="zh-TW" sz="3600" dirty="0" smtClean="0"/>
              <a:t>Experiment 3: </a:t>
            </a:r>
            <a:r>
              <a:rPr lang="en-US" altLang="zh-TW" sz="3600" dirty="0" smtClean="0">
                <a:solidFill>
                  <a:srgbClr val="FF0000"/>
                </a:solidFill>
              </a:rPr>
              <a:t>both</a:t>
            </a:r>
            <a:r>
              <a:rPr lang="zh-TW" altLang="en-US" sz="3600" dirty="0" smtClean="0"/>
              <a:t> </a:t>
            </a:r>
            <a:r>
              <a:rPr lang="en-US" altLang="zh-TW" sz="3600" dirty="0" smtClean="0">
                <a:sym typeface="Wingdings" panose="05000000000000000000" pitchFamily="2" charset="2"/>
              </a:rPr>
              <a:t></a:t>
            </a:r>
            <a:r>
              <a:rPr lang="zh-TW" altLang="en-US" sz="3600" dirty="0" smtClean="0">
                <a:sym typeface="Wingdings" panose="05000000000000000000" pitchFamily="2" charset="2"/>
              </a:rPr>
              <a:t> 兩者皆考慮</a:t>
            </a:r>
            <a:endParaRPr lang="zh-TW" altLang="zh-TW" sz="3600" dirty="0"/>
          </a:p>
          <a:p>
            <a:endParaRPr lang="zh-TW" altLang="en-US" dirty="0"/>
          </a:p>
        </p:txBody>
      </p:sp>
      <p:sp>
        <p:nvSpPr>
          <p:cNvPr id="4" name="投影片編號版面配置區 3">
            <a:extLst>
              <a:ext uri="{FF2B5EF4-FFF2-40B4-BE49-F238E27FC236}">
                <a16:creationId xmlns:a16="http://schemas.microsoft.com/office/drawing/2014/main" id="{846CA6E2-D6DA-4150-BE26-EC72BC9B7EF1}"/>
              </a:ext>
            </a:extLst>
          </p:cNvPr>
          <p:cNvSpPr>
            <a:spLocks noGrp="1"/>
          </p:cNvSpPr>
          <p:nvPr>
            <p:ph type="sldNum" sz="quarter" idx="12"/>
          </p:nvPr>
        </p:nvSpPr>
        <p:spPr/>
        <p:txBody>
          <a:bodyPr/>
          <a:lstStyle/>
          <a:p>
            <a:fld id="{5B0A2E34-17E6-46B6-A0CD-23734D57E7FF}" type="slidenum">
              <a:rPr lang="zh-TW" altLang="en-US" smtClean="0"/>
              <a:pPr/>
              <a:t>12</a:t>
            </a:fld>
            <a:endParaRPr lang="zh-TW" altLang="en-US" dirty="0"/>
          </a:p>
        </p:txBody>
      </p:sp>
      <p:sp>
        <p:nvSpPr>
          <p:cNvPr id="7" name="矩形 6">
            <a:extLst>
              <a:ext uri="{FF2B5EF4-FFF2-40B4-BE49-F238E27FC236}">
                <a16:creationId xmlns:a16="http://schemas.microsoft.com/office/drawing/2014/main" id="{E76D0DAE-9B92-41D1-AB8C-1A1BC90288E3}"/>
              </a:ext>
            </a:extLst>
          </p:cNvPr>
          <p:cNvSpPr/>
          <p:nvPr/>
        </p:nvSpPr>
        <p:spPr>
          <a:xfrm>
            <a:off x="0" y="0"/>
            <a:ext cx="12192000" cy="681037"/>
          </a:xfrm>
          <a:prstGeom prst="rect">
            <a:avLst/>
          </a:prstGeom>
          <a:solidFill>
            <a:srgbClr val="357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b="1" dirty="0">
                <a:solidFill>
                  <a:schemeClr val="bg1"/>
                </a:solidFill>
                <a:latin typeface="微軟正黑體" panose="020B0604030504040204" pitchFamily="34" charset="-120"/>
                <a:ea typeface="微軟正黑體" panose="020B0604030504040204" pitchFamily="34" charset="-120"/>
              </a:rPr>
              <a:t>研究動機及專案目標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相關文獻探討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accent4">
                    <a:lumMod val="40000"/>
                    <a:lumOff val="60000"/>
                  </a:schemeClr>
                </a:solidFill>
                <a:latin typeface="微軟正黑體" panose="020B0604030504040204" pitchFamily="34" charset="-120"/>
                <a:ea typeface="微軟正黑體" panose="020B0604030504040204" pitchFamily="34" charset="-120"/>
              </a:rPr>
              <a:t>研究模型及設計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資料處理、建模及實驗結果分析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管理意涵及學術貢獻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結論及未來展望</a:t>
            </a:r>
          </a:p>
        </p:txBody>
      </p:sp>
    </p:spTree>
    <p:extLst>
      <p:ext uri="{BB962C8B-B14F-4D97-AF65-F5344CB8AC3E}">
        <p14:creationId xmlns:p14="http://schemas.microsoft.com/office/powerpoint/2010/main" val="35365081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AC8B431-759D-446A-ACC3-54E450CB863D}"/>
              </a:ext>
            </a:extLst>
          </p:cNvPr>
          <p:cNvSpPr>
            <a:spLocks noGrp="1"/>
          </p:cNvSpPr>
          <p:nvPr>
            <p:ph type="title"/>
          </p:nvPr>
        </p:nvSpPr>
        <p:spPr/>
        <p:txBody>
          <a:bodyPr/>
          <a:lstStyle/>
          <a:p>
            <a:r>
              <a:rPr lang="zh-TW" altLang="en-US" dirty="0"/>
              <a:t>實驗設計</a:t>
            </a:r>
          </a:p>
        </p:txBody>
      </p:sp>
      <p:sp>
        <p:nvSpPr>
          <p:cNvPr id="3" name="內容版面配置區 2">
            <a:extLst>
              <a:ext uri="{FF2B5EF4-FFF2-40B4-BE49-F238E27FC236}">
                <a16:creationId xmlns:a16="http://schemas.microsoft.com/office/drawing/2014/main" id="{DD678EF9-5E48-4A4B-9DF2-4FFD16E440B9}"/>
              </a:ext>
            </a:extLst>
          </p:cNvPr>
          <p:cNvSpPr>
            <a:spLocks noGrp="1"/>
          </p:cNvSpPr>
          <p:nvPr>
            <p:ph idx="1"/>
          </p:nvPr>
        </p:nvSpPr>
        <p:spPr/>
        <p:txBody>
          <a:bodyPr>
            <a:normAutofit/>
          </a:bodyPr>
          <a:lstStyle/>
          <a:p>
            <a:r>
              <a:rPr lang="zh-TW" altLang="zh-TW" dirty="0"/>
              <a:t>主要評估指標：</a:t>
            </a:r>
            <a:r>
              <a:rPr lang="en-US" altLang="zh-TW" dirty="0"/>
              <a:t>False recall</a:t>
            </a:r>
            <a:r>
              <a:rPr lang="zh-TW" altLang="zh-TW" dirty="0"/>
              <a:t>、</a:t>
            </a:r>
            <a:r>
              <a:rPr lang="en-US" altLang="zh-TW" dirty="0"/>
              <a:t>accuracy</a:t>
            </a:r>
            <a:endParaRPr lang="zh-TW" altLang="zh-TW" dirty="0"/>
          </a:p>
          <a:p>
            <a:endParaRPr lang="en-US" altLang="zh-TW" dirty="0" smtClean="0"/>
          </a:p>
          <a:p>
            <a:r>
              <a:rPr lang="en-US" altLang="zh-TW" dirty="0"/>
              <a:t>False </a:t>
            </a:r>
            <a:r>
              <a:rPr lang="en-US" altLang="zh-TW" dirty="0" smtClean="0"/>
              <a:t>recall</a:t>
            </a:r>
            <a:r>
              <a:rPr lang="zh-TW" altLang="en-US" dirty="0" smtClean="0"/>
              <a:t>：</a:t>
            </a:r>
            <a:r>
              <a:rPr lang="en-US" altLang="zh-TW" dirty="0" smtClean="0"/>
              <a:t>all</a:t>
            </a:r>
            <a:r>
              <a:rPr lang="zh-TW" altLang="en-US" dirty="0" smtClean="0"/>
              <a:t> </a:t>
            </a:r>
            <a:r>
              <a:rPr lang="en-US" altLang="zh-TW" dirty="0" smtClean="0"/>
              <a:t>predict False</a:t>
            </a:r>
            <a:r>
              <a:rPr lang="zh-TW" altLang="en-US" dirty="0" smtClean="0"/>
              <a:t>？</a:t>
            </a:r>
            <a:r>
              <a:rPr lang="en-US" altLang="zh-TW" dirty="0" smtClean="0"/>
              <a:t>Recall = </a:t>
            </a:r>
            <a:r>
              <a:rPr lang="en-US" altLang="zh-TW" dirty="0"/>
              <a:t>100</a:t>
            </a:r>
            <a:r>
              <a:rPr lang="zh-TW" altLang="en-US" dirty="0"/>
              <a:t> </a:t>
            </a:r>
            <a:r>
              <a:rPr lang="en-US" altLang="zh-TW" dirty="0" smtClean="0"/>
              <a:t>%</a:t>
            </a:r>
            <a:r>
              <a:rPr lang="zh-TW" altLang="en-US" dirty="0" smtClean="0"/>
              <a:t>！</a:t>
            </a:r>
            <a:endParaRPr lang="zh-TW" altLang="en-US" dirty="0"/>
          </a:p>
        </p:txBody>
      </p:sp>
      <p:sp>
        <p:nvSpPr>
          <p:cNvPr id="4" name="投影片編號版面配置區 3">
            <a:extLst>
              <a:ext uri="{FF2B5EF4-FFF2-40B4-BE49-F238E27FC236}">
                <a16:creationId xmlns:a16="http://schemas.microsoft.com/office/drawing/2014/main" id="{4504F488-2FEE-41DD-9A31-C993973EA56A}"/>
              </a:ext>
            </a:extLst>
          </p:cNvPr>
          <p:cNvSpPr>
            <a:spLocks noGrp="1"/>
          </p:cNvSpPr>
          <p:nvPr>
            <p:ph type="sldNum" sz="quarter" idx="12"/>
          </p:nvPr>
        </p:nvSpPr>
        <p:spPr/>
        <p:txBody>
          <a:bodyPr/>
          <a:lstStyle/>
          <a:p>
            <a:fld id="{5B0A2E34-17E6-46B6-A0CD-23734D57E7FF}" type="slidenum">
              <a:rPr lang="zh-TW" altLang="en-US" smtClean="0"/>
              <a:pPr/>
              <a:t>13</a:t>
            </a:fld>
            <a:endParaRPr lang="zh-TW" altLang="en-US" dirty="0"/>
          </a:p>
        </p:txBody>
      </p:sp>
      <p:sp>
        <p:nvSpPr>
          <p:cNvPr id="6" name="矩形 5">
            <a:extLst>
              <a:ext uri="{FF2B5EF4-FFF2-40B4-BE49-F238E27FC236}">
                <a16:creationId xmlns:a16="http://schemas.microsoft.com/office/drawing/2014/main" id="{7849D0EC-3FDE-45F3-8E6D-E53F7CAF34AB}"/>
              </a:ext>
            </a:extLst>
          </p:cNvPr>
          <p:cNvSpPr/>
          <p:nvPr/>
        </p:nvSpPr>
        <p:spPr>
          <a:xfrm>
            <a:off x="0" y="0"/>
            <a:ext cx="12192000" cy="681037"/>
          </a:xfrm>
          <a:prstGeom prst="rect">
            <a:avLst/>
          </a:prstGeom>
          <a:solidFill>
            <a:srgbClr val="357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b="1" dirty="0">
                <a:solidFill>
                  <a:schemeClr val="bg1"/>
                </a:solidFill>
                <a:latin typeface="微軟正黑體" panose="020B0604030504040204" pitchFamily="34" charset="-120"/>
                <a:ea typeface="微軟正黑體" panose="020B0604030504040204" pitchFamily="34" charset="-120"/>
              </a:rPr>
              <a:t>研究動機及專案目標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相關文獻探討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accent4">
                    <a:lumMod val="40000"/>
                    <a:lumOff val="60000"/>
                  </a:schemeClr>
                </a:solidFill>
                <a:latin typeface="微軟正黑體" panose="020B0604030504040204" pitchFamily="34" charset="-120"/>
                <a:ea typeface="微軟正黑體" panose="020B0604030504040204" pitchFamily="34" charset="-120"/>
              </a:rPr>
              <a:t>研究模型及設計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資料處理、建模及實驗結果分析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管理意涵及學術貢獻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結論及未來展望</a:t>
            </a:r>
          </a:p>
        </p:txBody>
      </p:sp>
    </p:spTree>
    <p:extLst>
      <p:ext uri="{BB962C8B-B14F-4D97-AF65-F5344CB8AC3E}">
        <p14:creationId xmlns:p14="http://schemas.microsoft.com/office/powerpoint/2010/main" val="16426425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E6B6800-50DE-46FA-B39E-D66FD938B08B}"/>
              </a:ext>
            </a:extLst>
          </p:cNvPr>
          <p:cNvSpPr/>
          <p:nvPr/>
        </p:nvSpPr>
        <p:spPr>
          <a:xfrm>
            <a:off x="563880" y="0"/>
            <a:ext cx="3261361" cy="6858000"/>
          </a:xfrm>
          <a:prstGeom prst="rect">
            <a:avLst/>
          </a:prstGeom>
          <a:solidFill>
            <a:schemeClr val="tx1">
              <a:lumMod val="85000"/>
              <a:lumOff val="1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標題 7">
            <a:extLst>
              <a:ext uri="{FF2B5EF4-FFF2-40B4-BE49-F238E27FC236}">
                <a16:creationId xmlns:a16="http://schemas.microsoft.com/office/drawing/2014/main" id="{53315E9E-A51B-44DB-969C-395E1EDACF96}"/>
              </a:ext>
            </a:extLst>
          </p:cNvPr>
          <p:cNvSpPr>
            <a:spLocks noGrp="1"/>
          </p:cNvSpPr>
          <p:nvPr>
            <p:ph type="title"/>
          </p:nvPr>
        </p:nvSpPr>
        <p:spPr>
          <a:xfrm>
            <a:off x="662939" y="2245042"/>
            <a:ext cx="3063241" cy="2367915"/>
          </a:xfrm>
        </p:spPr>
        <p:txBody>
          <a:bodyPr>
            <a:normAutofit fontScale="90000"/>
          </a:bodyPr>
          <a:lstStyle/>
          <a:p>
            <a:pPr>
              <a:lnSpc>
                <a:spcPct val="150000"/>
              </a:lnSpc>
            </a:pPr>
            <a:r>
              <a:rPr lang="en-US" altLang="zh-TW" sz="5400" dirty="0">
                <a:solidFill>
                  <a:schemeClr val="accent4">
                    <a:lumMod val="20000"/>
                    <a:lumOff val="80000"/>
                  </a:schemeClr>
                </a:solidFill>
              </a:rPr>
              <a:t>04.</a:t>
            </a:r>
            <a:r>
              <a:rPr lang="en-US" altLang="zh-TW" sz="5400" dirty="0"/>
              <a:t/>
            </a:r>
            <a:br>
              <a:rPr lang="en-US" altLang="zh-TW" sz="5400" dirty="0"/>
            </a:br>
            <a:r>
              <a:rPr lang="zh-TW" altLang="en-US" sz="3600" dirty="0">
                <a:solidFill>
                  <a:schemeClr val="bg1"/>
                </a:solidFill>
              </a:rPr>
              <a:t>資料處理、建模及實驗結果分析 </a:t>
            </a:r>
            <a:endParaRPr lang="zh-TW" altLang="en-US" sz="5400" dirty="0">
              <a:solidFill>
                <a:schemeClr val="bg1"/>
              </a:solidFill>
            </a:endParaRPr>
          </a:p>
        </p:txBody>
      </p:sp>
      <p:sp>
        <p:nvSpPr>
          <p:cNvPr id="4" name="投影片編號版面配置區 3">
            <a:extLst>
              <a:ext uri="{FF2B5EF4-FFF2-40B4-BE49-F238E27FC236}">
                <a16:creationId xmlns:a16="http://schemas.microsoft.com/office/drawing/2014/main" id="{FE776625-C173-4910-A7A3-769D5362478C}"/>
              </a:ext>
            </a:extLst>
          </p:cNvPr>
          <p:cNvSpPr>
            <a:spLocks noGrp="1"/>
          </p:cNvSpPr>
          <p:nvPr>
            <p:ph type="sldNum" sz="quarter" idx="12"/>
          </p:nvPr>
        </p:nvSpPr>
        <p:spPr/>
        <p:txBody>
          <a:bodyPr/>
          <a:lstStyle/>
          <a:p>
            <a:fld id="{93803A6D-EC14-414F-8472-80204676D953}" type="slidenum">
              <a:rPr lang="zh-TW" altLang="en-US" smtClean="0"/>
              <a:t>14</a:t>
            </a:fld>
            <a:endParaRPr lang="zh-TW" altLang="en-US"/>
          </a:p>
        </p:txBody>
      </p:sp>
    </p:spTree>
    <p:extLst>
      <p:ext uri="{BB962C8B-B14F-4D97-AF65-F5344CB8AC3E}">
        <p14:creationId xmlns:p14="http://schemas.microsoft.com/office/powerpoint/2010/main" val="41409194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86F38A-9361-4152-A875-7DDCD548E1BF}"/>
              </a:ext>
            </a:extLst>
          </p:cNvPr>
          <p:cNvSpPr>
            <a:spLocks noGrp="1"/>
          </p:cNvSpPr>
          <p:nvPr>
            <p:ph type="title"/>
          </p:nvPr>
        </p:nvSpPr>
        <p:spPr/>
        <p:txBody>
          <a:bodyPr/>
          <a:lstStyle/>
          <a:p>
            <a:r>
              <a:rPr lang="zh-TW" altLang="en-US" dirty="0"/>
              <a:t>資料集簡介</a:t>
            </a:r>
          </a:p>
        </p:txBody>
      </p:sp>
      <p:sp>
        <p:nvSpPr>
          <p:cNvPr id="3" name="內容版面配置區 2">
            <a:extLst>
              <a:ext uri="{FF2B5EF4-FFF2-40B4-BE49-F238E27FC236}">
                <a16:creationId xmlns:a16="http://schemas.microsoft.com/office/drawing/2014/main" id="{55F53416-3F5D-4366-A94C-336DADD2BD76}"/>
              </a:ext>
            </a:extLst>
          </p:cNvPr>
          <p:cNvSpPr>
            <a:spLocks noGrp="1"/>
          </p:cNvSpPr>
          <p:nvPr>
            <p:ph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AE8E522F-E964-4358-B047-D889349C8D2B}"/>
              </a:ext>
            </a:extLst>
          </p:cNvPr>
          <p:cNvSpPr>
            <a:spLocks noGrp="1"/>
          </p:cNvSpPr>
          <p:nvPr>
            <p:ph type="sldNum" sz="quarter" idx="12"/>
          </p:nvPr>
        </p:nvSpPr>
        <p:spPr/>
        <p:txBody>
          <a:bodyPr/>
          <a:lstStyle/>
          <a:p>
            <a:fld id="{5B0A2E34-17E6-46B6-A0CD-23734D57E7FF}" type="slidenum">
              <a:rPr lang="zh-TW" altLang="en-US" smtClean="0"/>
              <a:pPr/>
              <a:t>15</a:t>
            </a:fld>
            <a:endParaRPr lang="zh-TW" altLang="en-US" dirty="0"/>
          </a:p>
        </p:txBody>
      </p:sp>
      <p:sp>
        <p:nvSpPr>
          <p:cNvPr id="6" name="矩形 5">
            <a:extLst>
              <a:ext uri="{FF2B5EF4-FFF2-40B4-BE49-F238E27FC236}">
                <a16:creationId xmlns:a16="http://schemas.microsoft.com/office/drawing/2014/main" id="{066EA2D6-52C4-4B2C-B384-12A2EADC82DE}"/>
              </a:ext>
            </a:extLst>
          </p:cNvPr>
          <p:cNvSpPr/>
          <p:nvPr/>
        </p:nvSpPr>
        <p:spPr>
          <a:xfrm>
            <a:off x="0" y="0"/>
            <a:ext cx="12192000" cy="681037"/>
          </a:xfrm>
          <a:prstGeom prst="rect">
            <a:avLst/>
          </a:prstGeom>
          <a:solidFill>
            <a:srgbClr val="357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b="1" dirty="0">
                <a:solidFill>
                  <a:schemeClr val="bg1"/>
                </a:solidFill>
                <a:latin typeface="微軟正黑體" panose="020B0604030504040204" pitchFamily="34" charset="-120"/>
                <a:ea typeface="微軟正黑體" panose="020B0604030504040204" pitchFamily="34" charset="-120"/>
              </a:rPr>
              <a:t>研究動機及專案目標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相關文獻探討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研究模型及設計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accent4">
                    <a:lumMod val="40000"/>
                    <a:lumOff val="60000"/>
                  </a:schemeClr>
                </a:solidFill>
                <a:latin typeface="微軟正黑體" panose="020B0604030504040204" pitchFamily="34" charset="-120"/>
                <a:ea typeface="微軟正黑體" panose="020B0604030504040204" pitchFamily="34" charset="-120"/>
              </a:rPr>
              <a:t>資料處理、建模及實驗結果分析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管理意涵及學術貢獻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結論及未來展望</a:t>
            </a:r>
          </a:p>
        </p:txBody>
      </p:sp>
      <p:pic>
        <p:nvPicPr>
          <p:cNvPr id="8" name="圖片 7">
            <a:extLst>
              <a:ext uri="{FF2B5EF4-FFF2-40B4-BE49-F238E27FC236}">
                <a16:creationId xmlns:a16="http://schemas.microsoft.com/office/drawing/2014/main" id="{F3FA22EA-F923-482D-9F48-33DB76347285}"/>
              </a:ext>
            </a:extLst>
          </p:cNvPr>
          <p:cNvPicPr>
            <a:picLocks noChangeAspect="1"/>
          </p:cNvPicPr>
          <p:nvPr/>
        </p:nvPicPr>
        <p:blipFill>
          <a:blip r:embed="rId3"/>
          <a:stretch>
            <a:fillRect/>
          </a:stretch>
        </p:blipFill>
        <p:spPr>
          <a:xfrm>
            <a:off x="738675" y="2879866"/>
            <a:ext cx="10714649" cy="2423370"/>
          </a:xfrm>
          <a:prstGeom prst="rect">
            <a:avLst/>
          </a:prstGeom>
        </p:spPr>
      </p:pic>
    </p:spTree>
    <p:extLst>
      <p:ext uri="{BB962C8B-B14F-4D97-AF65-F5344CB8AC3E}">
        <p14:creationId xmlns:p14="http://schemas.microsoft.com/office/powerpoint/2010/main" val="34609197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589871-59F5-4C50-B4BA-2E18838E7D1E}"/>
              </a:ext>
            </a:extLst>
          </p:cNvPr>
          <p:cNvSpPr>
            <a:spLocks noGrp="1"/>
          </p:cNvSpPr>
          <p:nvPr>
            <p:ph type="title"/>
          </p:nvPr>
        </p:nvSpPr>
        <p:spPr>
          <a:xfrm>
            <a:off x="559134" y="506079"/>
            <a:ext cx="10515600" cy="1381292"/>
          </a:xfrm>
        </p:spPr>
        <p:txBody>
          <a:bodyPr/>
          <a:lstStyle/>
          <a:p>
            <a:r>
              <a:rPr lang="en-US" altLang="zh-TW" dirty="0"/>
              <a:t>Data Exploration</a:t>
            </a:r>
            <a:endParaRPr lang="zh-TW" altLang="en-US" dirty="0"/>
          </a:p>
        </p:txBody>
      </p:sp>
      <p:sp>
        <p:nvSpPr>
          <p:cNvPr id="3" name="文字版面配置區 2">
            <a:extLst>
              <a:ext uri="{FF2B5EF4-FFF2-40B4-BE49-F238E27FC236}">
                <a16:creationId xmlns:a16="http://schemas.microsoft.com/office/drawing/2014/main" id="{A535A257-29F2-4F37-A1AC-E6D037EAA132}"/>
              </a:ext>
            </a:extLst>
          </p:cNvPr>
          <p:cNvSpPr>
            <a:spLocks noGrp="1"/>
          </p:cNvSpPr>
          <p:nvPr>
            <p:ph type="body"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5982F475-978B-4E89-A31A-A673DCA7B939}"/>
              </a:ext>
            </a:extLst>
          </p:cNvPr>
          <p:cNvSpPr>
            <a:spLocks noGrp="1"/>
          </p:cNvSpPr>
          <p:nvPr>
            <p:ph type="sldNum" sz="quarter" idx="12"/>
          </p:nvPr>
        </p:nvSpPr>
        <p:spPr/>
        <p:txBody>
          <a:bodyPr/>
          <a:lstStyle/>
          <a:p>
            <a:fld id="{5B0A2E34-17E6-46B6-A0CD-23734D57E7FF}" type="slidenum">
              <a:rPr lang="zh-TW" altLang="en-US" smtClean="0"/>
              <a:t>16</a:t>
            </a:fld>
            <a:endParaRPr lang="zh-TW" altLang="en-US"/>
          </a:p>
        </p:txBody>
      </p:sp>
    </p:spTree>
    <p:extLst>
      <p:ext uri="{BB962C8B-B14F-4D97-AF65-F5344CB8AC3E}">
        <p14:creationId xmlns:p14="http://schemas.microsoft.com/office/powerpoint/2010/main" val="7215779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Data Exploration</a:t>
            </a:r>
            <a:endParaRPr lang="zh-TW" altLang="en-US" dirty="0">
              <a:solidFill>
                <a:srgbClr val="357483"/>
              </a:solidFill>
            </a:endParaRPr>
          </a:p>
        </p:txBody>
      </p:sp>
      <p:sp>
        <p:nvSpPr>
          <p:cNvPr id="7" name="內容版面配置區 6">
            <a:extLst>
              <a:ext uri="{FF2B5EF4-FFF2-40B4-BE49-F238E27FC236}">
                <a16:creationId xmlns:a16="http://schemas.microsoft.com/office/drawing/2014/main" id="{8B2E6139-4644-40B6-985E-8CA99C685222}"/>
              </a:ext>
            </a:extLst>
          </p:cNvPr>
          <p:cNvSpPr>
            <a:spLocks noGrp="1"/>
          </p:cNvSpPr>
          <p:nvPr>
            <p:ph idx="1"/>
          </p:nvPr>
        </p:nvSpPr>
        <p:spPr>
          <a:xfrm>
            <a:off x="553915" y="2006140"/>
            <a:ext cx="5702506" cy="4170823"/>
          </a:xfrm>
        </p:spPr>
        <p:txBody>
          <a:bodyPr vert="horz" lIns="91440" tIns="45720" rIns="91440" bIns="45720" rtlCol="0" anchor="t">
            <a:normAutofit/>
          </a:bodyPr>
          <a:lstStyle/>
          <a:p>
            <a:r>
              <a:rPr lang="en-US" altLang="zh-TW" dirty="0"/>
              <a:t>T</a:t>
            </a:r>
            <a:r>
              <a:rPr lang="en-US" altLang="zh-TW" dirty="0" smtClean="0"/>
              <a:t>otal</a:t>
            </a:r>
            <a:r>
              <a:rPr lang="zh-TW" altLang="en-US" dirty="0" smtClean="0"/>
              <a:t>：</a:t>
            </a:r>
            <a:r>
              <a:rPr lang="en-US" altLang="zh-TW" dirty="0">
                <a:latin typeface="微軟正黑體"/>
                <a:ea typeface="微軟正黑體"/>
              </a:rPr>
              <a:t>608,598</a:t>
            </a:r>
            <a:endParaRPr lang="en-US" altLang="zh-TW" dirty="0" smtClean="0"/>
          </a:p>
          <a:p>
            <a:pPr lvl="1"/>
            <a:r>
              <a:rPr lang="en-US" altLang="zh-TW" dirty="0"/>
              <a:t>T</a:t>
            </a:r>
            <a:r>
              <a:rPr lang="en-US" altLang="zh-TW" dirty="0" smtClean="0"/>
              <a:t>rue</a:t>
            </a:r>
            <a:r>
              <a:rPr lang="zh-TW" altLang="en-US" dirty="0" smtClean="0"/>
              <a:t>：</a:t>
            </a:r>
            <a:r>
              <a:rPr lang="en-US" altLang="zh-TW" dirty="0" smtClean="0"/>
              <a:t>528,132</a:t>
            </a:r>
          </a:p>
          <a:p>
            <a:pPr lvl="1"/>
            <a:r>
              <a:rPr lang="en-US" altLang="zh-TW" dirty="0" smtClean="0"/>
              <a:t>False</a:t>
            </a:r>
            <a:r>
              <a:rPr lang="zh-TW" altLang="en-US" dirty="0" smtClean="0"/>
              <a:t>：</a:t>
            </a:r>
            <a:r>
              <a:rPr lang="en-US" altLang="zh-TW" dirty="0" smtClean="0">
                <a:latin typeface="微軟正黑體"/>
                <a:ea typeface="微軟正黑體"/>
              </a:rPr>
              <a:t>80,466</a:t>
            </a:r>
            <a:endParaRPr lang="en-US" altLang="zh-TW" dirty="0">
              <a:latin typeface="微軟正黑體"/>
              <a:ea typeface="微軟正黑體"/>
            </a:endParaRPr>
          </a:p>
          <a:p>
            <a:pPr lvl="1"/>
            <a:endParaRPr lang="en-US" altLang="zh-TW" dirty="0" smtClean="0">
              <a:latin typeface="微軟正黑體"/>
              <a:ea typeface="微軟正黑體"/>
            </a:endParaRPr>
          </a:p>
          <a:p>
            <a:r>
              <a:rPr lang="en-US" altLang="zh-TW" dirty="0" smtClean="0"/>
              <a:t>Unique user</a:t>
            </a:r>
            <a:r>
              <a:rPr lang="zh-TW" altLang="en-US" dirty="0" smtClean="0"/>
              <a:t>：</a:t>
            </a:r>
            <a:r>
              <a:rPr lang="en-US" altLang="zh-TW" dirty="0">
                <a:latin typeface="微軟正黑體"/>
                <a:ea typeface="微軟正黑體"/>
              </a:rPr>
              <a:t>260,277 </a:t>
            </a:r>
            <a:endParaRPr lang="en-US" altLang="zh-TW" dirty="0" smtClean="0">
              <a:latin typeface="微軟正黑體"/>
              <a:ea typeface="微軟正黑體"/>
            </a:endParaRPr>
          </a:p>
          <a:p>
            <a:r>
              <a:rPr lang="en-US" altLang="zh-TW" dirty="0"/>
              <a:t>Unique </a:t>
            </a:r>
            <a:r>
              <a:rPr lang="en-US" altLang="zh-TW" dirty="0" smtClean="0"/>
              <a:t>restaurant</a:t>
            </a:r>
            <a:r>
              <a:rPr lang="zh-TW" altLang="en-US" dirty="0" smtClean="0"/>
              <a:t>：</a:t>
            </a:r>
            <a:r>
              <a:rPr lang="en-US" altLang="zh-TW" dirty="0">
                <a:latin typeface="微軟正黑體"/>
                <a:ea typeface="微軟正黑體"/>
              </a:rPr>
              <a:t>5,044 </a:t>
            </a:r>
            <a:r>
              <a:rPr lang="en-US" altLang="zh-TW" dirty="0" smtClean="0">
                <a:latin typeface="微軟正黑體"/>
                <a:ea typeface="微軟正黑體"/>
              </a:rPr>
              <a:t> </a:t>
            </a:r>
            <a:endParaRPr lang="en-US" altLang="zh-TW" dirty="0">
              <a:latin typeface="微軟正黑體"/>
              <a:ea typeface="微軟正黑體"/>
            </a:endParaRPr>
          </a:p>
          <a:p>
            <a:endParaRPr lang="en-US" altLang="zh-TW" dirty="0">
              <a:latin typeface="微軟正黑體"/>
              <a:ea typeface="微軟正黑體"/>
            </a:endParaRPr>
          </a:p>
        </p:txBody>
      </p:sp>
      <p:sp>
        <p:nvSpPr>
          <p:cNvPr id="4" name="投影片編號版面配置區 3"/>
          <p:cNvSpPr>
            <a:spLocks noGrp="1"/>
          </p:cNvSpPr>
          <p:nvPr>
            <p:ph type="sldNum" sz="quarter" idx="12"/>
          </p:nvPr>
        </p:nvSpPr>
        <p:spPr/>
        <p:txBody>
          <a:bodyPr/>
          <a:lstStyle/>
          <a:p>
            <a:fld id="{93803A6D-EC14-414F-8472-80204676D953}" type="slidenum">
              <a:rPr lang="zh-TW" altLang="en-US" smtClean="0"/>
              <a:t>17</a:t>
            </a:fld>
            <a:endParaRPr lang="zh-TW" altLang="en-US"/>
          </a:p>
        </p:txBody>
      </p:sp>
      <p:pic>
        <p:nvPicPr>
          <p:cNvPr id="8" name="圖片 7">
            <a:extLst>
              <a:ext uri="{FF2B5EF4-FFF2-40B4-BE49-F238E27FC236}">
                <a16:creationId xmlns:a16="http://schemas.microsoft.com/office/drawing/2014/main" id="{B24A5D9B-185A-4039-BA18-9AE6B91D7781}"/>
              </a:ext>
            </a:extLst>
          </p:cNvPr>
          <p:cNvPicPr/>
          <p:nvPr/>
        </p:nvPicPr>
        <p:blipFill rotWithShape="1">
          <a:blip r:embed="rId3"/>
          <a:srcRect l="6727"/>
          <a:stretch/>
        </p:blipFill>
        <p:spPr bwMode="auto">
          <a:xfrm>
            <a:off x="7060732" y="1839805"/>
            <a:ext cx="4293068" cy="3745086"/>
          </a:xfrm>
          <a:prstGeom prst="rect">
            <a:avLst/>
          </a:prstGeom>
          <a:ln>
            <a:noFill/>
          </a:ln>
          <a:extLst>
            <a:ext uri="{53640926-AAD7-44D8-BBD7-CCE9431645EC}">
              <a14:shadowObscured xmlns:a14="http://schemas.microsoft.com/office/drawing/2010/main"/>
            </a:ext>
          </a:extLst>
        </p:spPr>
      </p:pic>
      <p:sp>
        <p:nvSpPr>
          <p:cNvPr id="5" name="文字方塊 4">
            <a:extLst>
              <a:ext uri="{FF2B5EF4-FFF2-40B4-BE49-F238E27FC236}">
                <a16:creationId xmlns:a16="http://schemas.microsoft.com/office/drawing/2014/main" id="{7FF6D436-6793-436C-B13B-317A638A9DF8}"/>
              </a:ext>
            </a:extLst>
          </p:cNvPr>
          <p:cNvSpPr txBox="1"/>
          <p:nvPr/>
        </p:nvSpPr>
        <p:spPr>
          <a:xfrm>
            <a:off x="7876673" y="5605495"/>
            <a:ext cx="3112169" cy="369332"/>
          </a:xfrm>
          <a:prstGeom prst="rect">
            <a:avLst/>
          </a:prstGeom>
          <a:noFill/>
        </p:spPr>
        <p:txBody>
          <a:bodyPr wrap="square" rtlCol="0">
            <a:spAutoFit/>
          </a:bodyPr>
          <a:lstStyle/>
          <a:p>
            <a:r>
              <a:rPr lang="zh-TW" altLang="zh-TW" dirty="0"/>
              <a:t>圖</a:t>
            </a:r>
            <a:r>
              <a:rPr lang="en-US" altLang="zh-TW" dirty="0"/>
              <a:t>:</a:t>
            </a:r>
            <a:r>
              <a:rPr lang="zh-TW" altLang="zh-TW" dirty="0"/>
              <a:t>真實評論與虛假評論佔比</a:t>
            </a:r>
          </a:p>
        </p:txBody>
      </p:sp>
      <p:sp>
        <p:nvSpPr>
          <p:cNvPr id="10" name="矩形 9">
            <a:extLst>
              <a:ext uri="{FF2B5EF4-FFF2-40B4-BE49-F238E27FC236}">
                <a16:creationId xmlns:a16="http://schemas.microsoft.com/office/drawing/2014/main" id="{5BD5614E-971F-4344-94AC-514FF0A09F54}"/>
              </a:ext>
            </a:extLst>
          </p:cNvPr>
          <p:cNvSpPr/>
          <p:nvPr/>
        </p:nvSpPr>
        <p:spPr>
          <a:xfrm>
            <a:off x="0" y="0"/>
            <a:ext cx="12192000" cy="681037"/>
          </a:xfrm>
          <a:prstGeom prst="rect">
            <a:avLst/>
          </a:prstGeom>
          <a:solidFill>
            <a:srgbClr val="357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b="1" dirty="0">
                <a:solidFill>
                  <a:schemeClr val="bg1"/>
                </a:solidFill>
                <a:latin typeface="微軟正黑體" panose="020B0604030504040204" pitchFamily="34" charset="-120"/>
                <a:ea typeface="微軟正黑體" panose="020B0604030504040204" pitchFamily="34" charset="-120"/>
              </a:rPr>
              <a:t>研究動機及專案目標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相關文獻探討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研究模型及設計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accent4">
                    <a:lumMod val="40000"/>
                    <a:lumOff val="60000"/>
                  </a:schemeClr>
                </a:solidFill>
                <a:latin typeface="微軟正黑體" panose="020B0604030504040204" pitchFamily="34" charset="-120"/>
                <a:ea typeface="微軟正黑體" panose="020B0604030504040204" pitchFamily="34" charset="-120"/>
              </a:rPr>
              <a:t>資料處理、建模及實驗結果分析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管理意涵及學術貢獻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結論及未來展望</a:t>
            </a:r>
          </a:p>
        </p:txBody>
      </p:sp>
    </p:spTree>
    <p:extLst>
      <p:ext uri="{BB962C8B-B14F-4D97-AF65-F5344CB8AC3E}">
        <p14:creationId xmlns:p14="http://schemas.microsoft.com/office/powerpoint/2010/main" val="16179530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真評論與假評論字數的差異</a:t>
            </a:r>
            <a:endParaRPr lang="zh-TW" altLang="en-US" dirty="0">
              <a:solidFill>
                <a:srgbClr val="357483"/>
              </a:solidFill>
            </a:endParaRPr>
          </a:p>
        </p:txBody>
      </p:sp>
      <p:sp>
        <p:nvSpPr>
          <p:cNvPr id="4" name="投影片編號版面配置區 3"/>
          <p:cNvSpPr>
            <a:spLocks noGrp="1"/>
          </p:cNvSpPr>
          <p:nvPr>
            <p:ph type="sldNum" sz="quarter" idx="12"/>
          </p:nvPr>
        </p:nvSpPr>
        <p:spPr/>
        <p:txBody>
          <a:bodyPr/>
          <a:lstStyle/>
          <a:p>
            <a:fld id="{93803A6D-EC14-414F-8472-80204676D953}" type="slidenum">
              <a:rPr lang="zh-TW" altLang="en-US" smtClean="0"/>
              <a:t>18</a:t>
            </a:fld>
            <a:endParaRPr lang="zh-TW" altLang="en-US"/>
          </a:p>
        </p:txBody>
      </p:sp>
      <p:pic>
        <p:nvPicPr>
          <p:cNvPr id="6" name="圖片 5">
            <a:extLst>
              <a:ext uri="{FF2B5EF4-FFF2-40B4-BE49-F238E27FC236}">
                <a16:creationId xmlns:a16="http://schemas.microsoft.com/office/drawing/2014/main" id="{C5B4B171-3FE9-4183-9EFA-E963A23D4A4D}"/>
              </a:ext>
            </a:extLst>
          </p:cNvPr>
          <p:cNvPicPr/>
          <p:nvPr/>
        </p:nvPicPr>
        <p:blipFill>
          <a:blip r:embed="rId3">
            <a:extLst>
              <a:ext uri="{28A0092B-C50C-407E-A947-70E740481C1C}">
                <a14:useLocalDpi xmlns:a14="http://schemas.microsoft.com/office/drawing/2010/main" val="0"/>
              </a:ext>
            </a:extLst>
          </a:blip>
          <a:stretch>
            <a:fillRect/>
          </a:stretch>
        </p:blipFill>
        <p:spPr>
          <a:xfrm>
            <a:off x="6491603" y="3035078"/>
            <a:ext cx="5390080" cy="3101277"/>
          </a:xfrm>
          <a:prstGeom prst="rect">
            <a:avLst/>
          </a:prstGeom>
        </p:spPr>
      </p:pic>
      <p:pic>
        <p:nvPicPr>
          <p:cNvPr id="8" name="圖片 7">
            <a:extLst>
              <a:ext uri="{FF2B5EF4-FFF2-40B4-BE49-F238E27FC236}">
                <a16:creationId xmlns:a16="http://schemas.microsoft.com/office/drawing/2014/main" id="{895E2F4D-F84A-4DCC-B46D-067AE4FD33AD}"/>
              </a:ext>
            </a:extLst>
          </p:cNvPr>
          <p:cNvPicPr/>
          <p:nvPr/>
        </p:nvPicPr>
        <p:blipFill>
          <a:blip r:embed="rId4">
            <a:extLst>
              <a:ext uri="{28A0092B-C50C-407E-A947-70E740481C1C}">
                <a14:useLocalDpi xmlns:a14="http://schemas.microsoft.com/office/drawing/2010/main" val="0"/>
              </a:ext>
            </a:extLst>
          </a:blip>
          <a:stretch>
            <a:fillRect/>
          </a:stretch>
        </p:blipFill>
        <p:spPr>
          <a:xfrm>
            <a:off x="609921" y="3108960"/>
            <a:ext cx="5345142" cy="3027395"/>
          </a:xfrm>
          <a:prstGeom prst="rect">
            <a:avLst/>
          </a:prstGeom>
        </p:spPr>
      </p:pic>
      <p:sp>
        <p:nvSpPr>
          <p:cNvPr id="3" name="文字方塊 2"/>
          <p:cNvSpPr txBox="1"/>
          <p:nvPr/>
        </p:nvSpPr>
        <p:spPr>
          <a:xfrm>
            <a:off x="2074267" y="2398782"/>
            <a:ext cx="1261884" cy="523220"/>
          </a:xfrm>
          <a:prstGeom prst="rect">
            <a:avLst/>
          </a:prstGeom>
          <a:noFill/>
        </p:spPr>
        <p:txBody>
          <a:bodyPr wrap="none" rtlCol="0">
            <a:spAutoFit/>
          </a:bodyPr>
          <a:lstStyle/>
          <a:p>
            <a:r>
              <a:rPr lang="zh-TW" altLang="en-US" sz="2800" b="1" dirty="0">
                <a:solidFill>
                  <a:srgbClr val="000099"/>
                </a:solidFill>
                <a:latin typeface="微軟正黑體" panose="020B0604030504040204" pitchFamily="34" charset="-120"/>
                <a:ea typeface="微軟正黑體" panose="020B0604030504040204" pitchFamily="34" charset="-120"/>
              </a:rPr>
              <a:t>真評論</a:t>
            </a:r>
          </a:p>
        </p:txBody>
      </p:sp>
      <p:sp>
        <p:nvSpPr>
          <p:cNvPr id="10" name="文字方塊 9"/>
          <p:cNvSpPr txBox="1"/>
          <p:nvPr/>
        </p:nvSpPr>
        <p:spPr>
          <a:xfrm>
            <a:off x="7768475" y="2398782"/>
            <a:ext cx="1261884" cy="523220"/>
          </a:xfrm>
          <a:prstGeom prst="rect">
            <a:avLst/>
          </a:prstGeom>
          <a:noFill/>
        </p:spPr>
        <p:txBody>
          <a:bodyPr wrap="none" rtlCol="0">
            <a:spAutoFit/>
          </a:bodyPr>
          <a:lstStyle>
            <a:defPPr>
              <a:defRPr lang="zh-TW"/>
            </a:defPPr>
            <a:lvl1pPr>
              <a:defRPr sz="2800" b="1">
                <a:solidFill>
                  <a:srgbClr val="000099"/>
                </a:solidFill>
                <a:latin typeface="微軟正黑體" panose="020B0604030504040204" pitchFamily="34" charset="-120"/>
                <a:ea typeface="微軟正黑體" panose="020B0604030504040204" pitchFamily="34" charset="-120"/>
              </a:defRPr>
            </a:lvl1pPr>
          </a:lstStyle>
          <a:p>
            <a:r>
              <a:rPr lang="zh-TW" altLang="en-US" dirty="0"/>
              <a:t>假評論</a:t>
            </a:r>
          </a:p>
        </p:txBody>
      </p:sp>
      <p:sp>
        <p:nvSpPr>
          <p:cNvPr id="11" name="矩形 10">
            <a:extLst>
              <a:ext uri="{FF2B5EF4-FFF2-40B4-BE49-F238E27FC236}">
                <a16:creationId xmlns:a16="http://schemas.microsoft.com/office/drawing/2014/main" id="{74657672-3CD5-4EF9-99E1-AB9E244E4E18}"/>
              </a:ext>
            </a:extLst>
          </p:cNvPr>
          <p:cNvSpPr/>
          <p:nvPr/>
        </p:nvSpPr>
        <p:spPr>
          <a:xfrm>
            <a:off x="-43543" y="0"/>
            <a:ext cx="12235543" cy="681037"/>
          </a:xfrm>
          <a:prstGeom prst="rect">
            <a:avLst/>
          </a:prstGeom>
          <a:solidFill>
            <a:srgbClr val="357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b="1" dirty="0">
                <a:solidFill>
                  <a:schemeClr val="bg1"/>
                </a:solidFill>
                <a:latin typeface="微軟正黑體" panose="020B0604030504040204" pitchFamily="34" charset="-120"/>
                <a:ea typeface="微軟正黑體" panose="020B0604030504040204" pitchFamily="34" charset="-120"/>
              </a:rPr>
              <a:t>研究動機及專案目標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相關文獻探討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研究模型及設計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accent4">
                    <a:lumMod val="40000"/>
                    <a:lumOff val="60000"/>
                  </a:schemeClr>
                </a:solidFill>
                <a:latin typeface="微軟正黑體" panose="020B0604030504040204" pitchFamily="34" charset="-120"/>
                <a:ea typeface="微軟正黑體" panose="020B0604030504040204" pitchFamily="34" charset="-120"/>
              </a:rPr>
              <a:t>資料處理、建模及實驗結果分析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管理意涵及學術貢獻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結論及未來展望</a:t>
            </a:r>
          </a:p>
        </p:txBody>
      </p:sp>
      <p:sp>
        <p:nvSpPr>
          <p:cNvPr id="5" name="橢圓 4"/>
          <p:cNvSpPr/>
          <p:nvPr/>
        </p:nvSpPr>
        <p:spPr>
          <a:xfrm>
            <a:off x="2361560" y="3350406"/>
            <a:ext cx="1949183" cy="42475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p:cNvSpPr/>
          <p:nvPr/>
        </p:nvSpPr>
        <p:spPr>
          <a:xfrm>
            <a:off x="8177349" y="3350405"/>
            <a:ext cx="1930225" cy="42475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5741035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真評論與假評論評分</a:t>
            </a:r>
            <a:r>
              <a:rPr lang="en-US" altLang="zh-TW" dirty="0"/>
              <a:t>(rating)</a:t>
            </a:r>
            <a:r>
              <a:rPr lang="zh-TW" altLang="zh-TW" dirty="0"/>
              <a:t>的差異</a:t>
            </a:r>
            <a:endParaRPr lang="zh-TW" altLang="en-US" dirty="0">
              <a:solidFill>
                <a:srgbClr val="357483"/>
              </a:solidFill>
            </a:endParaRPr>
          </a:p>
        </p:txBody>
      </p:sp>
      <p:sp>
        <p:nvSpPr>
          <p:cNvPr id="4" name="投影片編號版面配置區 3"/>
          <p:cNvSpPr>
            <a:spLocks noGrp="1"/>
          </p:cNvSpPr>
          <p:nvPr>
            <p:ph type="sldNum" sz="quarter" idx="12"/>
          </p:nvPr>
        </p:nvSpPr>
        <p:spPr/>
        <p:txBody>
          <a:bodyPr/>
          <a:lstStyle/>
          <a:p>
            <a:fld id="{93803A6D-EC14-414F-8472-80204676D953}" type="slidenum">
              <a:rPr lang="zh-TW" altLang="en-US" smtClean="0"/>
              <a:t>19</a:t>
            </a:fld>
            <a:endParaRPr lang="zh-TW" altLang="en-US"/>
          </a:p>
        </p:txBody>
      </p:sp>
      <p:pic>
        <p:nvPicPr>
          <p:cNvPr id="6" name="圖片 5">
            <a:extLst>
              <a:ext uri="{FF2B5EF4-FFF2-40B4-BE49-F238E27FC236}">
                <a16:creationId xmlns:a16="http://schemas.microsoft.com/office/drawing/2014/main" id="{34661F9F-B7BC-4C06-9FFC-8F5F228740D9}"/>
              </a:ext>
            </a:extLst>
          </p:cNvPr>
          <p:cNvPicPr/>
          <p:nvPr/>
        </p:nvPicPr>
        <p:blipFill>
          <a:blip r:embed="rId3">
            <a:extLst>
              <a:ext uri="{28A0092B-C50C-407E-A947-70E740481C1C}">
                <a14:useLocalDpi xmlns:a14="http://schemas.microsoft.com/office/drawing/2010/main" val="0"/>
              </a:ext>
            </a:extLst>
          </a:blip>
          <a:stretch>
            <a:fillRect/>
          </a:stretch>
        </p:blipFill>
        <p:spPr>
          <a:xfrm>
            <a:off x="553915" y="3018155"/>
            <a:ext cx="5384359" cy="3338195"/>
          </a:xfrm>
          <a:prstGeom prst="rect">
            <a:avLst/>
          </a:prstGeom>
        </p:spPr>
      </p:pic>
      <p:pic>
        <p:nvPicPr>
          <p:cNvPr id="8" name="圖片 7">
            <a:extLst>
              <a:ext uri="{FF2B5EF4-FFF2-40B4-BE49-F238E27FC236}">
                <a16:creationId xmlns:a16="http://schemas.microsoft.com/office/drawing/2014/main" id="{D47B1257-577A-4C4F-8B7F-5B46E552F336}"/>
              </a:ext>
            </a:extLst>
          </p:cNvPr>
          <p:cNvPicPr/>
          <p:nvPr/>
        </p:nvPicPr>
        <p:blipFill>
          <a:blip r:embed="rId4">
            <a:extLst>
              <a:ext uri="{28A0092B-C50C-407E-A947-70E740481C1C}">
                <a14:useLocalDpi xmlns:a14="http://schemas.microsoft.com/office/drawing/2010/main" val="0"/>
              </a:ext>
            </a:extLst>
          </a:blip>
          <a:stretch>
            <a:fillRect/>
          </a:stretch>
        </p:blipFill>
        <p:spPr>
          <a:xfrm>
            <a:off x="6055090" y="3018155"/>
            <a:ext cx="5582995" cy="3501795"/>
          </a:xfrm>
          <a:prstGeom prst="rect">
            <a:avLst/>
          </a:prstGeom>
        </p:spPr>
      </p:pic>
      <p:sp>
        <p:nvSpPr>
          <p:cNvPr id="10" name="矩形 9">
            <a:extLst>
              <a:ext uri="{FF2B5EF4-FFF2-40B4-BE49-F238E27FC236}">
                <a16:creationId xmlns:a16="http://schemas.microsoft.com/office/drawing/2014/main" id="{7B9F00ED-1A69-414A-97C8-D088ADA853C5}"/>
              </a:ext>
            </a:extLst>
          </p:cNvPr>
          <p:cNvSpPr/>
          <p:nvPr/>
        </p:nvSpPr>
        <p:spPr>
          <a:xfrm>
            <a:off x="0" y="0"/>
            <a:ext cx="12192000" cy="681037"/>
          </a:xfrm>
          <a:prstGeom prst="rect">
            <a:avLst/>
          </a:prstGeom>
          <a:solidFill>
            <a:srgbClr val="357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b="1" dirty="0">
                <a:solidFill>
                  <a:schemeClr val="bg1"/>
                </a:solidFill>
                <a:latin typeface="微軟正黑體" panose="020B0604030504040204" pitchFamily="34" charset="-120"/>
                <a:ea typeface="微軟正黑體" panose="020B0604030504040204" pitchFamily="34" charset="-120"/>
              </a:rPr>
              <a:t>研究動機及專案目標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相關文獻探討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研究模型及設計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accent4">
                    <a:lumMod val="40000"/>
                    <a:lumOff val="60000"/>
                  </a:schemeClr>
                </a:solidFill>
                <a:latin typeface="微軟正黑體" panose="020B0604030504040204" pitchFamily="34" charset="-120"/>
                <a:ea typeface="微軟正黑體" panose="020B0604030504040204" pitchFamily="34" charset="-120"/>
              </a:rPr>
              <a:t>資料處理、建模及實驗結果分析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管理意涵及學術貢獻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結論及未來展望</a:t>
            </a:r>
          </a:p>
        </p:txBody>
      </p:sp>
      <p:sp>
        <p:nvSpPr>
          <p:cNvPr id="9" name="文字方塊 8"/>
          <p:cNvSpPr txBox="1"/>
          <p:nvPr/>
        </p:nvSpPr>
        <p:spPr>
          <a:xfrm>
            <a:off x="2897227" y="2490151"/>
            <a:ext cx="1261884" cy="523220"/>
          </a:xfrm>
          <a:prstGeom prst="rect">
            <a:avLst/>
          </a:prstGeom>
          <a:noFill/>
        </p:spPr>
        <p:txBody>
          <a:bodyPr wrap="none" rtlCol="0">
            <a:spAutoFit/>
          </a:bodyPr>
          <a:lstStyle/>
          <a:p>
            <a:r>
              <a:rPr lang="zh-TW" altLang="en-US" sz="2800" b="1" dirty="0">
                <a:solidFill>
                  <a:srgbClr val="000099"/>
                </a:solidFill>
                <a:latin typeface="微軟正黑體" panose="020B0604030504040204" pitchFamily="34" charset="-120"/>
                <a:ea typeface="微軟正黑體" panose="020B0604030504040204" pitchFamily="34" charset="-120"/>
              </a:rPr>
              <a:t>真評論</a:t>
            </a:r>
          </a:p>
        </p:txBody>
      </p:sp>
      <p:sp>
        <p:nvSpPr>
          <p:cNvPr id="11" name="文字方塊 10"/>
          <p:cNvSpPr txBox="1"/>
          <p:nvPr/>
        </p:nvSpPr>
        <p:spPr>
          <a:xfrm>
            <a:off x="8599714" y="2490151"/>
            <a:ext cx="1261884" cy="523220"/>
          </a:xfrm>
          <a:prstGeom prst="rect">
            <a:avLst/>
          </a:prstGeom>
          <a:noFill/>
        </p:spPr>
        <p:txBody>
          <a:bodyPr wrap="none" rtlCol="0">
            <a:spAutoFit/>
          </a:bodyPr>
          <a:lstStyle>
            <a:defPPr>
              <a:defRPr lang="zh-TW"/>
            </a:defPPr>
            <a:lvl1pPr>
              <a:defRPr sz="2800" b="1">
                <a:solidFill>
                  <a:srgbClr val="000099"/>
                </a:solidFill>
                <a:latin typeface="微軟正黑體" panose="020B0604030504040204" pitchFamily="34" charset="-120"/>
                <a:ea typeface="微軟正黑體" panose="020B0604030504040204" pitchFamily="34" charset="-120"/>
              </a:defRPr>
            </a:lvl1pPr>
          </a:lstStyle>
          <a:p>
            <a:r>
              <a:rPr lang="zh-TW" altLang="en-US" dirty="0"/>
              <a:t>假評論</a:t>
            </a:r>
          </a:p>
        </p:txBody>
      </p:sp>
      <p:sp>
        <p:nvSpPr>
          <p:cNvPr id="12" name="橢圓 11"/>
          <p:cNvSpPr/>
          <p:nvPr/>
        </p:nvSpPr>
        <p:spPr>
          <a:xfrm>
            <a:off x="6805748" y="4458619"/>
            <a:ext cx="1162595" cy="206133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橢圓 12"/>
          <p:cNvSpPr/>
          <p:nvPr/>
        </p:nvSpPr>
        <p:spPr>
          <a:xfrm>
            <a:off x="10475490" y="3013371"/>
            <a:ext cx="1162595" cy="350657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5354527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AB6C4"/>
        </a:solidFill>
        <a:effectLst/>
      </p:bgPr>
    </p:bg>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93803A6D-EC14-414F-8472-80204676D953}" type="slidenum">
              <a:rPr lang="zh-TW" altLang="en-US" smtClean="0"/>
              <a:t>2</a:t>
            </a:fld>
            <a:endParaRPr lang="zh-TW" altLang="en-US"/>
          </a:p>
        </p:txBody>
      </p:sp>
      <p:sp>
        <p:nvSpPr>
          <p:cNvPr id="2" name="矩形 1">
            <a:extLst>
              <a:ext uri="{FF2B5EF4-FFF2-40B4-BE49-F238E27FC236}">
                <a16:creationId xmlns:a16="http://schemas.microsoft.com/office/drawing/2014/main" id="{C7C0886B-69A9-4224-B265-A3DF0AB62BD9}"/>
              </a:ext>
            </a:extLst>
          </p:cNvPr>
          <p:cNvSpPr/>
          <p:nvPr/>
        </p:nvSpPr>
        <p:spPr>
          <a:xfrm>
            <a:off x="2338564" y="597310"/>
            <a:ext cx="7493000" cy="5663380"/>
          </a:xfrm>
          <a:prstGeom prst="rect">
            <a:avLst/>
          </a:prstGeom>
          <a:solidFill>
            <a:srgbClr val="357483"/>
          </a:solidFill>
          <a:ln w="101600">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文字方塊 9">
            <a:extLst>
              <a:ext uri="{FF2B5EF4-FFF2-40B4-BE49-F238E27FC236}">
                <a16:creationId xmlns:a16="http://schemas.microsoft.com/office/drawing/2014/main" id="{9B075C2B-D547-487A-90E7-1557E5DAF8E1}"/>
              </a:ext>
            </a:extLst>
          </p:cNvPr>
          <p:cNvSpPr txBox="1"/>
          <p:nvPr/>
        </p:nvSpPr>
        <p:spPr>
          <a:xfrm>
            <a:off x="4811661" y="763201"/>
            <a:ext cx="2568678" cy="923330"/>
          </a:xfrm>
          <a:prstGeom prst="rect">
            <a:avLst/>
          </a:prstGeom>
          <a:noFill/>
        </p:spPr>
        <p:txBody>
          <a:bodyPr wrap="square" rtlCol="0">
            <a:spAutoFit/>
          </a:bodyPr>
          <a:lstStyle/>
          <a:p>
            <a:pPr algn="dist"/>
            <a:r>
              <a:rPr lang="zh-TW" altLang="en-US" sz="5400" b="1" dirty="0">
                <a:solidFill>
                  <a:schemeClr val="bg1"/>
                </a:solidFill>
                <a:latin typeface="微軟正黑體" panose="020B0604030504040204" pitchFamily="34" charset="-120"/>
                <a:ea typeface="微軟正黑體" panose="020B0604030504040204" pitchFamily="34" charset="-120"/>
              </a:rPr>
              <a:t>分工表</a:t>
            </a:r>
          </a:p>
        </p:txBody>
      </p:sp>
      <p:cxnSp>
        <p:nvCxnSpPr>
          <p:cNvPr id="7" name="直線接點 6">
            <a:extLst>
              <a:ext uri="{FF2B5EF4-FFF2-40B4-BE49-F238E27FC236}">
                <a16:creationId xmlns:a16="http://schemas.microsoft.com/office/drawing/2014/main" id="{FFD6E4C2-4C77-465D-BA98-F227AD1E9F17}"/>
              </a:ext>
            </a:extLst>
          </p:cNvPr>
          <p:cNvCxnSpPr>
            <a:cxnSpLocks/>
          </p:cNvCxnSpPr>
          <p:nvPr/>
        </p:nvCxnSpPr>
        <p:spPr>
          <a:xfrm>
            <a:off x="2617964" y="1826640"/>
            <a:ext cx="6934200" cy="0"/>
          </a:xfrm>
          <a:prstGeom prst="line">
            <a:avLst/>
          </a:prstGeom>
          <a:ln w="762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grpSp>
        <p:nvGrpSpPr>
          <p:cNvPr id="6" name="群組 5">
            <a:extLst>
              <a:ext uri="{FF2B5EF4-FFF2-40B4-BE49-F238E27FC236}">
                <a16:creationId xmlns:a16="http://schemas.microsoft.com/office/drawing/2014/main" id="{CB69E86A-06D3-41CC-9739-2D89E46A206D}"/>
              </a:ext>
            </a:extLst>
          </p:cNvPr>
          <p:cNvGrpSpPr/>
          <p:nvPr/>
        </p:nvGrpSpPr>
        <p:grpSpPr>
          <a:xfrm>
            <a:off x="2617964" y="2028132"/>
            <a:ext cx="6045398" cy="523220"/>
            <a:chOff x="2617964" y="2013425"/>
            <a:chExt cx="6045398" cy="523220"/>
          </a:xfrm>
        </p:grpSpPr>
        <p:pic>
          <p:nvPicPr>
            <p:cNvPr id="3074" name="Picture 2" descr="File:Star icon stylized.svg - Wikimedia Commons">
              <a:extLst>
                <a:ext uri="{FF2B5EF4-FFF2-40B4-BE49-F238E27FC236}">
                  <a16:creationId xmlns:a16="http://schemas.microsoft.com/office/drawing/2014/main" id="{B3E1CBD2-BC59-4F84-BDA4-2A6D53AA828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7964" y="2013698"/>
              <a:ext cx="539800" cy="513190"/>
            </a:xfrm>
            <a:prstGeom prst="rect">
              <a:avLst/>
            </a:prstGeom>
            <a:noFill/>
            <a:extLst>
              <a:ext uri="{909E8E84-426E-40DD-AFC4-6F175D3DCCD1}">
                <a14:hiddenFill xmlns:a14="http://schemas.microsoft.com/office/drawing/2010/main">
                  <a:solidFill>
                    <a:srgbClr val="FFFFFF"/>
                  </a:solidFill>
                </a14:hiddenFill>
              </a:ext>
            </a:extLst>
          </p:spPr>
        </p:pic>
        <p:sp>
          <p:nvSpPr>
            <p:cNvPr id="3" name="文字方塊 2">
              <a:extLst>
                <a:ext uri="{FF2B5EF4-FFF2-40B4-BE49-F238E27FC236}">
                  <a16:creationId xmlns:a16="http://schemas.microsoft.com/office/drawing/2014/main" id="{35950B61-1405-494C-974D-AD919D1AD982}"/>
                </a:ext>
              </a:extLst>
            </p:cNvPr>
            <p:cNvSpPr txBox="1"/>
            <p:nvPr/>
          </p:nvSpPr>
          <p:spPr>
            <a:xfrm>
              <a:off x="3254150" y="2013425"/>
              <a:ext cx="5409212" cy="523220"/>
            </a:xfrm>
            <a:prstGeom prst="rect">
              <a:avLst/>
            </a:prstGeom>
            <a:noFill/>
          </p:spPr>
          <p:txBody>
            <a:bodyPr wrap="square" lIns="91440" tIns="45720" rIns="91440" bIns="45720" rtlCol="0" anchor="t">
              <a:spAutoFit/>
            </a:bodyPr>
            <a:lstStyle/>
            <a:p>
              <a:r>
                <a:rPr lang="zh-TW" altLang="en-US" sz="2800" b="1" dirty="0">
                  <a:solidFill>
                    <a:schemeClr val="bg1"/>
                  </a:solidFill>
                  <a:latin typeface="微軟正黑體"/>
                  <a:ea typeface="微軟正黑體"/>
                </a:rPr>
                <a:t>林聖典</a:t>
              </a:r>
              <a:r>
                <a:rPr lang="en-US" altLang="zh-TW" sz="2800" b="1" dirty="0">
                  <a:solidFill>
                    <a:schemeClr val="bg1"/>
                  </a:solidFill>
                  <a:latin typeface="微軟正黑體"/>
                  <a:ea typeface="微軟正黑體"/>
                </a:rPr>
                <a:t>    |   </a:t>
              </a:r>
              <a:r>
                <a:rPr lang="zh-TW" altLang="en-US" sz="2800" b="1" dirty="0">
                  <a:solidFill>
                    <a:schemeClr val="bg1"/>
                  </a:solidFill>
                  <a:latin typeface="Microsoft JhengHei"/>
                  <a:ea typeface="Microsoft JhengHei"/>
                </a:rPr>
                <a:t>程式</a:t>
              </a:r>
              <a:r>
                <a:rPr lang="zh-TW" altLang="en-US" sz="2800" b="1" dirty="0">
                  <a:solidFill>
                    <a:schemeClr val="bg1"/>
                  </a:solidFill>
                  <a:latin typeface="微軟正黑體"/>
                  <a:ea typeface="微軟正黑體"/>
                </a:rPr>
                <a:t>、書面、簡報</a:t>
              </a:r>
              <a:endParaRPr lang="zh-TW" altLang="en-US" sz="2800" b="1" dirty="0">
                <a:solidFill>
                  <a:schemeClr val="bg1"/>
                </a:solidFill>
                <a:latin typeface="微軟正黑體" panose="020B0604030504040204" pitchFamily="34" charset="-120"/>
                <a:ea typeface="微軟正黑體" panose="020B0604030504040204" pitchFamily="34" charset="-120"/>
              </a:endParaRPr>
            </a:p>
          </p:txBody>
        </p:sp>
      </p:grpSp>
      <p:grpSp>
        <p:nvGrpSpPr>
          <p:cNvPr id="20" name="群組 19">
            <a:extLst>
              <a:ext uri="{FF2B5EF4-FFF2-40B4-BE49-F238E27FC236}">
                <a16:creationId xmlns:a16="http://schemas.microsoft.com/office/drawing/2014/main" id="{4FCD76A0-E4D7-491B-9C16-703016ED4238}"/>
              </a:ext>
            </a:extLst>
          </p:cNvPr>
          <p:cNvGrpSpPr/>
          <p:nvPr/>
        </p:nvGrpSpPr>
        <p:grpSpPr>
          <a:xfrm>
            <a:off x="2617964" y="2729701"/>
            <a:ext cx="5503224" cy="523220"/>
            <a:chOff x="2617964" y="2013425"/>
            <a:chExt cx="5503224" cy="523220"/>
          </a:xfrm>
        </p:grpSpPr>
        <p:pic>
          <p:nvPicPr>
            <p:cNvPr id="21" name="Picture 2" descr="File:Star icon stylized.svg - Wikimedia Commons">
              <a:extLst>
                <a:ext uri="{FF2B5EF4-FFF2-40B4-BE49-F238E27FC236}">
                  <a16:creationId xmlns:a16="http://schemas.microsoft.com/office/drawing/2014/main" id="{8CD382CD-E1E6-4841-8F00-98D455F2790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7964" y="2013698"/>
              <a:ext cx="539800" cy="513190"/>
            </a:xfrm>
            <a:prstGeom prst="rect">
              <a:avLst/>
            </a:prstGeom>
            <a:noFill/>
            <a:extLst>
              <a:ext uri="{909E8E84-426E-40DD-AFC4-6F175D3DCCD1}">
                <a14:hiddenFill xmlns:a14="http://schemas.microsoft.com/office/drawing/2010/main">
                  <a:solidFill>
                    <a:srgbClr val="FFFFFF"/>
                  </a:solidFill>
                </a14:hiddenFill>
              </a:ext>
            </a:extLst>
          </p:spPr>
        </p:pic>
        <p:sp>
          <p:nvSpPr>
            <p:cNvPr id="22" name="文字方塊 21">
              <a:extLst>
                <a:ext uri="{FF2B5EF4-FFF2-40B4-BE49-F238E27FC236}">
                  <a16:creationId xmlns:a16="http://schemas.microsoft.com/office/drawing/2014/main" id="{1AC15AFD-B15D-4393-B1F5-62F90EC222B4}"/>
                </a:ext>
              </a:extLst>
            </p:cNvPr>
            <p:cNvSpPr txBox="1"/>
            <p:nvPr/>
          </p:nvSpPr>
          <p:spPr>
            <a:xfrm>
              <a:off x="3254150" y="2013425"/>
              <a:ext cx="4867038" cy="523220"/>
            </a:xfrm>
            <a:prstGeom prst="rect">
              <a:avLst/>
            </a:prstGeom>
            <a:noFill/>
          </p:spPr>
          <p:txBody>
            <a:bodyPr wrap="none" lIns="91440" tIns="45720" rIns="91440" bIns="45720" rtlCol="0" anchor="t">
              <a:spAutoFit/>
            </a:bodyPr>
            <a:lstStyle/>
            <a:p>
              <a:r>
                <a:rPr lang="zh-TW" altLang="en-US" sz="2800" b="1" dirty="0">
                  <a:solidFill>
                    <a:schemeClr val="bg1"/>
                  </a:solidFill>
                  <a:latin typeface="微軟正黑體"/>
                  <a:ea typeface="微軟正黑體"/>
                </a:rPr>
                <a:t>顏煥勳</a:t>
              </a:r>
              <a:r>
                <a:rPr lang="en-US" altLang="zh-TW" sz="2800" b="1" dirty="0">
                  <a:solidFill>
                    <a:schemeClr val="bg1"/>
                  </a:solidFill>
                  <a:latin typeface="微軟正黑體"/>
                  <a:ea typeface="微軟正黑體"/>
                </a:rPr>
                <a:t>    |</a:t>
              </a:r>
              <a:r>
                <a:rPr lang="en-US" sz="2800" b="1" dirty="0">
                  <a:solidFill>
                    <a:schemeClr val="bg1"/>
                  </a:solidFill>
                  <a:latin typeface="Microsoft JhengHei"/>
                  <a:ea typeface="Microsoft JhengHei"/>
                </a:rPr>
                <a:t>   </a:t>
              </a:r>
              <a:r>
                <a:rPr lang="zh-TW" altLang="en-US" sz="2800" b="1" dirty="0">
                  <a:solidFill>
                    <a:schemeClr val="bg1"/>
                  </a:solidFill>
                  <a:latin typeface="Microsoft JhengHei"/>
                  <a:ea typeface="Microsoft JhengHei"/>
                </a:rPr>
                <a:t>程式</a:t>
              </a:r>
              <a:r>
                <a:rPr lang="zh-TW" sz="2800" b="1" dirty="0">
                  <a:solidFill>
                    <a:schemeClr val="bg1"/>
                  </a:solidFill>
                  <a:latin typeface="Microsoft JhengHei"/>
                  <a:ea typeface="Microsoft JhengHei"/>
                </a:rPr>
                <a:t>、書面</a:t>
              </a:r>
              <a:r>
                <a:rPr lang="zh-TW" altLang="en-US" sz="2800" b="1" dirty="0">
                  <a:solidFill>
                    <a:schemeClr val="bg1"/>
                  </a:solidFill>
                  <a:latin typeface="Microsoft JhengHei"/>
                  <a:ea typeface="Microsoft JhengHei"/>
                </a:rPr>
                <a:t>、簡報</a:t>
              </a:r>
            </a:p>
          </p:txBody>
        </p:sp>
      </p:grpSp>
      <p:grpSp>
        <p:nvGrpSpPr>
          <p:cNvPr id="23" name="群組 22">
            <a:extLst>
              <a:ext uri="{FF2B5EF4-FFF2-40B4-BE49-F238E27FC236}">
                <a16:creationId xmlns:a16="http://schemas.microsoft.com/office/drawing/2014/main" id="{97818201-42BD-4F16-A9D6-19E72B0C4B23}"/>
              </a:ext>
            </a:extLst>
          </p:cNvPr>
          <p:cNvGrpSpPr/>
          <p:nvPr/>
        </p:nvGrpSpPr>
        <p:grpSpPr>
          <a:xfrm>
            <a:off x="2617964" y="3431270"/>
            <a:ext cx="5503224" cy="523220"/>
            <a:chOff x="2617964" y="2013425"/>
            <a:chExt cx="5503224" cy="523220"/>
          </a:xfrm>
        </p:grpSpPr>
        <p:pic>
          <p:nvPicPr>
            <p:cNvPr id="24" name="Picture 2" descr="File:Star icon stylized.svg - Wikimedia Commons">
              <a:extLst>
                <a:ext uri="{FF2B5EF4-FFF2-40B4-BE49-F238E27FC236}">
                  <a16:creationId xmlns:a16="http://schemas.microsoft.com/office/drawing/2014/main" id="{0EC0596C-C1C6-49CE-B5C6-F64A0F05D6F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7964" y="2013698"/>
              <a:ext cx="539800" cy="513190"/>
            </a:xfrm>
            <a:prstGeom prst="rect">
              <a:avLst/>
            </a:prstGeom>
            <a:noFill/>
            <a:extLst>
              <a:ext uri="{909E8E84-426E-40DD-AFC4-6F175D3DCCD1}">
                <a14:hiddenFill xmlns:a14="http://schemas.microsoft.com/office/drawing/2010/main">
                  <a:solidFill>
                    <a:srgbClr val="FFFFFF"/>
                  </a:solidFill>
                </a14:hiddenFill>
              </a:ext>
            </a:extLst>
          </p:spPr>
        </p:pic>
        <p:sp>
          <p:nvSpPr>
            <p:cNvPr id="25" name="文字方塊 24">
              <a:extLst>
                <a:ext uri="{FF2B5EF4-FFF2-40B4-BE49-F238E27FC236}">
                  <a16:creationId xmlns:a16="http://schemas.microsoft.com/office/drawing/2014/main" id="{5EC154B9-CCB9-4112-A636-CE6085485BA1}"/>
                </a:ext>
              </a:extLst>
            </p:cNvPr>
            <p:cNvSpPr txBox="1"/>
            <p:nvPr/>
          </p:nvSpPr>
          <p:spPr>
            <a:xfrm>
              <a:off x="3254150" y="2013425"/>
              <a:ext cx="4867038" cy="523220"/>
            </a:xfrm>
            <a:prstGeom prst="rect">
              <a:avLst/>
            </a:prstGeom>
            <a:noFill/>
          </p:spPr>
          <p:txBody>
            <a:bodyPr wrap="none" lIns="91440" tIns="45720" rIns="91440" bIns="45720" rtlCol="0" anchor="t">
              <a:spAutoFit/>
            </a:bodyPr>
            <a:lstStyle/>
            <a:p>
              <a:r>
                <a:rPr lang="zh-TW" altLang="en-US" sz="2800" b="1" dirty="0">
                  <a:solidFill>
                    <a:schemeClr val="bg1"/>
                  </a:solidFill>
                  <a:latin typeface="微軟正黑體"/>
                  <a:ea typeface="微軟正黑體"/>
                </a:rPr>
                <a:t>陳宇鑫</a:t>
              </a:r>
              <a:r>
                <a:rPr lang="en-US" altLang="zh-TW" sz="2800" b="1" dirty="0">
                  <a:solidFill>
                    <a:schemeClr val="bg1"/>
                  </a:solidFill>
                  <a:latin typeface="微軟正黑體"/>
                  <a:ea typeface="微軟正黑體"/>
                </a:rPr>
                <a:t>    |</a:t>
              </a:r>
              <a:r>
                <a:rPr lang="en-US" sz="2800" b="1" dirty="0">
                  <a:solidFill>
                    <a:schemeClr val="bg1"/>
                  </a:solidFill>
                  <a:latin typeface="Microsoft JhengHei"/>
                  <a:ea typeface="Microsoft JhengHei"/>
                </a:rPr>
                <a:t>   </a:t>
              </a:r>
              <a:r>
                <a:rPr lang="zh-TW" altLang="en-US" sz="2800" b="1" dirty="0">
                  <a:solidFill>
                    <a:schemeClr val="bg1"/>
                  </a:solidFill>
                  <a:latin typeface="Microsoft JhengHei"/>
                  <a:ea typeface="Microsoft JhengHei"/>
                </a:rPr>
                <a:t>程式</a:t>
              </a:r>
              <a:r>
                <a:rPr lang="zh-TW" altLang="zh-TW" sz="2800" b="1" dirty="0">
                  <a:solidFill>
                    <a:schemeClr val="bg1"/>
                  </a:solidFill>
                  <a:latin typeface="Microsoft JhengHei"/>
                  <a:ea typeface="Microsoft JhengHei"/>
                </a:rPr>
                <a:t>、書面</a:t>
              </a:r>
              <a:r>
                <a:rPr lang="zh-TW" altLang="en-US" sz="2800" b="1" dirty="0">
                  <a:solidFill>
                    <a:schemeClr val="bg1"/>
                  </a:solidFill>
                  <a:latin typeface="Microsoft JhengHei"/>
                  <a:ea typeface="Microsoft JhengHei"/>
                </a:rPr>
                <a:t>、簡報</a:t>
              </a:r>
              <a:endParaRPr lang="zh-TW" dirty="0">
                <a:solidFill>
                  <a:schemeClr val="bg1"/>
                </a:solidFill>
              </a:endParaRPr>
            </a:p>
          </p:txBody>
        </p:sp>
      </p:grpSp>
      <p:grpSp>
        <p:nvGrpSpPr>
          <p:cNvPr id="26" name="群組 25">
            <a:extLst>
              <a:ext uri="{FF2B5EF4-FFF2-40B4-BE49-F238E27FC236}">
                <a16:creationId xmlns:a16="http://schemas.microsoft.com/office/drawing/2014/main" id="{4627B429-72DF-4295-A3C8-879E6B20D85D}"/>
              </a:ext>
            </a:extLst>
          </p:cNvPr>
          <p:cNvGrpSpPr/>
          <p:nvPr/>
        </p:nvGrpSpPr>
        <p:grpSpPr>
          <a:xfrm>
            <a:off x="2617964" y="4132839"/>
            <a:ext cx="5503224" cy="523220"/>
            <a:chOff x="2617964" y="2013425"/>
            <a:chExt cx="5503224" cy="523220"/>
          </a:xfrm>
        </p:grpSpPr>
        <p:pic>
          <p:nvPicPr>
            <p:cNvPr id="27" name="Picture 2" descr="File:Star icon stylized.svg - Wikimedia Commons">
              <a:extLst>
                <a:ext uri="{FF2B5EF4-FFF2-40B4-BE49-F238E27FC236}">
                  <a16:creationId xmlns:a16="http://schemas.microsoft.com/office/drawing/2014/main" id="{476256D8-BF0B-4A29-AECC-DBA44D295C2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7964" y="2013698"/>
              <a:ext cx="539800" cy="513190"/>
            </a:xfrm>
            <a:prstGeom prst="rect">
              <a:avLst/>
            </a:prstGeom>
            <a:noFill/>
            <a:extLst>
              <a:ext uri="{909E8E84-426E-40DD-AFC4-6F175D3DCCD1}">
                <a14:hiddenFill xmlns:a14="http://schemas.microsoft.com/office/drawing/2010/main">
                  <a:solidFill>
                    <a:srgbClr val="FFFFFF"/>
                  </a:solidFill>
                </a14:hiddenFill>
              </a:ext>
            </a:extLst>
          </p:spPr>
        </p:pic>
        <p:sp>
          <p:nvSpPr>
            <p:cNvPr id="28" name="文字方塊 27">
              <a:extLst>
                <a:ext uri="{FF2B5EF4-FFF2-40B4-BE49-F238E27FC236}">
                  <a16:creationId xmlns:a16="http://schemas.microsoft.com/office/drawing/2014/main" id="{2A58A158-AEC7-4F5D-8AE6-A0C7354BC7CE}"/>
                </a:ext>
              </a:extLst>
            </p:cNvPr>
            <p:cNvSpPr txBox="1"/>
            <p:nvPr/>
          </p:nvSpPr>
          <p:spPr>
            <a:xfrm>
              <a:off x="3254150" y="2013425"/>
              <a:ext cx="4867038" cy="523220"/>
            </a:xfrm>
            <a:prstGeom prst="rect">
              <a:avLst/>
            </a:prstGeom>
            <a:noFill/>
          </p:spPr>
          <p:txBody>
            <a:bodyPr wrap="none" lIns="91440" tIns="45720" rIns="91440" bIns="45720" rtlCol="0" anchor="t">
              <a:spAutoFit/>
            </a:bodyPr>
            <a:lstStyle/>
            <a:p>
              <a:r>
                <a:rPr lang="zh-TW" altLang="en-US" sz="2800" b="1" dirty="0">
                  <a:solidFill>
                    <a:schemeClr val="bg1"/>
                  </a:solidFill>
                  <a:latin typeface="微軟正黑體"/>
                  <a:ea typeface="微軟正黑體"/>
                </a:rPr>
                <a:t>彭琮鈺</a:t>
              </a:r>
              <a:r>
                <a:rPr lang="en-US" altLang="zh-TW" sz="2800" b="1" dirty="0">
                  <a:solidFill>
                    <a:schemeClr val="bg1"/>
                  </a:solidFill>
                  <a:latin typeface="微軟正黑體"/>
                  <a:ea typeface="微軟正黑體"/>
                </a:rPr>
                <a:t>    |  </a:t>
              </a:r>
              <a:r>
                <a:rPr lang="en-US" sz="2800" b="1" dirty="0">
                  <a:solidFill>
                    <a:schemeClr val="bg1"/>
                  </a:solidFill>
                  <a:latin typeface="Microsoft JhengHei"/>
                  <a:ea typeface="Microsoft JhengHei"/>
                </a:rPr>
                <a:t> </a:t>
              </a:r>
              <a:r>
                <a:rPr lang="zh-TW" altLang="en-US" sz="2800" b="1" dirty="0">
                  <a:solidFill>
                    <a:schemeClr val="bg1"/>
                  </a:solidFill>
                  <a:latin typeface="Microsoft JhengHei"/>
                  <a:ea typeface="Microsoft JhengHei"/>
                </a:rPr>
                <a:t>程式</a:t>
              </a:r>
              <a:r>
                <a:rPr lang="zh-TW" altLang="zh-TW" sz="2800" b="1" dirty="0">
                  <a:solidFill>
                    <a:schemeClr val="bg1"/>
                  </a:solidFill>
                  <a:latin typeface="Microsoft JhengHei"/>
                  <a:ea typeface="Microsoft JhengHei"/>
                </a:rPr>
                <a:t>、書面</a:t>
              </a:r>
              <a:r>
                <a:rPr lang="zh-TW" altLang="en-US" sz="2800" b="1" dirty="0">
                  <a:solidFill>
                    <a:schemeClr val="bg1"/>
                  </a:solidFill>
                  <a:latin typeface="Microsoft JhengHei"/>
                  <a:ea typeface="Microsoft JhengHei"/>
                </a:rPr>
                <a:t>、簡報</a:t>
              </a:r>
              <a:endParaRPr lang="zh-TW" altLang="en-US" sz="2800" dirty="0">
                <a:solidFill>
                  <a:schemeClr val="bg1"/>
                </a:solidFill>
                <a:ea typeface="+mn-lt"/>
                <a:cs typeface="+mn-lt"/>
              </a:endParaRPr>
            </a:p>
          </p:txBody>
        </p:sp>
      </p:grpSp>
      <p:grpSp>
        <p:nvGrpSpPr>
          <p:cNvPr id="44" name="群組 43">
            <a:extLst>
              <a:ext uri="{FF2B5EF4-FFF2-40B4-BE49-F238E27FC236}">
                <a16:creationId xmlns:a16="http://schemas.microsoft.com/office/drawing/2014/main" id="{C424501B-EE6B-4D48-A622-5252C5508D99}"/>
              </a:ext>
            </a:extLst>
          </p:cNvPr>
          <p:cNvGrpSpPr/>
          <p:nvPr/>
        </p:nvGrpSpPr>
        <p:grpSpPr>
          <a:xfrm>
            <a:off x="2617964" y="4834408"/>
            <a:ext cx="5503224" cy="523220"/>
            <a:chOff x="2617964" y="2013425"/>
            <a:chExt cx="5503224" cy="523220"/>
          </a:xfrm>
        </p:grpSpPr>
        <p:pic>
          <p:nvPicPr>
            <p:cNvPr id="45" name="Picture 2" descr="File:Star icon stylized.svg - Wikimedia Commons">
              <a:extLst>
                <a:ext uri="{FF2B5EF4-FFF2-40B4-BE49-F238E27FC236}">
                  <a16:creationId xmlns:a16="http://schemas.microsoft.com/office/drawing/2014/main" id="{4533B755-675E-42B0-B8FF-161C0B03C3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7964" y="2013698"/>
              <a:ext cx="539800" cy="513190"/>
            </a:xfrm>
            <a:prstGeom prst="rect">
              <a:avLst/>
            </a:prstGeom>
            <a:noFill/>
            <a:extLst>
              <a:ext uri="{909E8E84-426E-40DD-AFC4-6F175D3DCCD1}">
                <a14:hiddenFill xmlns:a14="http://schemas.microsoft.com/office/drawing/2010/main">
                  <a:solidFill>
                    <a:srgbClr val="FFFFFF"/>
                  </a:solidFill>
                </a14:hiddenFill>
              </a:ext>
            </a:extLst>
          </p:spPr>
        </p:pic>
        <p:sp>
          <p:nvSpPr>
            <p:cNvPr id="46" name="文字方塊 45">
              <a:extLst>
                <a:ext uri="{FF2B5EF4-FFF2-40B4-BE49-F238E27FC236}">
                  <a16:creationId xmlns:a16="http://schemas.microsoft.com/office/drawing/2014/main" id="{E9904338-5C79-4560-8643-19747E3C9785}"/>
                </a:ext>
              </a:extLst>
            </p:cNvPr>
            <p:cNvSpPr txBox="1"/>
            <p:nvPr/>
          </p:nvSpPr>
          <p:spPr>
            <a:xfrm>
              <a:off x="3254150" y="2013425"/>
              <a:ext cx="4867038" cy="523220"/>
            </a:xfrm>
            <a:prstGeom prst="rect">
              <a:avLst/>
            </a:prstGeom>
            <a:noFill/>
          </p:spPr>
          <p:txBody>
            <a:bodyPr wrap="none" lIns="91440" tIns="45720" rIns="91440" bIns="45720" rtlCol="0" anchor="t">
              <a:spAutoFit/>
            </a:bodyPr>
            <a:lstStyle/>
            <a:p>
              <a:r>
                <a:rPr lang="zh-TW" altLang="en-US" sz="2800" b="1" dirty="0">
                  <a:solidFill>
                    <a:schemeClr val="bg1"/>
                  </a:solidFill>
                  <a:latin typeface="微軟正黑體"/>
                  <a:ea typeface="微軟正黑體"/>
                </a:rPr>
                <a:t>余俊廷  </a:t>
              </a:r>
              <a:r>
                <a:rPr lang="en-US" altLang="zh-TW" sz="2800" b="1" dirty="0">
                  <a:solidFill>
                    <a:schemeClr val="bg1"/>
                  </a:solidFill>
                  <a:latin typeface="微軟正黑體"/>
                  <a:ea typeface="微軟正黑體"/>
                </a:rPr>
                <a:t>  | </a:t>
              </a:r>
              <a:r>
                <a:rPr lang="en-US" sz="2800" b="1" dirty="0">
                  <a:solidFill>
                    <a:schemeClr val="bg1"/>
                  </a:solidFill>
                  <a:latin typeface="Microsoft JhengHei"/>
                  <a:ea typeface="Microsoft JhengHei"/>
                </a:rPr>
                <a:t>  </a:t>
              </a:r>
              <a:r>
                <a:rPr lang="zh-TW" altLang="en-US" sz="2800" b="1" dirty="0">
                  <a:solidFill>
                    <a:schemeClr val="bg1"/>
                  </a:solidFill>
                  <a:latin typeface="Microsoft JhengHei"/>
                  <a:ea typeface="Microsoft JhengHei"/>
                </a:rPr>
                <a:t>程式</a:t>
              </a:r>
              <a:r>
                <a:rPr lang="zh-TW" altLang="zh-TW" sz="2800" b="1" dirty="0">
                  <a:solidFill>
                    <a:schemeClr val="bg1"/>
                  </a:solidFill>
                  <a:latin typeface="Microsoft JhengHei"/>
                  <a:ea typeface="Microsoft JhengHei"/>
                </a:rPr>
                <a:t>、書面</a:t>
              </a:r>
              <a:r>
                <a:rPr lang="zh-TW" altLang="en-US" sz="2800" b="1" dirty="0">
                  <a:solidFill>
                    <a:schemeClr val="bg1"/>
                  </a:solidFill>
                  <a:latin typeface="Microsoft JhengHei"/>
                  <a:ea typeface="Microsoft JhengHei"/>
                </a:rPr>
                <a:t>、簡報</a:t>
              </a:r>
              <a:endParaRPr lang="zh-TW" altLang="en-US" sz="2800" dirty="0">
                <a:solidFill>
                  <a:schemeClr val="bg1"/>
                </a:solidFill>
                <a:ea typeface="+mn-lt"/>
                <a:cs typeface="+mn-lt"/>
              </a:endParaRPr>
            </a:p>
          </p:txBody>
        </p:sp>
      </p:grpSp>
    </p:spTree>
    <p:extLst>
      <p:ext uri="{BB962C8B-B14F-4D97-AF65-F5344CB8AC3E}">
        <p14:creationId xmlns:p14="http://schemas.microsoft.com/office/powerpoint/2010/main" val="32194075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用戶與評論間的關聯</a:t>
            </a:r>
            <a:endParaRPr lang="zh-TW" altLang="en-US" dirty="0">
              <a:solidFill>
                <a:srgbClr val="357483"/>
              </a:solidFill>
            </a:endParaRPr>
          </a:p>
        </p:txBody>
      </p:sp>
      <p:sp>
        <p:nvSpPr>
          <p:cNvPr id="7" name="內容版面配置區 6">
            <a:extLst>
              <a:ext uri="{FF2B5EF4-FFF2-40B4-BE49-F238E27FC236}">
                <a16:creationId xmlns:a16="http://schemas.microsoft.com/office/drawing/2014/main" id="{8B2E6139-4644-40B6-985E-8CA99C685222}"/>
              </a:ext>
            </a:extLst>
          </p:cNvPr>
          <p:cNvSpPr>
            <a:spLocks noGrp="1"/>
          </p:cNvSpPr>
          <p:nvPr>
            <p:ph idx="1"/>
          </p:nvPr>
        </p:nvSpPr>
        <p:spPr/>
        <p:txBody>
          <a:bodyPr vert="horz" lIns="91440" tIns="45720" rIns="91440" bIns="45720" rtlCol="0" anchor="t">
            <a:normAutofit/>
          </a:bodyPr>
          <a:lstStyle/>
          <a:p>
            <a:r>
              <a:rPr lang="zh-TW" altLang="zh-TW">
                <a:latin typeface="微軟正黑體"/>
                <a:ea typeface="微軟正黑體"/>
              </a:rPr>
              <a:t>我們想要了解每位用戶平均的留言數，從下圖中可以看出用戶平均留</a:t>
            </a:r>
            <a:r>
              <a:rPr lang="en-US" altLang="zh-TW">
                <a:latin typeface="微軟正黑體"/>
                <a:ea typeface="微軟正黑體"/>
              </a:rPr>
              <a:t>2.34則</a:t>
            </a:r>
            <a:r>
              <a:rPr lang="zh-TW" altLang="zh-TW">
                <a:latin typeface="微軟正黑體"/>
                <a:ea typeface="微軟正黑體"/>
              </a:rPr>
              <a:t>留言，並且有超過</a:t>
            </a:r>
            <a:r>
              <a:rPr lang="en-US" altLang="zh-TW">
                <a:latin typeface="微軟正黑體"/>
                <a:ea typeface="微軟正黑體"/>
              </a:rPr>
              <a:t>50%</a:t>
            </a:r>
            <a:r>
              <a:rPr lang="zh-TW" altLang="zh-TW">
                <a:latin typeface="微軟正黑體"/>
                <a:ea typeface="微軟正黑體"/>
              </a:rPr>
              <a:t>的使用者只留下一則留言</a:t>
            </a:r>
            <a:r>
              <a:rPr lang="zh-TW" altLang="en-US">
                <a:latin typeface="微軟正黑體"/>
                <a:ea typeface="微軟正黑體"/>
              </a:rPr>
              <a:t>。</a:t>
            </a:r>
          </a:p>
        </p:txBody>
      </p:sp>
      <p:sp>
        <p:nvSpPr>
          <p:cNvPr id="4" name="投影片編號版面配置區 3"/>
          <p:cNvSpPr>
            <a:spLocks noGrp="1"/>
          </p:cNvSpPr>
          <p:nvPr>
            <p:ph type="sldNum" sz="quarter" idx="12"/>
          </p:nvPr>
        </p:nvSpPr>
        <p:spPr/>
        <p:txBody>
          <a:bodyPr/>
          <a:lstStyle/>
          <a:p>
            <a:fld id="{93803A6D-EC14-414F-8472-80204676D953}" type="slidenum">
              <a:rPr lang="zh-TW" altLang="en-US" smtClean="0"/>
              <a:t>20</a:t>
            </a:fld>
            <a:endParaRPr lang="zh-TW" altLang="en-US"/>
          </a:p>
        </p:txBody>
      </p:sp>
      <p:pic>
        <p:nvPicPr>
          <p:cNvPr id="6" name="圖片 5">
            <a:extLst>
              <a:ext uri="{FF2B5EF4-FFF2-40B4-BE49-F238E27FC236}">
                <a16:creationId xmlns:a16="http://schemas.microsoft.com/office/drawing/2014/main" id="{D0F21AEB-E540-415C-89E4-CF64F8B8CF7F}"/>
              </a:ext>
            </a:extLst>
          </p:cNvPr>
          <p:cNvPicPr/>
          <p:nvPr/>
        </p:nvPicPr>
        <p:blipFill>
          <a:blip r:embed="rId3">
            <a:extLst>
              <a:ext uri="{28A0092B-C50C-407E-A947-70E740481C1C}">
                <a14:useLocalDpi xmlns:a14="http://schemas.microsoft.com/office/drawing/2010/main" val="0"/>
              </a:ext>
            </a:extLst>
          </a:blip>
          <a:stretch>
            <a:fillRect/>
          </a:stretch>
        </p:blipFill>
        <p:spPr>
          <a:xfrm>
            <a:off x="705394" y="3331244"/>
            <a:ext cx="4741817" cy="3147934"/>
          </a:xfrm>
          <a:prstGeom prst="rect">
            <a:avLst/>
          </a:prstGeom>
        </p:spPr>
      </p:pic>
      <p:pic>
        <p:nvPicPr>
          <p:cNvPr id="8" name="圖片 7">
            <a:extLst>
              <a:ext uri="{FF2B5EF4-FFF2-40B4-BE49-F238E27FC236}">
                <a16:creationId xmlns:a16="http://schemas.microsoft.com/office/drawing/2014/main" id="{CAE25100-F8B4-4EFE-9759-74902D6665B7}"/>
              </a:ext>
            </a:extLst>
          </p:cNvPr>
          <p:cNvPicPr/>
          <p:nvPr/>
        </p:nvPicPr>
        <p:blipFill>
          <a:blip r:embed="rId4">
            <a:extLst>
              <a:ext uri="{28A0092B-C50C-407E-A947-70E740481C1C}">
                <a14:useLocalDpi xmlns:a14="http://schemas.microsoft.com/office/drawing/2010/main" val="0"/>
              </a:ext>
            </a:extLst>
          </a:blip>
          <a:stretch>
            <a:fillRect/>
          </a:stretch>
        </p:blipFill>
        <p:spPr>
          <a:xfrm>
            <a:off x="5349122" y="3069771"/>
            <a:ext cx="5336295" cy="3409406"/>
          </a:xfrm>
          <a:prstGeom prst="rect">
            <a:avLst/>
          </a:prstGeom>
        </p:spPr>
      </p:pic>
      <p:sp>
        <p:nvSpPr>
          <p:cNvPr id="10" name="矩形 9">
            <a:extLst>
              <a:ext uri="{FF2B5EF4-FFF2-40B4-BE49-F238E27FC236}">
                <a16:creationId xmlns:a16="http://schemas.microsoft.com/office/drawing/2014/main" id="{B28F83DE-7CC6-4BFA-B822-7F1093770EA0}"/>
              </a:ext>
            </a:extLst>
          </p:cNvPr>
          <p:cNvSpPr/>
          <p:nvPr/>
        </p:nvSpPr>
        <p:spPr>
          <a:xfrm>
            <a:off x="0" y="0"/>
            <a:ext cx="12192000" cy="681037"/>
          </a:xfrm>
          <a:prstGeom prst="rect">
            <a:avLst/>
          </a:prstGeom>
          <a:solidFill>
            <a:srgbClr val="357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b="1" dirty="0">
                <a:solidFill>
                  <a:schemeClr val="bg1"/>
                </a:solidFill>
                <a:latin typeface="微軟正黑體" panose="020B0604030504040204" pitchFamily="34" charset="-120"/>
                <a:ea typeface="微軟正黑體" panose="020B0604030504040204" pitchFamily="34" charset="-120"/>
              </a:rPr>
              <a:t>研究動機及專案目標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相關文獻探討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研究模型及設計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accent4">
                    <a:lumMod val="40000"/>
                    <a:lumOff val="60000"/>
                  </a:schemeClr>
                </a:solidFill>
                <a:latin typeface="微軟正黑體" panose="020B0604030504040204" pitchFamily="34" charset="-120"/>
                <a:ea typeface="微軟正黑體" panose="020B0604030504040204" pitchFamily="34" charset="-120"/>
              </a:rPr>
              <a:t>資料處理、建模及實驗結果分析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管理意涵及學術貢獻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結論及未來展望</a:t>
            </a:r>
          </a:p>
        </p:txBody>
      </p:sp>
    </p:spTree>
    <p:extLst>
      <p:ext uri="{BB962C8B-B14F-4D97-AF65-F5344CB8AC3E}">
        <p14:creationId xmlns:p14="http://schemas.microsoft.com/office/powerpoint/2010/main" val="22704880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餐廳與評論間的關聯</a:t>
            </a:r>
            <a:endParaRPr lang="zh-TW" altLang="en-US" dirty="0">
              <a:solidFill>
                <a:srgbClr val="357483"/>
              </a:solidFill>
            </a:endParaRPr>
          </a:p>
        </p:txBody>
      </p:sp>
      <p:sp>
        <p:nvSpPr>
          <p:cNvPr id="7" name="內容版面配置區 6">
            <a:extLst>
              <a:ext uri="{FF2B5EF4-FFF2-40B4-BE49-F238E27FC236}">
                <a16:creationId xmlns:a16="http://schemas.microsoft.com/office/drawing/2014/main" id="{8B2E6139-4644-40B6-985E-8CA99C685222}"/>
              </a:ext>
            </a:extLst>
          </p:cNvPr>
          <p:cNvSpPr>
            <a:spLocks noGrp="1"/>
          </p:cNvSpPr>
          <p:nvPr>
            <p:ph idx="1"/>
          </p:nvPr>
        </p:nvSpPr>
        <p:spPr/>
        <p:txBody>
          <a:bodyPr/>
          <a:lstStyle/>
          <a:p>
            <a:r>
              <a:rPr lang="zh-TW" altLang="zh-TW" dirty="0" smtClean="0"/>
              <a:t>從</a:t>
            </a:r>
            <a:r>
              <a:rPr lang="zh-TW" altLang="en-US" dirty="0" smtClean="0"/>
              <a:t>下</a:t>
            </a:r>
            <a:r>
              <a:rPr lang="zh-TW" altLang="zh-TW" dirty="0" smtClean="0"/>
              <a:t>圖</a:t>
            </a:r>
            <a:r>
              <a:rPr lang="zh-TW" altLang="zh-TW" dirty="0"/>
              <a:t>中，可以看出每間餐廳平均會有</a:t>
            </a:r>
            <a:r>
              <a:rPr lang="en-US" altLang="zh-TW" dirty="0"/>
              <a:t>120</a:t>
            </a:r>
            <a:r>
              <a:rPr lang="zh-TW" altLang="zh-TW" dirty="0"/>
              <a:t>篇評論，其中大約會有</a:t>
            </a:r>
            <a:r>
              <a:rPr lang="en-US" altLang="zh-TW" dirty="0"/>
              <a:t>18</a:t>
            </a:r>
            <a:r>
              <a:rPr lang="zh-TW" altLang="zh-TW" dirty="0"/>
              <a:t>筆為假</a:t>
            </a:r>
            <a:r>
              <a:rPr lang="zh-TW" altLang="zh-TW" dirty="0" smtClean="0"/>
              <a:t>評論</a:t>
            </a:r>
            <a:r>
              <a:rPr lang="zh-TW" altLang="en-US" dirty="0"/>
              <a:t>。</a:t>
            </a:r>
            <a:endParaRPr lang="zh-TW" altLang="en-US" dirty="0"/>
          </a:p>
        </p:txBody>
      </p:sp>
      <p:sp>
        <p:nvSpPr>
          <p:cNvPr id="4" name="投影片編號版面配置區 3"/>
          <p:cNvSpPr>
            <a:spLocks noGrp="1"/>
          </p:cNvSpPr>
          <p:nvPr>
            <p:ph type="sldNum" sz="quarter" idx="12"/>
          </p:nvPr>
        </p:nvSpPr>
        <p:spPr/>
        <p:txBody>
          <a:bodyPr/>
          <a:lstStyle/>
          <a:p>
            <a:fld id="{93803A6D-EC14-414F-8472-80204676D953}" type="slidenum">
              <a:rPr lang="zh-TW" altLang="en-US" smtClean="0"/>
              <a:t>21</a:t>
            </a:fld>
            <a:endParaRPr lang="zh-TW" altLang="en-US"/>
          </a:p>
        </p:txBody>
      </p:sp>
      <p:pic>
        <p:nvPicPr>
          <p:cNvPr id="6" name="圖片 5">
            <a:extLst>
              <a:ext uri="{FF2B5EF4-FFF2-40B4-BE49-F238E27FC236}">
                <a16:creationId xmlns:a16="http://schemas.microsoft.com/office/drawing/2014/main" id="{F71FE439-0BD7-476E-9F79-3707DDC41D24}"/>
              </a:ext>
            </a:extLst>
          </p:cNvPr>
          <p:cNvPicPr/>
          <p:nvPr/>
        </p:nvPicPr>
        <p:blipFill>
          <a:blip r:embed="rId3">
            <a:extLst>
              <a:ext uri="{28A0092B-C50C-407E-A947-70E740481C1C}">
                <a14:useLocalDpi xmlns:a14="http://schemas.microsoft.com/office/drawing/2010/main" val="0"/>
              </a:ext>
            </a:extLst>
          </a:blip>
          <a:stretch>
            <a:fillRect/>
          </a:stretch>
        </p:blipFill>
        <p:spPr>
          <a:xfrm>
            <a:off x="1158784" y="3732892"/>
            <a:ext cx="4210657" cy="2836913"/>
          </a:xfrm>
          <a:prstGeom prst="rect">
            <a:avLst/>
          </a:prstGeom>
        </p:spPr>
      </p:pic>
      <p:pic>
        <p:nvPicPr>
          <p:cNvPr id="8" name="圖片 7">
            <a:extLst>
              <a:ext uri="{FF2B5EF4-FFF2-40B4-BE49-F238E27FC236}">
                <a16:creationId xmlns:a16="http://schemas.microsoft.com/office/drawing/2014/main" id="{0549ED2E-9E53-427B-9B8D-83FA22A2FE63}"/>
              </a:ext>
            </a:extLst>
          </p:cNvPr>
          <p:cNvPicPr/>
          <p:nvPr/>
        </p:nvPicPr>
        <p:blipFill>
          <a:blip r:embed="rId4">
            <a:extLst>
              <a:ext uri="{28A0092B-C50C-407E-A947-70E740481C1C}">
                <a14:useLocalDpi xmlns:a14="http://schemas.microsoft.com/office/drawing/2010/main" val="0"/>
              </a:ext>
            </a:extLst>
          </a:blip>
          <a:stretch>
            <a:fillRect/>
          </a:stretch>
        </p:blipFill>
        <p:spPr>
          <a:xfrm>
            <a:off x="5940363" y="3732892"/>
            <a:ext cx="4116265" cy="2709885"/>
          </a:xfrm>
          <a:prstGeom prst="rect">
            <a:avLst/>
          </a:prstGeom>
        </p:spPr>
      </p:pic>
      <p:sp>
        <p:nvSpPr>
          <p:cNvPr id="10" name="矩形 9">
            <a:extLst>
              <a:ext uri="{FF2B5EF4-FFF2-40B4-BE49-F238E27FC236}">
                <a16:creationId xmlns:a16="http://schemas.microsoft.com/office/drawing/2014/main" id="{9E30F537-859D-4625-AC9E-787A1BC9E5FC}"/>
              </a:ext>
            </a:extLst>
          </p:cNvPr>
          <p:cNvSpPr/>
          <p:nvPr/>
        </p:nvSpPr>
        <p:spPr>
          <a:xfrm>
            <a:off x="0" y="0"/>
            <a:ext cx="12192000" cy="681037"/>
          </a:xfrm>
          <a:prstGeom prst="rect">
            <a:avLst/>
          </a:prstGeom>
          <a:solidFill>
            <a:srgbClr val="357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b="1" dirty="0">
                <a:solidFill>
                  <a:schemeClr val="bg1"/>
                </a:solidFill>
                <a:latin typeface="微軟正黑體" panose="020B0604030504040204" pitchFamily="34" charset="-120"/>
                <a:ea typeface="微軟正黑體" panose="020B0604030504040204" pitchFamily="34" charset="-120"/>
              </a:rPr>
              <a:t>研究動機及專案目標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相關文獻探討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研究模型及設計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accent4">
                    <a:lumMod val="40000"/>
                    <a:lumOff val="60000"/>
                  </a:schemeClr>
                </a:solidFill>
                <a:latin typeface="微軟正黑體" panose="020B0604030504040204" pitchFamily="34" charset="-120"/>
                <a:ea typeface="微軟正黑體" panose="020B0604030504040204" pitchFamily="34" charset="-120"/>
              </a:rPr>
              <a:t>資料處理、建模及實驗結果分析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管理意涵及學術貢獻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結論及未來展望</a:t>
            </a:r>
          </a:p>
        </p:txBody>
      </p:sp>
      <p:sp>
        <p:nvSpPr>
          <p:cNvPr id="9" name="橢圓 8"/>
          <p:cNvSpPr/>
          <p:nvPr/>
        </p:nvSpPr>
        <p:spPr>
          <a:xfrm>
            <a:off x="2310614" y="4084052"/>
            <a:ext cx="1949183" cy="42475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p:cNvSpPr/>
          <p:nvPr/>
        </p:nvSpPr>
        <p:spPr>
          <a:xfrm>
            <a:off x="7297064" y="3997842"/>
            <a:ext cx="1930225" cy="42530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0373651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solidFill>
                  <a:srgbClr val="357483"/>
                </a:solidFill>
              </a:rPr>
              <a:t>文字雲</a:t>
            </a:r>
            <a:endParaRPr lang="zh-TW" altLang="en-US" dirty="0">
              <a:solidFill>
                <a:srgbClr val="357483"/>
              </a:solidFill>
            </a:endParaRPr>
          </a:p>
        </p:txBody>
      </p:sp>
      <p:sp>
        <p:nvSpPr>
          <p:cNvPr id="4" name="投影片編號版面配置區 3"/>
          <p:cNvSpPr>
            <a:spLocks noGrp="1"/>
          </p:cNvSpPr>
          <p:nvPr>
            <p:ph type="sldNum" sz="quarter" idx="12"/>
          </p:nvPr>
        </p:nvSpPr>
        <p:spPr/>
        <p:txBody>
          <a:bodyPr/>
          <a:lstStyle/>
          <a:p>
            <a:fld id="{93803A6D-EC14-414F-8472-80204676D953}" type="slidenum">
              <a:rPr lang="zh-TW" altLang="en-US" smtClean="0"/>
              <a:t>22</a:t>
            </a:fld>
            <a:endParaRPr lang="zh-TW" altLang="en-US"/>
          </a:p>
        </p:txBody>
      </p:sp>
      <p:pic>
        <p:nvPicPr>
          <p:cNvPr id="6" name="圖片 5">
            <a:extLst>
              <a:ext uri="{FF2B5EF4-FFF2-40B4-BE49-F238E27FC236}">
                <a16:creationId xmlns:a16="http://schemas.microsoft.com/office/drawing/2014/main" id="{52DC9689-E314-49EF-A2BF-D1E383737631}"/>
              </a:ext>
            </a:extLst>
          </p:cNvPr>
          <p:cNvPicPr/>
          <p:nvPr/>
        </p:nvPicPr>
        <p:blipFill rotWithShape="1">
          <a:blip r:embed="rId3"/>
          <a:srcRect r="13172"/>
          <a:stretch/>
        </p:blipFill>
        <p:spPr bwMode="auto">
          <a:xfrm>
            <a:off x="180673" y="2793765"/>
            <a:ext cx="5700087" cy="3063441"/>
          </a:xfrm>
          <a:prstGeom prst="rect">
            <a:avLst/>
          </a:prstGeom>
          <a:ln>
            <a:noFill/>
          </a:ln>
          <a:extLst>
            <a:ext uri="{53640926-AAD7-44D8-BBD7-CCE9431645EC}">
              <a14:shadowObscured xmlns:a14="http://schemas.microsoft.com/office/drawing/2010/main"/>
            </a:ext>
          </a:extLst>
        </p:spPr>
      </p:pic>
      <p:pic>
        <p:nvPicPr>
          <p:cNvPr id="8" name="圖片 7">
            <a:extLst>
              <a:ext uri="{FF2B5EF4-FFF2-40B4-BE49-F238E27FC236}">
                <a16:creationId xmlns:a16="http://schemas.microsoft.com/office/drawing/2014/main" id="{E9F96751-E9E6-454B-99A7-C01925EC5C52}"/>
              </a:ext>
            </a:extLst>
          </p:cNvPr>
          <p:cNvPicPr/>
          <p:nvPr/>
        </p:nvPicPr>
        <p:blipFill>
          <a:blip r:embed="rId4">
            <a:extLst>
              <a:ext uri="{28A0092B-C50C-407E-A947-70E740481C1C}">
                <a14:useLocalDpi xmlns:a14="http://schemas.microsoft.com/office/drawing/2010/main" val="0"/>
              </a:ext>
            </a:extLst>
          </a:blip>
          <a:stretch>
            <a:fillRect/>
          </a:stretch>
        </p:blipFill>
        <p:spPr>
          <a:xfrm>
            <a:off x="6274165" y="2793765"/>
            <a:ext cx="5700087" cy="3045168"/>
          </a:xfrm>
          <a:prstGeom prst="rect">
            <a:avLst/>
          </a:prstGeom>
        </p:spPr>
      </p:pic>
      <p:sp>
        <p:nvSpPr>
          <p:cNvPr id="3" name="文字方塊 2">
            <a:extLst>
              <a:ext uri="{FF2B5EF4-FFF2-40B4-BE49-F238E27FC236}">
                <a16:creationId xmlns:a16="http://schemas.microsoft.com/office/drawing/2014/main" id="{87DD3342-90B8-48CE-83B6-36242F2F5679}"/>
              </a:ext>
            </a:extLst>
          </p:cNvPr>
          <p:cNvSpPr txBox="1"/>
          <p:nvPr/>
        </p:nvSpPr>
        <p:spPr>
          <a:xfrm>
            <a:off x="1843134" y="2175326"/>
            <a:ext cx="2580011" cy="523220"/>
          </a:xfrm>
          <a:prstGeom prst="rect">
            <a:avLst/>
          </a:prstGeom>
          <a:noFill/>
        </p:spPr>
        <p:txBody>
          <a:bodyPr wrap="square" rtlCol="0">
            <a:spAutoFit/>
          </a:bodyPr>
          <a:lstStyle/>
          <a:p>
            <a:r>
              <a:rPr lang="zh-TW" altLang="zh-TW" sz="2800" b="1" dirty="0" smtClean="0">
                <a:solidFill>
                  <a:srgbClr val="000099"/>
                </a:solidFill>
                <a:latin typeface="微軟正黑體" panose="020B0604030504040204" pitchFamily="34" charset="-120"/>
                <a:ea typeface="微軟正黑體" panose="020B0604030504040204" pitchFamily="34" charset="-120"/>
              </a:rPr>
              <a:t>真評論</a:t>
            </a:r>
            <a:r>
              <a:rPr lang="zh-TW" altLang="zh-TW" sz="2800" b="1" dirty="0">
                <a:solidFill>
                  <a:srgbClr val="000099"/>
                </a:solidFill>
                <a:latin typeface="微軟正黑體" panose="020B0604030504040204" pitchFamily="34" charset="-120"/>
                <a:ea typeface="微軟正黑體" panose="020B0604030504040204" pitchFamily="34" charset="-120"/>
              </a:rPr>
              <a:t>文字雲</a:t>
            </a:r>
          </a:p>
        </p:txBody>
      </p:sp>
      <p:sp>
        <p:nvSpPr>
          <p:cNvPr id="5" name="文字方塊 4">
            <a:extLst>
              <a:ext uri="{FF2B5EF4-FFF2-40B4-BE49-F238E27FC236}">
                <a16:creationId xmlns:a16="http://schemas.microsoft.com/office/drawing/2014/main" id="{14B47DF9-015F-4665-B27D-9B978907BB2C}"/>
              </a:ext>
            </a:extLst>
          </p:cNvPr>
          <p:cNvSpPr txBox="1"/>
          <p:nvPr/>
        </p:nvSpPr>
        <p:spPr>
          <a:xfrm>
            <a:off x="7945316" y="2181610"/>
            <a:ext cx="2400160" cy="523220"/>
          </a:xfrm>
          <a:prstGeom prst="rect">
            <a:avLst/>
          </a:prstGeom>
          <a:noFill/>
        </p:spPr>
        <p:txBody>
          <a:bodyPr wrap="square" rtlCol="0">
            <a:spAutoFit/>
          </a:bodyPr>
          <a:lstStyle/>
          <a:p>
            <a:r>
              <a:rPr lang="zh-TW" altLang="zh-TW" sz="2800" b="1" dirty="0" smtClean="0">
                <a:solidFill>
                  <a:srgbClr val="000099"/>
                </a:solidFill>
                <a:latin typeface="微軟正黑體" panose="020B0604030504040204" pitchFamily="34" charset="-120"/>
                <a:ea typeface="微軟正黑體" panose="020B0604030504040204" pitchFamily="34" charset="-120"/>
              </a:rPr>
              <a:t>假</a:t>
            </a:r>
            <a:r>
              <a:rPr lang="zh-TW" altLang="zh-TW" sz="2800" b="1" dirty="0">
                <a:solidFill>
                  <a:srgbClr val="000099"/>
                </a:solidFill>
                <a:latin typeface="微軟正黑體" panose="020B0604030504040204" pitchFamily="34" charset="-120"/>
                <a:ea typeface="微軟正黑體" panose="020B0604030504040204" pitchFamily="34" charset="-120"/>
              </a:rPr>
              <a:t>評論文字雲</a:t>
            </a:r>
          </a:p>
        </p:txBody>
      </p:sp>
      <p:sp>
        <p:nvSpPr>
          <p:cNvPr id="10" name="矩形 9">
            <a:extLst>
              <a:ext uri="{FF2B5EF4-FFF2-40B4-BE49-F238E27FC236}">
                <a16:creationId xmlns:a16="http://schemas.microsoft.com/office/drawing/2014/main" id="{C8188463-3D00-4451-9835-0FE04B1E7705}"/>
              </a:ext>
            </a:extLst>
          </p:cNvPr>
          <p:cNvSpPr/>
          <p:nvPr/>
        </p:nvSpPr>
        <p:spPr>
          <a:xfrm>
            <a:off x="0" y="0"/>
            <a:ext cx="12192000" cy="681037"/>
          </a:xfrm>
          <a:prstGeom prst="rect">
            <a:avLst/>
          </a:prstGeom>
          <a:solidFill>
            <a:srgbClr val="357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b="1" dirty="0">
                <a:solidFill>
                  <a:schemeClr val="bg1"/>
                </a:solidFill>
                <a:latin typeface="微軟正黑體" panose="020B0604030504040204" pitchFamily="34" charset="-120"/>
                <a:ea typeface="微軟正黑體" panose="020B0604030504040204" pitchFamily="34" charset="-120"/>
              </a:rPr>
              <a:t>研究動機及專案目標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相關文獻探討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研究模型及設計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accent4">
                    <a:lumMod val="40000"/>
                    <a:lumOff val="60000"/>
                  </a:schemeClr>
                </a:solidFill>
                <a:latin typeface="微軟正黑體" panose="020B0604030504040204" pitchFamily="34" charset="-120"/>
                <a:ea typeface="微軟正黑體" panose="020B0604030504040204" pitchFamily="34" charset="-120"/>
              </a:rPr>
              <a:t>資料處理、建模及實驗結果分析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管理意涵及學術貢獻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結論及未來展望</a:t>
            </a:r>
          </a:p>
        </p:txBody>
      </p:sp>
    </p:spTree>
    <p:extLst>
      <p:ext uri="{BB962C8B-B14F-4D97-AF65-F5344CB8AC3E}">
        <p14:creationId xmlns:p14="http://schemas.microsoft.com/office/powerpoint/2010/main" val="21363698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589871-59F5-4C50-B4BA-2E18838E7D1E}"/>
              </a:ext>
            </a:extLst>
          </p:cNvPr>
          <p:cNvSpPr>
            <a:spLocks noGrp="1"/>
          </p:cNvSpPr>
          <p:nvPr>
            <p:ph type="title"/>
          </p:nvPr>
        </p:nvSpPr>
        <p:spPr>
          <a:xfrm>
            <a:off x="559134" y="506079"/>
            <a:ext cx="10515600" cy="1381292"/>
          </a:xfrm>
        </p:spPr>
        <p:txBody>
          <a:bodyPr/>
          <a:lstStyle/>
          <a:p>
            <a:r>
              <a:rPr lang="en-US" altLang="zh-TW" dirty="0"/>
              <a:t>Data preprocessing</a:t>
            </a:r>
            <a:endParaRPr lang="zh-TW" altLang="zh-TW" dirty="0"/>
          </a:p>
        </p:txBody>
      </p:sp>
      <p:sp>
        <p:nvSpPr>
          <p:cNvPr id="3" name="文字版面配置區 2">
            <a:extLst>
              <a:ext uri="{FF2B5EF4-FFF2-40B4-BE49-F238E27FC236}">
                <a16:creationId xmlns:a16="http://schemas.microsoft.com/office/drawing/2014/main" id="{A535A257-29F2-4F37-A1AC-E6D037EAA132}"/>
              </a:ext>
            </a:extLst>
          </p:cNvPr>
          <p:cNvSpPr>
            <a:spLocks noGrp="1"/>
          </p:cNvSpPr>
          <p:nvPr>
            <p:ph type="body"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5982F475-978B-4E89-A31A-A673DCA7B939}"/>
              </a:ext>
            </a:extLst>
          </p:cNvPr>
          <p:cNvSpPr>
            <a:spLocks noGrp="1"/>
          </p:cNvSpPr>
          <p:nvPr>
            <p:ph type="sldNum" sz="quarter" idx="12"/>
          </p:nvPr>
        </p:nvSpPr>
        <p:spPr/>
        <p:txBody>
          <a:bodyPr/>
          <a:lstStyle/>
          <a:p>
            <a:fld id="{5B0A2E34-17E6-46B6-A0CD-23734D57E7FF}" type="slidenum">
              <a:rPr lang="zh-TW" altLang="en-US" smtClean="0"/>
              <a:t>23</a:t>
            </a:fld>
            <a:endParaRPr lang="zh-TW" altLang="en-US"/>
          </a:p>
        </p:txBody>
      </p:sp>
    </p:spTree>
    <p:extLst>
      <p:ext uri="{BB962C8B-B14F-4D97-AF65-F5344CB8AC3E}">
        <p14:creationId xmlns:p14="http://schemas.microsoft.com/office/powerpoint/2010/main" val="7141717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Tokenize review sentences</a:t>
            </a:r>
            <a:endParaRPr lang="zh-TW" altLang="en-US" dirty="0">
              <a:solidFill>
                <a:srgbClr val="357483"/>
              </a:solidFill>
            </a:endParaRPr>
          </a:p>
        </p:txBody>
      </p:sp>
      <p:sp>
        <p:nvSpPr>
          <p:cNvPr id="4" name="投影片編號版面配置區 3"/>
          <p:cNvSpPr>
            <a:spLocks noGrp="1"/>
          </p:cNvSpPr>
          <p:nvPr>
            <p:ph type="sldNum" sz="quarter" idx="12"/>
          </p:nvPr>
        </p:nvSpPr>
        <p:spPr/>
        <p:txBody>
          <a:bodyPr/>
          <a:lstStyle/>
          <a:p>
            <a:fld id="{93803A6D-EC14-414F-8472-80204676D953}" type="slidenum">
              <a:rPr lang="zh-TW" altLang="en-US" smtClean="0"/>
              <a:t>24</a:t>
            </a:fld>
            <a:endParaRPr lang="zh-TW" altLang="en-US"/>
          </a:p>
        </p:txBody>
      </p:sp>
      <p:sp>
        <p:nvSpPr>
          <p:cNvPr id="8" name="矩形 7">
            <a:extLst>
              <a:ext uri="{FF2B5EF4-FFF2-40B4-BE49-F238E27FC236}">
                <a16:creationId xmlns:a16="http://schemas.microsoft.com/office/drawing/2014/main" id="{1BD1030D-E474-4DD4-85C5-EE483BABC5B6}"/>
              </a:ext>
            </a:extLst>
          </p:cNvPr>
          <p:cNvSpPr/>
          <p:nvPr/>
        </p:nvSpPr>
        <p:spPr>
          <a:xfrm>
            <a:off x="0" y="0"/>
            <a:ext cx="12192000" cy="681037"/>
          </a:xfrm>
          <a:prstGeom prst="rect">
            <a:avLst/>
          </a:prstGeom>
          <a:solidFill>
            <a:srgbClr val="357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b="1" dirty="0">
                <a:solidFill>
                  <a:schemeClr val="bg1"/>
                </a:solidFill>
                <a:latin typeface="微軟正黑體" panose="020B0604030504040204" pitchFamily="34" charset="-120"/>
                <a:ea typeface="微軟正黑體" panose="020B0604030504040204" pitchFamily="34" charset="-120"/>
              </a:rPr>
              <a:t>研究動機及專案目標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相關文獻探討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研究模型及設計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accent4">
                    <a:lumMod val="40000"/>
                    <a:lumOff val="60000"/>
                  </a:schemeClr>
                </a:solidFill>
                <a:latin typeface="微軟正黑體" panose="020B0604030504040204" pitchFamily="34" charset="-120"/>
                <a:ea typeface="微軟正黑體" panose="020B0604030504040204" pitchFamily="34" charset="-120"/>
              </a:rPr>
              <a:t>資料處理、建模及實驗結果分析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管理意涵及學術貢獻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結論及未來展望</a:t>
            </a:r>
          </a:p>
        </p:txBody>
      </p:sp>
      <p:pic>
        <p:nvPicPr>
          <p:cNvPr id="9" name="圖片 8"/>
          <p:cNvPicPr>
            <a:picLocks noChangeAspect="1"/>
          </p:cNvPicPr>
          <p:nvPr/>
        </p:nvPicPr>
        <p:blipFill>
          <a:blip r:embed="rId3"/>
          <a:stretch>
            <a:fillRect/>
          </a:stretch>
        </p:blipFill>
        <p:spPr>
          <a:xfrm>
            <a:off x="875121" y="2543908"/>
            <a:ext cx="10193264" cy="1099126"/>
          </a:xfrm>
          <a:prstGeom prst="rect">
            <a:avLst/>
          </a:prstGeom>
        </p:spPr>
      </p:pic>
      <p:pic>
        <p:nvPicPr>
          <p:cNvPr id="10" name="圖片 9"/>
          <p:cNvPicPr>
            <a:picLocks noChangeAspect="1"/>
          </p:cNvPicPr>
          <p:nvPr/>
        </p:nvPicPr>
        <p:blipFill>
          <a:blip r:embed="rId4"/>
          <a:stretch>
            <a:fillRect/>
          </a:stretch>
        </p:blipFill>
        <p:spPr>
          <a:xfrm>
            <a:off x="912042" y="5018187"/>
            <a:ext cx="10441758" cy="1161894"/>
          </a:xfrm>
          <a:prstGeom prst="rect">
            <a:avLst/>
          </a:prstGeom>
        </p:spPr>
      </p:pic>
      <p:sp>
        <p:nvSpPr>
          <p:cNvPr id="11" name="矩形 10"/>
          <p:cNvSpPr/>
          <p:nvPr/>
        </p:nvSpPr>
        <p:spPr>
          <a:xfrm>
            <a:off x="563685" y="2259555"/>
            <a:ext cx="11074400" cy="17410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563685" y="4764772"/>
            <a:ext cx="11074400" cy="17410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563685" y="1681939"/>
            <a:ext cx="1554080" cy="646331"/>
          </a:xfrm>
          <a:prstGeom prst="rect">
            <a:avLst/>
          </a:prstGeom>
          <a:noFill/>
        </p:spPr>
        <p:txBody>
          <a:bodyPr wrap="none" rtlCol="0">
            <a:spAutoFit/>
          </a:bodyPr>
          <a:lstStyle/>
          <a:p>
            <a:r>
              <a:rPr lang="en-US" altLang="zh-TW" sz="3600" b="1" dirty="0" smtClean="0"/>
              <a:t>Before </a:t>
            </a:r>
            <a:endParaRPr lang="zh-TW" altLang="en-US" sz="3600" b="1" dirty="0"/>
          </a:p>
        </p:txBody>
      </p:sp>
      <p:sp>
        <p:nvSpPr>
          <p:cNvPr id="14" name="文字方塊 13"/>
          <p:cNvSpPr txBox="1"/>
          <p:nvPr/>
        </p:nvSpPr>
        <p:spPr>
          <a:xfrm>
            <a:off x="553915" y="4131457"/>
            <a:ext cx="1210460" cy="646331"/>
          </a:xfrm>
          <a:prstGeom prst="rect">
            <a:avLst/>
          </a:prstGeom>
          <a:noFill/>
        </p:spPr>
        <p:txBody>
          <a:bodyPr wrap="none" rtlCol="0">
            <a:spAutoFit/>
          </a:bodyPr>
          <a:lstStyle/>
          <a:p>
            <a:r>
              <a:rPr lang="en-US" altLang="zh-TW" sz="3600" b="1" dirty="0" smtClean="0"/>
              <a:t>after </a:t>
            </a:r>
            <a:endParaRPr lang="zh-TW" altLang="en-US" sz="3600" b="1" dirty="0"/>
          </a:p>
        </p:txBody>
      </p:sp>
    </p:spTree>
    <p:extLst>
      <p:ext uri="{BB962C8B-B14F-4D97-AF65-F5344CB8AC3E}">
        <p14:creationId xmlns:p14="http://schemas.microsoft.com/office/powerpoint/2010/main" val="13144534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建構用戶行為特徵</a:t>
            </a:r>
            <a:endParaRPr lang="zh-TW" altLang="en-US" dirty="0">
              <a:solidFill>
                <a:srgbClr val="357483"/>
              </a:solidFill>
            </a:endParaRPr>
          </a:p>
        </p:txBody>
      </p:sp>
      <p:sp>
        <p:nvSpPr>
          <p:cNvPr id="4" name="投影片編號版面配置區 3"/>
          <p:cNvSpPr>
            <a:spLocks noGrp="1"/>
          </p:cNvSpPr>
          <p:nvPr>
            <p:ph type="sldNum" sz="quarter" idx="12"/>
          </p:nvPr>
        </p:nvSpPr>
        <p:spPr/>
        <p:txBody>
          <a:bodyPr/>
          <a:lstStyle/>
          <a:p>
            <a:fld id="{93803A6D-EC14-414F-8472-80204676D953}" type="slidenum">
              <a:rPr lang="zh-TW" altLang="en-US" smtClean="0"/>
              <a:t>25</a:t>
            </a:fld>
            <a:endParaRPr lang="zh-TW" altLang="en-US"/>
          </a:p>
        </p:txBody>
      </p:sp>
      <p:sp>
        <p:nvSpPr>
          <p:cNvPr id="10" name="矩形 9">
            <a:extLst>
              <a:ext uri="{FF2B5EF4-FFF2-40B4-BE49-F238E27FC236}">
                <a16:creationId xmlns:a16="http://schemas.microsoft.com/office/drawing/2014/main" id="{A1D7A419-3FF1-4E33-9D1F-F30A1B9DB4AF}"/>
              </a:ext>
            </a:extLst>
          </p:cNvPr>
          <p:cNvSpPr/>
          <p:nvPr/>
        </p:nvSpPr>
        <p:spPr>
          <a:xfrm>
            <a:off x="0" y="0"/>
            <a:ext cx="12192000" cy="681037"/>
          </a:xfrm>
          <a:prstGeom prst="rect">
            <a:avLst/>
          </a:prstGeom>
          <a:solidFill>
            <a:srgbClr val="357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b="1" dirty="0">
                <a:solidFill>
                  <a:schemeClr val="bg1"/>
                </a:solidFill>
                <a:latin typeface="微軟正黑體" panose="020B0604030504040204" pitchFamily="34" charset="-120"/>
                <a:ea typeface="微軟正黑體" panose="020B0604030504040204" pitchFamily="34" charset="-120"/>
              </a:rPr>
              <a:t>研究動機及專案目標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相關文獻探討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研究模型及設計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accent4">
                    <a:lumMod val="40000"/>
                    <a:lumOff val="60000"/>
                  </a:schemeClr>
                </a:solidFill>
                <a:latin typeface="微軟正黑體" panose="020B0604030504040204" pitchFamily="34" charset="-120"/>
                <a:ea typeface="微軟正黑體" panose="020B0604030504040204" pitchFamily="34" charset="-120"/>
              </a:rPr>
              <a:t>資料處理、建模及實驗結果分析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管理意涵及學術貢獻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結論及未來展望</a:t>
            </a:r>
          </a:p>
        </p:txBody>
      </p:sp>
      <p:graphicFrame>
        <p:nvGraphicFramePr>
          <p:cNvPr id="3" name="表格 2"/>
          <p:cNvGraphicFramePr>
            <a:graphicFrameLocks noGrp="1"/>
          </p:cNvGraphicFramePr>
          <p:nvPr>
            <p:extLst>
              <p:ext uri="{D42A27DB-BD31-4B8C-83A1-F6EECF244321}">
                <p14:modId xmlns:p14="http://schemas.microsoft.com/office/powerpoint/2010/main" val="1885556380"/>
              </p:ext>
            </p:extLst>
          </p:nvPr>
        </p:nvGraphicFramePr>
        <p:xfrm>
          <a:off x="164545" y="2613731"/>
          <a:ext cx="11830091" cy="3087159"/>
        </p:xfrm>
        <a:graphic>
          <a:graphicData uri="http://schemas.openxmlformats.org/drawingml/2006/table">
            <a:tbl>
              <a:tblPr bandRow="1">
                <a:tableStyleId>{BC89EF96-8CEA-46FF-86C4-4CE0E7609802}</a:tableStyleId>
              </a:tblPr>
              <a:tblGrid>
                <a:gridCol w="4284136">
                  <a:extLst>
                    <a:ext uri="{9D8B030D-6E8A-4147-A177-3AD203B41FA5}">
                      <a16:colId xmlns:a16="http://schemas.microsoft.com/office/drawing/2014/main" val="3559444867"/>
                    </a:ext>
                  </a:extLst>
                </a:gridCol>
                <a:gridCol w="3743814">
                  <a:extLst>
                    <a:ext uri="{9D8B030D-6E8A-4147-A177-3AD203B41FA5}">
                      <a16:colId xmlns:a16="http://schemas.microsoft.com/office/drawing/2014/main" val="2375978122"/>
                    </a:ext>
                  </a:extLst>
                </a:gridCol>
                <a:gridCol w="3802141">
                  <a:extLst>
                    <a:ext uri="{9D8B030D-6E8A-4147-A177-3AD203B41FA5}">
                      <a16:colId xmlns:a16="http://schemas.microsoft.com/office/drawing/2014/main" val="1968659941"/>
                    </a:ext>
                  </a:extLst>
                </a:gridCol>
              </a:tblGrid>
              <a:tr h="1047756">
                <a:tc>
                  <a:txBody>
                    <a:bodyPr/>
                    <a:lstStyle/>
                    <a:p>
                      <a:r>
                        <a:rPr lang="en-US" altLang="zh-TW" sz="2900" dirty="0" err="1" smtClean="0"/>
                        <a:t>average_review_similarity</a:t>
                      </a:r>
                      <a:endParaRPr lang="zh-TW" altLang="en-US" sz="2900" dirty="0"/>
                    </a:p>
                  </a:txBody>
                  <a:tcPr marL="149025" marR="149025" marT="74512" marB="74512"/>
                </a:tc>
                <a:tc>
                  <a:txBody>
                    <a:bodyPr/>
                    <a:lstStyle/>
                    <a:p>
                      <a:r>
                        <a:rPr lang="en-US" altLang="zh-TW" sz="2900" dirty="0" err="1" smtClean="0"/>
                        <a:t>max_review_similarity</a:t>
                      </a:r>
                      <a:endParaRPr lang="zh-TW" altLang="en-US" sz="2900" dirty="0"/>
                    </a:p>
                  </a:txBody>
                  <a:tcPr marL="149025" marR="149025" marT="74512" marB="74512"/>
                </a:tc>
                <a:tc>
                  <a:txBody>
                    <a:bodyPr/>
                    <a:lstStyle/>
                    <a:p>
                      <a:r>
                        <a:rPr lang="en-US" altLang="zh-TW" sz="2900" dirty="0" err="1" smtClean="0"/>
                        <a:t>review_count_today</a:t>
                      </a:r>
                      <a:endParaRPr lang="zh-TW" altLang="en-US" sz="2900" dirty="0"/>
                    </a:p>
                  </a:txBody>
                  <a:tcPr marL="149025" marR="149025" marT="74512" marB="74512"/>
                </a:tc>
                <a:extLst>
                  <a:ext uri="{0D108BD9-81ED-4DB2-BD59-A6C34878D82A}">
                    <a16:rowId xmlns:a16="http://schemas.microsoft.com/office/drawing/2014/main" val="3792984786"/>
                  </a:ext>
                </a:extLst>
              </a:tr>
              <a:tr h="679801">
                <a:tc>
                  <a:txBody>
                    <a:bodyPr/>
                    <a:lstStyle/>
                    <a:p>
                      <a:r>
                        <a:rPr lang="en-US" altLang="zh-TW" sz="2900" dirty="0" err="1" smtClean="0"/>
                        <a:t>rating_deviation</a:t>
                      </a:r>
                      <a:endParaRPr lang="zh-TW" altLang="en-US" sz="2900" dirty="0"/>
                    </a:p>
                  </a:txBody>
                  <a:tcPr marL="149025" marR="149025" marT="74512" marB="74512"/>
                </a:tc>
                <a:tc>
                  <a:txBody>
                    <a:bodyPr/>
                    <a:lstStyle/>
                    <a:p>
                      <a:r>
                        <a:rPr lang="en-US" altLang="zh-TW" sz="2900" dirty="0" err="1" smtClean="0"/>
                        <a:t>tokenize_content_len</a:t>
                      </a:r>
                      <a:endParaRPr lang="zh-TW" altLang="en-US" sz="2900" dirty="0"/>
                    </a:p>
                  </a:txBody>
                  <a:tcPr marL="149025" marR="149025" marT="74512" marB="74512"/>
                </a:tc>
                <a:tc>
                  <a:txBody>
                    <a:bodyPr/>
                    <a:lstStyle/>
                    <a:p>
                      <a:r>
                        <a:rPr lang="en-US" altLang="zh-TW" sz="2900" dirty="0" err="1" smtClean="0"/>
                        <a:t>absolute_compound</a:t>
                      </a:r>
                      <a:endParaRPr lang="zh-TW" altLang="en-US" sz="2900" dirty="0"/>
                    </a:p>
                  </a:txBody>
                  <a:tcPr marL="149025" marR="149025" marT="74512" marB="74512"/>
                </a:tc>
                <a:extLst>
                  <a:ext uri="{0D108BD9-81ED-4DB2-BD59-A6C34878D82A}">
                    <a16:rowId xmlns:a16="http://schemas.microsoft.com/office/drawing/2014/main" val="2253045624"/>
                  </a:ext>
                </a:extLst>
              </a:tr>
              <a:tr h="679801">
                <a:tc>
                  <a:txBody>
                    <a:bodyPr/>
                    <a:lstStyle/>
                    <a:p>
                      <a:r>
                        <a:rPr lang="en-US" altLang="zh-TW" sz="2900" dirty="0" err="1" smtClean="0"/>
                        <a:t>cap_word_count</a:t>
                      </a:r>
                      <a:endParaRPr lang="zh-TW" altLang="en-US" sz="2900" dirty="0"/>
                    </a:p>
                  </a:txBody>
                  <a:tcPr marL="149025" marR="149025" marT="74512" marB="74512"/>
                </a:tc>
                <a:tc>
                  <a:txBody>
                    <a:bodyPr/>
                    <a:lstStyle/>
                    <a:p>
                      <a:r>
                        <a:rPr lang="en-US" altLang="zh-TW" sz="2900" dirty="0" err="1" smtClean="0"/>
                        <a:t>digit_word_count</a:t>
                      </a:r>
                      <a:endParaRPr lang="zh-TW" altLang="en-US" sz="2900" dirty="0"/>
                    </a:p>
                  </a:txBody>
                  <a:tcPr marL="149025" marR="149025" marT="74512" marB="74512"/>
                </a:tc>
                <a:tc>
                  <a:txBody>
                    <a:bodyPr/>
                    <a:lstStyle/>
                    <a:p>
                      <a:r>
                        <a:rPr lang="en-US" altLang="zh-TW" sz="2900" dirty="0" err="1" smtClean="0"/>
                        <a:t>length_deviation</a:t>
                      </a:r>
                      <a:endParaRPr lang="zh-TW" altLang="en-US" sz="2900" dirty="0"/>
                    </a:p>
                  </a:txBody>
                  <a:tcPr marL="149025" marR="149025" marT="74512" marB="74512"/>
                </a:tc>
                <a:extLst>
                  <a:ext uri="{0D108BD9-81ED-4DB2-BD59-A6C34878D82A}">
                    <a16:rowId xmlns:a16="http://schemas.microsoft.com/office/drawing/2014/main" val="3732615783"/>
                  </a:ext>
                </a:extLst>
              </a:tr>
              <a:tr h="679801">
                <a:tc>
                  <a:txBody>
                    <a:bodyPr/>
                    <a:lstStyle/>
                    <a:p>
                      <a:r>
                        <a:rPr lang="en-US" altLang="zh-TW" sz="2900" dirty="0" err="1" smtClean="0"/>
                        <a:t>review_count</a:t>
                      </a:r>
                      <a:endParaRPr lang="zh-TW" altLang="en-US" sz="2900" dirty="0"/>
                    </a:p>
                  </a:txBody>
                  <a:tcPr marL="149025" marR="149025" marT="74512" marB="74512"/>
                </a:tc>
                <a:tc>
                  <a:txBody>
                    <a:bodyPr/>
                    <a:lstStyle/>
                    <a:p>
                      <a:r>
                        <a:rPr lang="en-US" altLang="zh-TW" sz="2900" dirty="0" err="1" smtClean="0"/>
                        <a:t>extreme_rating_ratio</a:t>
                      </a:r>
                      <a:endParaRPr lang="zh-TW" altLang="en-US" sz="2900" dirty="0"/>
                    </a:p>
                  </a:txBody>
                  <a:tcPr marL="149025" marR="149025" marT="74512" marB="74512"/>
                </a:tc>
                <a:tc>
                  <a:txBody>
                    <a:bodyPr/>
                    <a:lstStyle/>
                    <a:p>
                      <a:endParaRPr lang="zh-TW" altLang="en-US" sz="2900" dirty="0"/>
                    </a:p>
                  </a:txBody>
                  <a:tcPr marL="149025" marR="149025" marT="74512" marB="74512"/>
                </a:tc>
                <a:extLst>
                  <a:ext uri="{0D108BD9-81ED-4DB2-BD59-A6C34878D82A}">
                    <a16:rowId xmlns:a16="http://schemas.microsoft.com/office/drawing/2014/main" val="3221083043"/>
                  </a:ext>
                </a:extLst>
              </a:tr>
            </a:tbl>
          </a:graphicData>
        </a:graphic>
      </p:graphicFrame>
    </p:spTree>
    <p:extLst>
      <p:ext uri="{BB962C8B-B14F-4D97-AF65-F5344CB8AC3E}">
        <p14:creationId xmlns:p14="http://schemas.microsoft.com/office/powerpoint/2010/main" val="7177512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在實際訓練模型前對於各個自建變數的解釋</a:t>
            </a:r>
            <a:endParaRPr lang="zh-TW" altLang="en-US" dirty="0">
              <a:solidFill>
                <a:srgbClr val="357483"/>
              </a:solidFill>
            </a:endParaRPr>
          </a:p>
        </p:txBody>
      </p:sp>
      <p:sp>
        <p:nvSpPr>
          <p:cNvPr id="7" name="內容版面配置區 6">
            <a:extLst>
              <a:ext uri="{FF2B5EF4-FFF2-40B4-BE49-F238E27FC236}">
                <a16:creationId xmlns:a16="http://schemas.microsoft.com/office/drawing/2014/main" id="{8B2E6139-4644-40B6-985E-8CA99C685222}"/>
              </a:ext>
            </a:extLst>
          </p:cNvPr>
          <p:cNvSpPr>
            <a:spLocks noGrp="1"/>
          </p:cNvSpPr>
          <p:nvPr>
            <p:ph idx="1"/>
          </p:nvPr>
        </p:nvSpPr>
        <p:spPr>
          <a:xfrm>
            <a:off x="276958" y="2006140"/>
            <a:ext cx="11638085" cy="4522997"/>
          </a:xfrm>
        </p:spPr>
        <p:txBody>
          <a:bodyPr vert="horz" lIns="91440" tIns="45720" rIns="91440" bIns="45720" rtlCol="0" anchor="t">
            <a:normAutofit/>
          </a:bodyPr>
          <a:lstStyle/>
          <a:p>
            <a:pPr>
              <a:spcBef>
                <a:spcPts val="3000"/>
              </a:spcBef>
            </a:pPr>
            <a:r>
              <a:rPr lang="en-US" altLang="zh-TW" dirty="0" err="1" smtClean="0">
                <a:latin typeface="微軟正黑體"/>
                <a:ea typeface="微軟正黑體"/>
              </a:rPr>
              <a:t>average_review_similarity</a:t>
            </a:r>
            <a:r>
              <a:rPr lang="zh-TW" altLang="zh-TW" dirty="0">
                <a:latin typeface="微軟正黑體"/>
                <a:ea typeface="微軟正黑體"/>
              </a:rPr>
              <a:t>： </a:t>
            </a:r>
            <a:r>
              <a:rPr lang="zh-TW" altLang="en-US" dirty="0" smtClean="0">
                <a:latin typeface="微軟正黑體"/>
                <a:ea typeface="微軟正黑體"/>
              </a:rPr>
              <a:t>該名作者的所有評論的兩兩相似度的</a:t>
            </a:r>
            <a:r>
              <a:rPr lang="zh-TW" altLang="en-US" dirty="0" smtClean="0">
                <a:solidFill>
                  <a:srgbClr val="FF0000"/>
                </a:solidFill>
                <a:latin typeface="微軟正黑體"/>
                <a:ea typeface="微軟正黑體"/>
              </a:rPr>
              <a:t>平均</a:t>
            </a:r>
            <a:r>
              <a:rPr lang="zh-TW" altLang="en-US" dirty="0" smtClean="0">
                <a:latin typeface="微軟正黑體"/>
                <a:ea typeface="微軟正黑體"/>
              </a:rPr>
              <a:t>。</a:t>
            </a:r>
            <a:endParaRPr lang="zh-TW" altLang="zh-TW" dirty="0"/>
          </a:p>
          <a:p>
            <a:pPr>
              <a:spcBef>
                <a:spcPts val="3000"/>
              </a:spcBef>
            </a:pPr>
            <a:r>
              <a:rPr lang="en-US" altLang="zh-TW" dirty="0" err="1" smtClean="0">
                <a:latin typeface="微軟正黑體"/>
                <a:ea typeface="微軟正黑體"/>
              </a:rPr>
              <a:t>max_review_similarity</a:t>
            </a:r>
            <a:r>
              <a:rPr lang="zh-TW" altLang="zh-TW" dirty="0">
                <a:latin typeface="微軟正黑體"/>
                <a:ea typeface="微軟正黑體"/>
              </a:rPr>
              <a:t>： </a:t>
            </a:r>
            <a:r>
              <a:rPr lang="zh-TW" altLang="en-US" dirty="0">
                <a:latin typeface="微軟正黑體"/>
                <a:ea typeface="微軟正黑體"/>
              </a:rPr>
              <a:t>該名作者的所有評論的兩兩相似度</a:t>
            </a:r>
            <a:r>
              <a:rPr lang="zh-TW" altLang="en-US" dirty="0" smtClean="0">
                <a:latin typeface="微軟正黑體"/>
                <a:ea typeface="微軟正黑體"/>
              </a:rPr>
              <a:t>的</a:t>
            </a:r>
            <a:r>
              <a:rPr lang="zh-TW" altLang="en-US" dirty="0">
                <a:solidFill>
                  <a:srgbClr val="FF0000"/>
                </a:solidFill>
                <a:latin typeface="微軟正黑體"/>
                <a:ea typeface="微軟正黑體"/>
              </a:rPr>
              <a:t>最大值</a:t>
            </a:r>
            <a:r>
              <a:rPr lang="zh-TW" altLang="en-US" dirty="0" smtClean="0">
                <a:latin typeface="微軟正黑體"/>
                <a:ea typeface="微軟正黑體"/>
              </a:rPr>
              <a:t>。</a:t>
            </a:r>
            <a:endParaRPr lang="zh-TW" altLang="zh-TW" dirty="0"/>
          </a:p>
          <a:p>
            <a:pPr>
              <a:spcBef>
                <a:spcPts val="3000"/>
              </a:spcBef>
            </a:pPr>
            <a:r>
              <a:rPr lang="en-US" altLang="zh-TW" dirty="0" err="1" smtClean="0">
                <a:latin typeface="微軟正黑體"/>
                <a:ea typeface="微軟正黑體"/>
              </a:rPr>
              <a:t>review_count_today</a:t>
            </a:r>
            <a:r>
              <a:rPr lang="zh-TW" altLang="zh-TW" dirty="0">
                <a:latin typeface="微軟正黑體"/>
                <a:ea typeface="微軟正黑體"/>
              </a:rPr>
              <a:t>： </a:t>
            </a:r>
            <a:r>
              <a:rPr lang="zh-TW" altLang="en-US" dirty="0" smtClean="0">
                <a:latin typeface="微軟正黑體"/>
                <a:ea typeface="微軟正黑體"/>
              </a:rPr>
              <a:t>這篇評論的作者</a:t>
            </a:r>
            <a:r>
              <a:rPr lang="zh-TW" altLang="en-US" dirty="0" smtClean="0">
                <a:solidFill>
                  <a:srgbClr val="FF0000"/>
                </a:solidFill>
                <a:latin typeface="微軟正黑體"/>
                <a:ea typeface="微軟正黑體"/>
              </a:rPr>
              <a:t>當天發布了多少篇評論</a:t>
            </a:r>
            <a:endParaRPr lang="zh-TW" altLang="zh-TW" dirty="0">
              <a:solidFill>
                <a:srgbClr val="FF0000"/>
              </a:solidFill>
            </a:endParaRPr>
          </a:p>
          <a:p>
            <a:pPr>
              <a:spcBef>
                <a:spcPts val="3000"/>
              </a:spcBef>
            </a:pPr>
            <a:r>
              <a:rPr lang="en-US" altLang="zh-TW" dirty="0" err="1" smtClean="0">
                <a:latin typeface="微軟正黑體"/>
                <a:ea typeface="微軟正黑體"/>
              </a:rPr>
              <a:t>rating_deviation</a:t>
            </a:r>
            <a:r>
              <a:rPr lang="zh-TW" altLang="zh-TW" dirty="0" smtClean="0">
                <a:latin typeface="微軟正黑體"/>
                <a:ea typeface="微軟正黑體"/>
              </a:rPr>
              <a:t>：</a:t>
            </a:r>
            <a:r>
              <a:rPr lang="zh-TW" altLang="en-US" dirty="0" smtClean="0">
                <a:latin typeface="微軟正黑體"/>
                <a:ea typeface="微軟正黑體"/>
              </a:rPr>
              <a:t>該篇評論的評分與這間商店的</a:t>
            </a:r>
            <a:r>
              <a:rPr lang="zh-TW" altLang="en-US" dirty="0" smtClean="0">
                <a:solidFill>
                  <a:srgbClr val="FF0000"/>
                </a:solidFill>
                <a:latin typeface="微軟正黑體"/>
                <a:ea typeface="微軟正黑體"/>
              </a:rPr>
              <a:t>平均評分的差異</a:t>
            </a:r>
            <a:r>
              <a:rPr lang="zh-TW" altLang="zh-TW" dirty="0">
                <a:latin typeface="微軟正黑體"/>
                <a:ea typeface="微軟正黑體"/>
              </a:rPr>
              <a:t> </a:t>
            </a:r>
            <a:endParaRPr lang="zh-TW" altLang="zh-TW" dirty="0"/>
          </a:p>
          <a:p>
            <a:pPr>
              <a:spcBef>
                <a:spcPts val="3000"/>
              </a:spcBef>
            </a:pPr>
            <a:r>
              <a:rPr lang="en-US" altLang="zh-TW" dirty="0" err="1" smtClean="0">
                <a:latin typeface="微軟正黑體"/>
                <a:ea typeface="微軟正黑體"/>
              </a:rPr>
              <a:t>tokenize_content_len</a:t>
            </a:r>
            <a:r>
              <a:rPr lang="zh-TW" altLang="zh-TW" dirty="0" smtClean="0">
                <a:latin typeface="微軟正黑體"/>
                <a:ea typeface="微軟正黑體"/>
              </a:rPr>
              <a:t>：</a:t>
            </a:r>
            <a:r>
              <a:rPr lang="zh-TW" altLang="zh-TW" dirty="0"/>
              <a:t>經過</a:t>
            </a:r>
            <a:r>
              <a:rPr lang="en-US" altLang="zh-TW" dirty="0"/>
              <a:t>tokenization</a:t>
            </a:r>
            <a:r>
              <a:rPr lang="zh-TW" altLang="zh-TW" dirty="0"/>
              <a:t>後的</a:t>
            </a:r>
            <a:r>
              <a:rPr lang="zh-TW" altLang="zh-TW" dirty="0">
                <a:solidFill>
                  <a:srgbClr val="FF0000"/>
                </a:solidFill>
              </a:rPr>
              <a:t>評論</a:t>
            </a:r>
            <a:r>
              <a:rPr lang="zh-TW" altLang="zh-TW" dirty="0" smtClean="0">
                <a:solidFill>
                  <a:srgbClr val="FF0000"/>
                </a:solidFill>
              </a:rPr>
              <a:t>長度</a:t>
            </a:r>
            <a:endParaRPr lang="zh-TW" altLang="zh-TW" dirty="0">
              <a:solidFill>
                <a:srgbClr val="FF0000"/>
              </a:solidFill>
            </a:endParaRPr>
          </a:p>
        </p:txBody>
      </p:sp>
      <p:sp>
        <p:nvSpPr>
          <p:cNvPr id="4" name="投影片編號版面配置區 3"/>
          <p:cNvSpPr>
            <a:spLocks noGrp="1"/>
          </p:cNvSpPr>
          <p:nvPr>
            <p:ph type="sldNum" sz="quarter" idx="12"/>
          </p:nvPr>
        </p:nvSpPr>
        <p:spPr/>
        <p:txBody>
          <a:bodyPr/>
          <a:lstStyle/>
          <a:p>
            <a:fld id="{93803A6D-EC14-414F-8472-80204676D953}" type="slidenum">
              <a:rPr lang="zh-TW" altLang="en-US" smtClean="0"/>
              <a:t>26</a:t>
            </a:fld>
            <a:endParaRPr lang="zh-TW" altLang="en-US"/>
          </a:p>
        </p:txBody>
      </p:sp>
      <p:sp>
        <p:nvSpPr>
          <p:cNvPr id="6" name="矩形 5">
            <a:extLst>
              <a:ext uri="{FF2B5EF4-FFF2-40B4-BE49-F238E27FC236}">
                <a16:creationId xmlns:a16="http://schemas.microsoft.com/office/drawing/2014/main" id="{46C4C63A-F646-4A8C-AC9D-99A39FE3417F}"/>
              </a:ext>
            </a:extLst>
          </p:cNvPr>
          <p:cNvSpPr/>
          <p:nvPr/>
        </p:nvSpPr>
        <p:spPr>
          <a:xfrm>
            <a:off x="0" y="0"/>
            <a:ext cx="12192000" cy="681037"/>
          </a:xfrm>
          <a:prstGeom prst="rect">
            <a:avLst/>
          </a:prstGeom>
          <a:solidFill>
            <a:srgbClr val="357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b="1" dirty="0">
                <a:solidFill>
                  <a:schemeClr val="bg1"/>
                </a:solidFill>
                <a:latin typeface="微軟正黑體" panose="020B0604030504040204" pitchFamily="34" charset="-120"/>
                <a:ea typeface="微軟正黑體" panose="020B0604030504040204" pitchFamily="34" charset="-120"/>
              </a:rPr>
              <a:t>研究動機及專案目標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相關文獻探討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研究模型及設計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accent4">
                    <a:lumMod val="40000"/>
                    <a:lumOff val="60000"/>
                  </a:schemeClr>
                </a:solidFill>
                <a:latin typeface="微軟正黑體" panose="020B0604030504040204" pitchFamily="34" charset="-120"/>
                <a:ea typeface="微軟正黑體" panose="020B0604030504040204" pitchFamily="34" charset="-120"/>
              </a:rPr>
              <a:t>資料處理、建模及實驗結果分析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管理意涵及學術貢獻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結論及未來展望</a:t>
            </a:r>
          </a:p>
        </p:txBody>
      </p:sp>
    </p:spTree>
    <p:extLst>
      <p:ext uri="{BB962C8B-B14F-4D97-AF65-F5344CB8AC3E}">
        <p14:creationId xmlns:p14="http://schemas.microsoft.com/office/powerpoint/2010/main" val="29865874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a:t>在實際訓練模型前對於各個自建變數的解釋</a:t>
            </a:r>
            <a:endParaRPr lang="zh-TW" altLang="en-US" dirty="0">
              <a:solidFill>
                <a:srgbClr val="357483"/>
              </a:solidFill>
            </a:endParaRPr>
          </a:p>
        </p:txBody>
      </p:sp>
      <p:sp>
        <p:nvSpPr>
          <p:cNvPr id="7" name="內容版面配置區 6">
            <a:extLst>
              <a:ext uri="{FF2B5EF4-FFF2-40B4-BE49-F238E27FC236}">
                <a16:creationId xmlns:a16="http://schemas.microsoft.com/office/drawing/2014/main" id="{8B2E6139-4644-40B6-985E-8CA99C685222}"/>
              </a:ext>
            </a:extLst>
          </p:cNvPr>
          <p:cNvSpPr>
            <a:spLocks noGrp="1"/>
          </p:cNvSpPr>
          <p:nvPr>
            <p:ph idx="1"/>
          </p:nvPr>
        </p:nvSpPr>
        <p:spPr>
          <a:xfrm>
            <a:off x="405295" y="2006140"/>
            <a:ext cx="11381411" cy="4170823"/>
          </a:xfrm>
        </p:spPr>
        <p:txBody>
          <a:bodyPr vert="horz" lIns="91440" tIns="45720" rIns="91440" bIns="45720" rtlCol="0" anchor="t">
            <a:noAutofit/>
          </a:bodyPr>
          <a:lstStyle/>
          <a:p>
            <a:pPr>
              <a:spcBef>
                <a:spcPts val="3000"/>
              </a:spcBef>
            </a:pPr>
            <a:r>
              <a:rPr lang="en-US" altLang="zh-TW" dirty="0" err="1">
                <a:latin typeface="微軟正黑體"/>
                <a:ea typeface="微軟正黑體"/>
              </a:rPr>
              <a:t>absolute_compound</a:t>
            </a:r>
            <a:r>
              <a:rPr lang="zh-TW" altLang="zh-TW" dirty="0">
                <a:latin typeface="微軟正黑體"/>
                <a:ea typeface="微軟正黑體"/>
              </a:rPr>
              <a:t>：情緒分數的絕對值</a:t>
            </a:r>
            <a:r>
              <a:rPr lang="en-US" altLang="zh-TW" dirty="0">
                <a:latin typeface="微軟正黑體"/>
                <a:ea typeface="微軟正黑體"/>
              </a:rPr>
              <a:t>(</a:t>
            </a:r>
            <a:r>
              <a:rPr lang="zh-TW" altLang="zh-TW" dirty="0">
                <a:solidFill>
                  <a:srgbClr val="FF0000"/>
                </a:solidFill>
                <a:latin typeface="微軟正黑體"/>
                <a:ea typeface="微軟正黑體"/>
              </a:rPr>
              <a:t>情緒的極端程度</a:t>
            </a:r>
            <a:r>
              <a:rPr lang="en-US" altLang="zh-TW" dirty="0">
                <a:latin typeface="微軟正黑體"/>
                <a:ea typeface="微軟正黑體"/>
              </a:rPr>
              <a:t>)</a:t>
            </a:r>
          </a:p>
          <a:p>
            <a:pPr>
              <a:spcBef>
                <a:spcPts val="3000"/>
              </a:spcBef>
            </a:pPr>
            <a:r>
              <a:rPr lang="en-US" altLang="zh-TW" dirty="0" err="1">
                <a:latin typeface="微軟正黑體"/>
                <a:ea typeface="微軟正黑體"/>
              </a:rPr>
              <a:t>cap_word_count</a:t>
            </a:r>
            <a:r>
              <a:rPr lang="zh-TW" altLang="zh-TW" dirty="0">
                <a:latin typeface="微軟正黑體"/>
                <a:ea typeface="微軟正黑體"/>
              </a:rPr>
              <a:t>： 這篇評論的</a:t>
            </a:r>
            <a:r>
              <a:rPr lang="zh-TW" altLang="zh-TW" dirty="0">
                <a:solidFill>
                  <a:srgbClr val="FF0000"/>
                </a:solidFill>
                <a:latin typeface="微軟正黑體"/>
                <a:ea typeface="微軟正黑體"/>
              </a:rPr>
              <a:t>大寫字數</a:t>
            </a:r>
          </a:p>
          <a:p>
            <a:pPr>
              <a:spcBef>
                <a:spcPts val="3000"/>
              </a:spcBef>
            </a:pPr>
            <a:r>
              <a:rPr lang="en-US" altLang="zh-TW" dirty="0" err="1">
                <a:latin typeface="微軟正黑體"/>
                <a:ea typeface="微軟正黑體"/>
              </a:rPr>
              <a:t>digit_word_count</a:t>
            </a:r>
            <a:r>
              <a:rPr lang="zh-TW" altLang="zh-TW" dirty="0">
                <a:latin typeface="微軟正黑體"/>
                <a:ea typeface="微軟正黑體"/>
              </a:rPr>
              <a:t>： 這篇評論的</a:t>
            </a:r>
            <a:r>
              <a:rPr lang="zh-TW" altLang="zh-TW" dirty="0">
                <a:solidFill>
                  <a:srgbClr val="FF0000"/>
                </a:solidFill>
                <a:latin typeface="微軟正黑體"/>
                <a:ea typeface="微軟正黑體"/>
              </a:rPr>
              <a:t>數字字數</a:t>
            </a:r>
          </a:p>
          <a:p>
            <a:pPr>
              <a:spcBef>
                <a:spcPts val="3000"/>
              </a:spcBef>
            </a:pPr>
            <a:r>
              <a:rPr lang="en-US" altLang="zh-TW" dirty="0" err="1">
                <a:latin typeface="微軟正黑體"/>
                <a:ea typeface="微軟正黑體"/>
              </a:rPr>
              <a:t>length_deviation</a:t>
            </a:r>
            <a:r>
              <a:rPr lang="zh-TW" altLang="zh-TW" dirty="0">
                <a:latin typeface="微軟正黑體"/>
                <a:ea typeface="微軟正黑體"/>
              </a:rPr>
              <a:t>： 這篇評論經過</a:t>
            </a:r>
            <a:r>
              <a:rPr lang="en-US" altLang="zh-TW" dirty="0">
                <a:latin typeface="微軟正黑體"/>
                <a:ea typeface="微軟正黑體"/>
              </a:rPr>
              <a:t>tokenization</a:t>
            </a:r>
            <a:r>
              <a:rPr lang="zh-TW" altLang="zh-TW" dirty="0">
                <a:latin typeface="微軟正黑體"/>
                <a:ea typeface="微軟正黑體"/>
              </a:rPr>
              <a:t>後</a:t>
            </a:r>
            <a:r>
              <a:rPr lang="zh-TW" altLang="zh-TW" dirty="0">
                <a:solidFill>
                  <a:srgbClr val="FF0000"/>
                </a:solidFill>
                <a:latin typeface="微軟正黑體"/>
                <a:ea typeface="微軟正黑體"/>
              </a:rPr>
              <a:t>長度改變的比例</a:t>
            </a:r>
          </a:p>
          <a:p>
            <a:pPr>
              <a:spcBef>
                <a:spcPts val="3000"/>
              </a:spcBef>
            </a:pPr>
            <a:r>
              <a:rPr lang="en-US" altLang="zh-TW" dirty="0" err="1">
                <a:latin typeface="微軟正黑體"/>
                <a:ea typeface="微軟正黑體"/>
              </a:rPr>
              <a:t>review_count</a:t>
            </a:r>
            <a:r>
              <a:rPr lang="zh-TW" altLang="zh-TW" dirty="0">
                <a:latin typeface="微軟正黑體"/>
                <a:ea typeface="微軟正黑體"/>
              </a:rPr>
              <a:t>：這篇評論的作者的</a:t>
            </a:r>
            <a:r>
              <a:rPr lang="zh-TW" altLang="zh-TW" dirty="0" smtClean="0">
                <a:solidFill>
                  <a:srgbClr val="FF0000"/>
                </a:solidFill>
                <a:latin typeface="微軟正黑體"/>
                <a:ea typeface="微軟正黑體"/>
              </a:rPr>
              <a:t>留言</a:t>
            </a:r>
            <a:r>
              <a:rPr lang="zh-TW" altLang="en-US" dirty="0" smtClean="0">
                <a:solidFill>
                  <a:srgbClr val="FF0000"/>
                </a:solidFill>
                <a:latin typeface="微軟正黑體"/>
                <a:ea typeface="微軟正黑體"/>
              </a:rPr>
              <a:t>次</a:t>
            </a:r>
            <a:r>
              <a:rPr lang="zh-TW" altLang="zh-TW" dirty="0" smtClean="0">
                <a:solidFill>
                  <a:srgbClr val="FF0000"/>
                </a:solidFill>
                <a:latin typeface="微軟正黑體"/>
                <a:ea typeface="微軟正黑體"/>
              </a:rPr>
              <a:t>數</a:t>
            </a:r>
            <a:endParaRPr lang="zh-TW" altLang="zh-TW" dirty="0">
              <a:solidFill>
                <a:srgbClr val="FF0000"/>
              </a:solidFill>
              <a:latin typeface="微軟正黑體"/>
              <a:ea typeface="微軟正黑體"/>
            </a:endParaRPr>
          </a:p>
          <a:p>
            <a:pPr>
              <a:spcBef>
                <a:spcPts val="3000"/>
              </a:spcBef>
            </a:pPr>
            <a:r>
              <a:rPr lang="en-US" altLang="zh-TW" dirty="0" err="1">
                <a:latin typeface="微軟正黑體"/>
                <a:ea typeface="微軟正黑體"/>
              </a:rPr>
              <a:t>extreme_rating_ratio</a:t>
            </a:r>
            <a:r>
              <a:rPr lang="zh-TW" altLang="zh-TW" dirty="0">
                <a:latin typeface="微軟正黑體"/>
                <a:ea typeface="微軟正黑體"/>
              </a:rPr>
              <a:t>：這篇評論的作者的</a:t>
            </a:r>
            <a:r>
              <a:rPr lang="zh-TW" altLang="zh-TW" dirty="0">
                <a:solidFill>
                  <a:srgbClr val="FF0000"/>
                </a:solidFill>
                <a:latin typeface="微軟正黑體"/>
                <a:ea typeface="微軟正黑體"/>
              </a:rPr>
              <a:t>極端評論</a:t>
            </a:r>
            <a:r>
              <a:rPr lang="en-US" altLang="zh-TW" dirty="0">
                <a:solidFill>
                  <a:srgbClr val="FF0000"/>
                </a:solidFill>
                <a:latin typeface="微軟正黑體"/>
                <a:ea typeface="微軟正黑體"/>
              </a:rPr>
              <a:t>(1</a:t>
            </a:r>
            <a:r>
              <a:rPr lang="zh-TW" altLang="zh-TW" dirty="0">
                <a:solidFill>
                  <a:srgbClr val="FF0000"/>
                </a:solidFill>
                <a:latin typeface="微軟正黑體"/>
                <a:ea typeface="微軟正黑體"/>
              </a:rPr>
              <a:t>分或</a:t>
            </a:r>
            <a:r>
              <a:rPr lang="en-US" altLang="zh-TW" dirty="0">
                <a:solidFill>
                  <a:srgbClr val="FF0000"/>
                </a:solidFill>
                <a:latin typeface="微軟正黑體"/>
                <a:ea typeface="微軟正黑體"/>
              </a:rPr>
              <a:t>5</a:t>
            </a:r>
            <a:r>
              <a:rPr lang="zh-TW" altLang="zh-TW" dirty="0">
                <a:solidFill>
                  <a:srgbClr val="FF0000"/>
                </a:solidFill>
                <a:latin typeface="微軟正黑體"/>
                <a:ea typeface="微軟正黑體"/>
              </a:rPr>
              <a:t>分</a:t>
            </a:r>
            <a:r>
              <a:rPr lang="en-US" altLang="zh-TW" dirty="0">
                <a:solidFill>
                  <a:srgbClr val="FF0000"/>
                </a:solidFill>
                <a:latin typeface="微軟正黑體"/>
                <a:ea typeface="微軟正黑體"/>
              </a:rPr>
              <a:t>)</a:t>
            </a:r>
            <a:r>
              <a:rPr lang="zh-TW" altLang="zh-TW" dirty="0">
                <a:solidFill>
                  <a:srgbClr val="FF0000"/>
                </a:solidFill>
                <a:latin typeface="微軟正黑體"/>
                <a:ea typeface="微軟正黑體"/>
              </a:rPr>
              <a:t>的比例</a:t>
            </a:r>
          </a:p>
        </p:txBody>
      </p:sp>
      <p:sp>
        <p:nvSpPr>
          <p:cNvPr id="4" name="投影片編號版面配置區 3"/>
          <p:cNvSpPr>
            <a:spLocks noGrp="1"/>
          </p:cNvSpPr>
          <p:nvPr>
            <p:ph type="sldNum" sz="quarter" idx="12"/>
          </p:nvPr>
        </p:nvSpPr>
        <p:spPr/>
        <p:txBody>
          <a:bodyPr/>
          <a:lstStyle/>
          <a:p>
            <a:fld id="{93803A6D-EC14-414F-8472-80204676D953}" type="slidenum">
              <a:rPr lang="zh-TW" altLang="en-US" smtClean="0"/>
              <a:t>27</a:t>
            </a:fld>
            <a:endParaRPr lang="zh-TW" altLang="en-US"/>
          </a:p>
        </p:txBody>
      </p:sp>
      <p:sp>
        <p:nvSpPr>
          <p:cNvPr id="6" name="矩形 5">
            <a:extLst>
              <a:ext uri="{FF2B5EF4-FFF2-40B4-BE49-F238E27FC236}">
                <a16:creationId xmlns:a16="http://schemas.microsoft.com/office/drawing/2014/main" id="{46C4C63A-F646-4A8C-AC9D-99A39FE3417F}"/>
              </a:ext>
            </a:extLst>
          </p:cNvPr>
          <p:cNvSpPr/>
          <p:nvPr/>
        </p:nvSpPr>
        <p:spPr>
          <a:xfrm>
            <a:off x="0" y="0"/>
            <a:ext cx="12192000" cy="681037"/>
          </a:xfrm>
          <a:prstGeom prst="rect">
            <a:avLst/>
          </a:prstGeom>
          <a:solidFill>
            <a:srgbClr val="357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b="1" dirty="0">
                <a:solidFill>
                  <a:schemeClr val="bg1"/>
                </a:solidFill>
                <a:latin typeface="微軟正黑體" panose="020B0604030504040204" pitchFamily="34" charset="-120"/>
                <a:ea typeface="微軟正黑體" panose="020B0604030504040204" pitchFamily="34" charset="-120"/>
              </a:rPr>
              <a:t>研究動機及專案目標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相關文獻探討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研究模型及設計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accent4">
                    <a:lumMod val="40000"/>
                    <a:lumOff val="60000"/>
                  </a:schemeClr>
                </a:solidFill>
                <a:latin typeface="微軟正黑體" panose="020B0604030504040204" pitchFamily="34" charset="-120"/>
                <a:ea typeface="微軟正黑體" panose="020B0604030504040204" pitchFamily="34" charset="-120"/>
              </a:rPr>
              <a:t>資料處理、建模及實驗結果分析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管理意涵及學術貢獻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結論及未來展望</a:t>
            </a:r>
          </a:p>
        </p:txBody>
      </p:sp>
    </p:spTree>
    <p:extLst>
      <p:ext uri="{BB962C8B-B14F-4D97-AF65-F5344CB8AC3E}">
        <p14:creationId xmlns:p14="http://schemas.microsoft.com/office/powerpoint/2010/main" val="12488095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新特徵的相關係數矩陣</a:t>
            </a:r>
            <a:endParaRPr lang="zh-TW" altLang="en-US" dirty="0">
              <a:solidFill>
                <a:srgbClr val="357483"/>
              </a:solidFill>
            </a:endParaRPr>
          </a:p>
        </p:txBody>
      </p:sp>
      <p:sp>
        <p:nvSpPr>
          <p:cNvPr id="4" name="投影片編號版面配置區 3"/>
          <p:cNvSpPr>
            <a:spLocks noGrp="1"/>
          </p:cNvSpPr>
          <p:nvPr>
            <p:ph type="sldNum" sz="quarter" idx="12"/>
          </p:nvPr>
        </p:nvSpPr>
        <p:spPr/>
        <p:txBody>
          <a:bodyPr/>
          <a:lstStyle/>
          <a:p>
            <a:fld id="{93803A6D-EC14-414F-8472-80204676D953}" type="slidenum">
              <a:rPr lang="zh-TW" altLang="en-US" smtClean="0"/>
              <a:t>28</a:t>
            </a:fld>
            <a:endParaRPr lang="zh-TW" altLang="en-US"/>
          </a:p>
        </p:txBody>
      </p:sp>
      <p:pic>
        <p:nvPicPr>
          <p:cNvPr id="6" name="圖片 5">
            <a:extLst>
              <a:ext uri="{FF2B5EF4-FFF2-40B4-BE49-F238E27FC236}">
                <a16:creationId xmlns:a16="http://schemas.microsoft.com/office/drawing/2014/main" id="{DA999C20-5515-4801-83CC-A29887F8F5DC}"/>
              </a:ext>
            </a:extLst>
          </p:cNvPr>
          <p:cNvPicPr/>
          <p:nvPr/>
        </p:nvPicPr>
        <p:blipFill>
          <a:blip r:embed="rId3"/>
          <a:stretch>
            <a:fillRect/>
          </a:stretch>
        </p:blipFill>
        <p:spPr>
          <a:xfrm>
            <a:off x="3533422" y="1862667"/>
            <a:ext cx="6944723" cy="4858808"/>
          </a:xfrm>
          <a:prstGeom prst="rect">
            <a:avLst/>
          </a:prstGeom>
        </p:spPr>
      </p:pic>
      <p:sp>
        <p:nvSpPr>
          <p:cNvPr id="8" name="矩形 7">
            <a:extLst>
              <a:ext uri="{FF2B5EF4-FFF2-40B4-BE49-F238E27FC236}">
                <a16:creationId xmlns:a16="http://schemas.microsoft.com/office/drawing/2014/main" id="{E78E749A-1A89-40A6-8AB0-F38922B31383}"/>
              </a:ext>
            </a:extLst>
          </p:cNvPr>
          <p:cNvSpPr/>
          <p:nvPr/>
        </p:nvSpPr>
        <p:spPr>
          <a:xfrm>
            <a:off x="0" y="0"/>
            <a:ext cx="12192000" cy="681037"/>
          </a:xfrm>
          <a:prstGeom prst="rect">
            <a:avLst/>
          </a:prstGeom>
          <a:solidFill>
            <a:srgbClr val="357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b="1" dirty="0">
                <a:solidFill>
                  <a:schemeClr val="bg1"/>
                </a:solidFill>
                <a:latin typeface="微軟正黑體" panose="020B0604030504040204" pitchFamily="34" charset="-120"/>
                <a:ea typeface="微軟正黑體" panose="020B0604030504040204" pitchFamily="34" charset="-120"/>
              </a:rPr>
              <a:t>研究動機及專案目標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相關文獻探討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研究模型及設計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accent4">
                    <a:lumMod val="40000"/>
                    <a:lumOff val="60000"/>
                  </a:schemeClr>
                </a:solidFill>
                <a:latin typeface="微軟正黑體" panose="020B0604030504040204" pitchFamily="34" charset="-120"/>
                <a:ea typeface="微軟正黑體" panose="020B0604030504040204" pitchFamily="34" charset="-120"/>
              </a:rPr>
              <a:t>資料處理、建模及實驗結果分析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管理意涵及學術貢獻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結論及未來展望</a:t>
            </a:r>
          </a:p>
        </p:txBody>
      </p:sp>
      <p:sp>
        <p:nvSpPr>
          <p:cNvPr id="9" name="橢圓 8"/>
          <p:cNvSpPr/>
          <p:nvPr/>
        </p:nvSpPr>
        <p:spPr>
          <a:xfrm>
            <a:off x="5136444" y="1919112"/>
            <a:ext cx="1693333" cy="82405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7795594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Class Imbalance</a:t>
            </a:r>
            <a:endParaRPr lang="zh-TW" altLang="zh-TW" dirty="0"/>
          </a:p>
        </p:txBody>
      </p:sp>
      <p:pic>
        <p:nvPicPr>
          <p:cNvPr id="3" name="內容版面配置區 2"/>
          <p:cNvPicPr>
            <a:picLocks noGrp="1" noChangeAspect="1"/>
          </p:cNvPicPr>
          <p:nvPr>
            <p:ph idx="1"/>
          </p:nvPr>
        </p:nvPicPr>
        <p:blipFill rotWithShape="1">
          <a:blip r:embed="rId3">
            <a:extLst>
              <a:ext uri="{28A0092B-C50C-407E-A947-70E740481C1C}">
                <a14:useLocalDpi xmlns:a14="http://schemas.microsoft.com/office/drawing/2010/main" val="0"/>
              </a:ext>
            </a:extLst>
          </a:blip>
          <a:srcRect b="59588"/>
          <a:stretch/>
        </p:blipFill>
        <p:spPr>
          <a:xfrm>
            <a:off x="1759509" y="2886673"/>
            <a:ext cx="8389115" cy="3141594"/>
          </a:xfrm>
        </p:spPr>
      </p:pic>
      <p:sp>
        <p:nvSpPr>
          <p:cNvPr id="4" name="投影片編號版面配置區 3"/>
          <p:cNvSpPr>
            <a:spLocks noGrp="1"/>
          </p:cNvSpPr>
          <p:nvPr>
            <p:ph type="sldNum" sz="quarter" idx="12"/>
          </p:nvPr>
        </p:nvSpPr>
        <p:spPr/>
        <p:txBody>
          <a:bodyPr/>
          <a:lstStyle/>
          <a:p>
            <a:fld id="{93803A6D-EC14-414F-8472-80204676D953}" type="slidenum">
              <a:rPr lang="zh-TW" altLang="en-US" smtClean="0"/>
              <a:t>29</a:t>
            </a:fld>
            <a:endParaRPr lang="zh-TW" altLang="en-US"/>
          </a:p>
        </p:txBody>
      </p:sp>
      <p:sp>
        <p:nvSpPr>
          <p:cNvPr id="6" name="矩形 5">
            <a:extLst>
              <a:ext uri="{FF2B5EF4-FFF2-40B4-BE49-F238E27FC236}">
                <a16:creationId xmlns:a16="http://schemas.microsoft.com/office/drawing/2014/main" id="{F7C31983-5DB3-4D27-912C-4E3D070D2068}"/>
              </a:ext>
            </a:extLst>
          </p:cNvPr>
          <p:cNvSpPr/>
          <p:nvPr/>
        </p:nvSpPr>
        <p:spPr>
          <a:xfrm>
            <a:off x="0" y="0"/>
            <a:ext cx="12192000" cy="681037"/>
          </a:xfrm>
          <a:prstGeom prst="rect">
            <a:avLst/>
          </a:prstGeom>
          <a:solidFill>
            <a:srgbClr val="357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b="1" dirty="0">
                <a:solidFill>
                  <a:schemeClr val="bg1"/>
                </a:solidFill>
                <a:latin typeface="微軟正黑體" panose="020B0604030504040204" pitchFamily="34" charset="-120"/>
                <a:ea typeface="微軟正黑體" panose="020B0604030504040204" pitchFamily="34" charset="-120"/>
              </a:rPr>
              <a:t>研究動機及專案目標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相關文獻探討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研究模型及設計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accent4">
                    <a:lumMod val="40000"/>
                    <a:lumOff val="60000"/>
                  </a:schemeClr>
                </a:solidFill>
                <a:latin typeface="微軟正黑體" panose="020B0604030504040204" pitchFamily="34" charset="-120"/>
                <a:ea typeface="微軟正黑體" panose="020B0604030504040204" pitchFamily="34" charset="-120"/>
              </a:rPr>
              <a:t>資料處理、建模及實驗結果分析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管理意涵及學術貢獻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結論及未來展望</a:t>
            </a:r>
          </a:p>
        </p:txBody>
      </p:sp>
      <p:sp>
        <p:nvSpPr>
          <p:cNvPr id="8" name="文字方塊 7">
            <a:extLst>
              <a:ext uri="{FF2B5EF4-FFF2-40B4-BE49-F238E27FC236}">
                <a16:creationId xmlns:a16="http://schemas.microsoft.com/office/drawing/2014/main" id="{87DD3342-90B8-48CE-83B6-36242F2F5679}"/>
              </a:ext>
            </a:extLst>
          </p:cNvPr>
          <p:cNvSpPr txBox="1"/>
          <p:nvPr/>
        </p:nvSpPr>
        <p:spPr>
          <a:xfrm>
            <a:off x="4805994" y="2006140"/>
            <a:ext cx="2580011" cy="646331"/>
          </a:xfrm>
          <a:prstGeom prst="rect">
            <a:avLst/>
          </a:prstGeom>
          <a:noFill/>
        </p:spPr>
        <p:txBody>
          <a:bodyPr wrap="square" rtlCol="0">
            <a:spAutoFit/>
          </a:bodyPr>
          <a:lstStyle/>
          <a:p>
            <a:pPr algn="ctr"/>
            <a:r>
              <a:rPr lang="en-US" altLang="zh-TW" sz="3600" b="1" dirty="0" smtClean="0">
                <a:solidFill>
                  <a:srgbClr val="000099"/>
                </a:solidFill>
                <a:latin typeface="微軟正黑體" panose="020B0604030504040204" pitchFamily="34" charset="-120"/>
                <a:ea typeface="微軟正黑體" panose="020B0604030504040204" pitchFamily="34" charset="-120"/>
              </a:rPr>
              <a:t>SMOTE</a:t>
            </a:r>
            <a:r>
              <a:rPr lang="zh-TW" altLang="en-US" sz="3600" b="1" dirty="0" smtClean="0">
                <a:solidFill>
                  <a:srgbClr val="000099"/>
                </a:solidFill>
                <a:latin typeface="微軟正黑體" panose="020B0604030504040204" pitchFamily="34" charset="-120"/>
                <a:ea typeface="微軟正黑體" panose="020B0604030504040204" pitchFamily="34" charset="-120"/>
              </a:rPr>
              <a:t>！</a:t>
            </a:r>
            <a:endParaRPr lang="zh-TW" altLang="zh-TW" sz="3600" b="1" dirty="0">
              <a:solidFill>
                <a:srgbClr val="000099"/>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4582001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AB6C4"/>
        </a:solidFill>
        <a:effectLst/>
      </p:bgPr>
    </p:bg>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93803A6D-EC14-414F-8472-80204676D953}" type="slidenum">
              <a:rPr lang="zh-TW" altLang="en-US" smtClean="0"/>
              <a:t>3</a:t>
            </a:fld>
            <a:endParaRPr lang="zh-TW" altLang="en-US"/>
          </a:p>
        </p:txBody>
      </p:sp>
      <p:sp>
        <p:nvSpPr>
          <p:cNvPr id="2" name="矩形 1">
            <a:extLst>
              <a:ext uri="{FF2B5EF4-FFF2-40B4-BE49-F238E27FC236}">
                <a16:creationId xmlns:a16="http://schemas.microsoft.com/office/drawing/2014/main" id="{C7C0886B-69A9-4224-B265-A3DF0AB62BD9}"/>
              </a:ext>
            </a:extLst>
          </p:cNvPr>
          <p:cNvSpPr/>
          <p:nvPr/>
        </p:nvSpPr>
        <p:spPr>
          <a:xfrm>
            <a:off x="2338564" y="597310"/>
            <a:ext cx="7493000" cy="5663380"/>
          </a:xfrm>
          <a:prstGeom prst="rect">
            <a:avLst/>
          </a:prstGeom>
          <a:solidFill>
            <a:srgbClr val="357483"/>
          </a:solidFill>
          <a:ln w="101600">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文字方塊 9">
            <a:extLst>
              <a:ext uri="{FF2B5EF4-FFF2-40B4-BE49-F238E27FC236}">
                <a16:creationId xmlns:a16="http://schemas.microsoft.com/office/drawing/2014/main" id="{9B075C2B-D547-487A-90E7-1557E5DAF8E1}"/>
              </a:ext>
            </a:extLst>
          </p:cNvPr>
          <p:cNvSpPr txBox="1"/>
          <p:nvPr/>
        </p:nvSpPr>
        <p:spPr>
          <a:xfrm>
            <a:off x="5225844" y="750310"/>
            <a:ext cx="1740310" cy="923330"/>
          </a:xfrm>
          <a:prstGeom prst="rect">
            <a:avLst/>
          </a:prstGeom>
          <a:noFill/>
        </p:spPr>
        <p:txBody>
          <a:bodyPr wrap="square" rtlCol="0">
            <a:spAutoFit/>
          </a:bodyPr>
          <a:lstStyle/>
          <a:p>
            <a:pPr algn="dist"/>
            <a:r>
              <a:rPr lang="zh-TW" altLang="en-US" sz="5400" b="1" dirty="0">
                <a:solidFill>
                  <a:schemeClr val="bg1"/>
                </a:solidFill>
                <a:latin typeface="微軟正黑體" panose="020B0604030504040204" pitchFamily="34" charset="-120"/>
                <a:ea typeface="微軟正黑體" panose="020B0604030504040204" pitchFamily="34" charset="-120"/>
              </a:rPr>
              <a:t>目錄</a:t>
            </a:r>
          </a:p>
        </p:txBody>
      </p:sp>
      <p:cxnSp>
        <p:nvCxnSpPr>
          <p:cNvPr id="7" name="直線接點 6">
            <a:extLst>
              <a:ext uri="{FF2B5EF4-FFF2-40B4-BE49-F238E27FC236}">
                <a16:creationId xmlns:a16="http://schemas.microsoft.com/office/drawing/2014/main" id="{FFD6E4C2-4C77-465D-BA98-F227AD1E9F17}"/>
              </a:ext>
            </a:extLst>
          </p:cNvPr>
          <p:cNvCxnSpPr>
            <a:cxnSpLocks/>
          </p:cNvCxnSpPr>
          <p:nvPr/>
        </p:nvCxnSpPr>
        <p:spPr>
          <a:xfrm>
            <a:off x="2617964" y="1826640"/>
            <a:ext cx="6934200" cy="0"/>
          </a:xfrm>
          <a:prstGeom prst="line">
            <a:avLst/>
          </a:prstGeom>
          <a:ln w="762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grpSp>
        <p:nvGrpSpPr>
          <p:cNvPr id="6" name="群組 5">
            <a:extLst>
              <a:ext uri="{FF2B5EF4-FFF2-40B4-BE49-F238E27FC236}">
                <a16:creationId xmlns:a16="http://schemas.microsoft.com/office/drawing/2014/main" id="{CB69E86A-06D3-41CC-9739-2D89E46A206D}"/>
              </a:ext>
            </a:extLst>
          </p:cNvPr>
          <p:cNvGrpSpPr/>
          <p:nvPr/>
        </p:nvGrpSpPr>
        <p:grpSpPr>
          <a:xfrm>
            <a:off x="2617964" y="2028132"/>
            <a:ext cx="4052506" cy="523220"/>
            <a:chOff x="2617964" y="2013425"/>
            <a:chExt cx="4052506" cy="523220"/>
          </a:xfrm>
        </p:grpSpPr>
        <p:pic>
          <p:nvPicPr>
            <p:cNvPr id="3074" name="Picture 2" descr="File:Star icon stylized.svg - Wikimedia Commons">
              <a:extLst>
                <a:ext uri="{FF2B5EF4-FFF2-40B4-BE49-F238E27FC236}">
                  <a16:creationId xmlns:a16="http://schemas.microsoft.com/office/drawing/2014/main" id="{B3E1CBD2-BC59-4F84-BDA4-2A6D53AA828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7964" y="2013698"/>
              <a:ext cx="539800" cy="513190"/>
            </a:xfrm>
            <a:prstGeom prst="rect">
              <a:avLst/>
            </a:prstGeom>
            <a:noFill/>
            <a:extLst>
              <a:ext uri="{909E8E84-426E-40DD-AFC4-6F175D3DCCD1}">
                <a14:hiddenFill xmlns:a14="http://schemas.microsoft.com/office/drawing/2010/main">
                  <a:solidFill>
                    <a:srgbClr val="FFFFFF"/>
                  </a:solidFill>
                </a14:hiddenFill>
              </a:ext>
            </a:extLst>
          </p:spPr>
        </p:pic>
        <p:sp>
          <p:nvSpPr>
            <p:cNvPr id="3" name="文字方塊 2">
              <a:extLst>
                <a:ext uri="{FF2B5EF4-FFF2-40B4-BE49-F238E27FC236}">
                  <a16:creationId xmlns:a16="http://schemas.microsoft.com/office/drawing/2014/main" id="{35950B61-1405-494C-974D-AD919D1AD982}"/>
                </a:ext>
              </a:extLst>
            </p:cNvPr>
            <p:cNvSpPr txBox="1"/>
            <p:nvPr/>
          </p:nvSpPr>
          <p:spPr>
            <a:xfrm>
              <a:off x="3254150" y="2013425"/>
              <a:ext cx="3416320" cy="523220"/>
            </a:xfrm>
            <a:prstGeom prst="rect">
              <a:avLst/>
            </a:prstGeom>
            <a:noFill/>
          </p:spPr>
          <p:txBody>
            <a:bodyPr wrap="none" rtlCol="0">
              <a:spAutoFit/>
            </a:bodyPr>
            <a:lstStyle/>
            <a:p>
              <a:r>
                <a:rPr lang="zh-TW" altLang="zh-TW" sz="2800" b="1" dirty="0">
                  <a:solidFill>
                    <a:schemeClr val="bg1"/>
                  </a:solidFill>
                  <a:latin typeface="微軟正黑體" panose="020B0604030504040204" pitchFamily="34" charset="-120"/>
                  <a:ea typeface="微軟正黑體" panose="020B0604030504040204" pitchFamily="34" charset="-120"/>
                </a:rPr>
                <a:t>研究動機及專案目標</a:t>
              </a:r>
              <a:endParaRPr lang="zh-TW" altLang="en-US" sz="2800" b="1" dirty="0">
                <a:latin typeface="微軟正黑體" panose="020B0604030504040204" pitchFamily="34" charset="-120"/>
                <a:ea typeface="微軟正黑體" panose="020B0604030504040204" pitchFamily="34" charset="-120"/>
              </a:endParaRPr>
            </a:p>
          </p:txBody>
        </p:sp>
      </p:grpSp>
      <p:grpSp>
        <p:nvGrpSpPr>
          <p:cNvPr id="20" name="群組 19">
            <a:extLst>
              <a:ext uri="{FF2B5EF4-FFF2-40B4-BE49-F238E27FC236}">
                <a16:creationId xmlns:a16="http://schemas.microsoft.com/office/drawing/2014/main" id="{4FCD76A0-E4D7-491B-9C16-703016ED4238}"/>
              </a:ext>
            </a:extLst>
          </p:cNvPr>
          <p:cNvGrpSpPr/>
          <p:nvPr/>
        </p:nvGrpSpPr>
        <p:grpSpPr>
          <a:xfrm>
            <a:off x="2617964" y="2729701"/>
            <a:ext cx="2975288" cy="523220"/>
            <a:chOff x="2617964" y="2013425"/>
            <a:chExt cx="2975288" cy="523220"/>
          </a:xfrm>
        </p:grpSpPr>
        <p:pic>
          <p:nvPicPr>
            <p:cNvPr id="21" name="Picture 2" descr="File:Star icon stylized.svg - Wikimedia Commons">
              <a:extLst>
                <a:ext uri="{FF2B5EF4-FFF2-40B4-BE49-F238E27FC236}">
                  <a16:creationId xmlns:a16="http://schemas.microsoft.com/office/drawing/2014/main" id="{8CD382CD-E1E6-4841-8F00-98D455F2790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7964" y="2013698"/>
              <a:ext cx="539800" cy="513190"/>
            </a:xfrm>
            <a:prstGeom prst="rect">
              <a:avLst/>
            </a:prstGeom>
            <a:noFill/>
            <a:extLst>
              <a:ext uri="{909E8E84-426E-40DD-AFC4-6F175D3DCCD1}">
                <a14:hiddenFill xmlns:a14="http://schemas.microsoft.com/office/drawing/2010/main">
                  <a:solidFill>
                    <a:srgbClr val="FFFFFF"/>
                  </a:solidFill>
                </a14:hiddenFill>
              </a:ext>
            </a:extLst>
          </p:spPr>
        </p:pic>
        <p:sp>
          <p:nvSpPr>
            <p:cNvPr id="22" name="文字方塊 21">
              <a:extLst>
                <a:ext uri="{FF2B5EF4-FFF2-40B4-BE49-F238E27FC236}">
                  <a16:creationId xmlns:a16="http://schemas.microsoft.com/office/drawing/2014/main" id="{1AC15AFD-B15D-4393-B1F5-62F90EC222B4}"/>
                </a:ext>
              </a:extLst>
            </p:cNvPr>
            <p:cNvSpPr txBox="1"/>
            <p:nvPr/>
          </p:nvSpPr>
          <p:spPr>
            <a:xfrm>
              <a:off x="3254150" y="2013425"/>
              <a:ext cx="2339102" cy="523220"/>
            </a:xfrm>
            <a:prstGeom prst="rect">
              <a:avLst/>
            </a:prstGeom>
            <a:noFill/>
          </p:spPr>
          <p:txBody>
            <a:bodyPr wrap="none" rtlCol="0">
              <a:spAutoFit/>
            </a:bodyPr>
            <a:lstStyle/>
            <a:p>
              <a:r>
                <a:rPr lang="zh-TW" altLang="en-US" sz="2800" b="1" dirty="0">
                  <a:solidFill>
                    <a:schemeClr val="bg1"/>
                  </a:solidFill>
                  <a:latin typeface="微軟正黑體" panose="020B0604030504040204" pitchFamily="34" charset="-120"/>
                  <a:ea typeface="微軟正黑體" panose="020B0604030504040204" pitchFamily="34" charset="-120"/>
                </a:rPr>
                <a:t>相關文獻探討</a:t>
              </a:r>
              <a:endParaRPr lang="zh-TW" altLang="en-US" sz="2800" b="1" dirty="0">
                <a:latin typeface="微軟正黑體" panose="020B0604030504040204" pitchFamily="34" charset="-120"/>
                <a:ea typeface="微軟正黑體" panose="020B0604030504040204" pitchFamily="34" charset="-120"/>
              </a:endParaRPr>
            </a:p>
          </p:txBody>
        </p:sp>
      </p:grpSp>
      <p:grpSp>
        <p:nvGrpSpPr>
          <p:cNvPr id="23" name="群組 22">
            <a:extLst>
              <a:ext uri="{FF2B5EF4-FFF2-40B4-BE49-F238E27FC236}">
                <a16:creationId xmlns:a16="http://schemas.microsoft.com/office/drawing/2014/main" id="{97818201-42BD-4F16-A9D6-19E72B0C4B23}"/>
              </a:ext>
            </a:extLst>
          </p:cNvPr>
          <p:cNvGrpSpPr/>
          <p:nvPr/>
        </p:nvGrpSpPr>
        <p:grpSpPr>
          <a:xfrm>
            <a:off x="2617964" y="3431270"/>
            <a:ext cx="3334361" cy="523220"/>
            <a:chOff x="2617964" y="2013425"/>
            <a:chExt cx="3334361" cy="523220"/>
          </a:xfrm>
        </p:grpSpPr>
        <p:pic>
          <p:nvPicPr>
            <p:cNvPr id="24" name="Picture 2" descr="File:Star icon stylized.svg - Wikimedia Commons">
              <a:extLst>
                <a:ext uri="{FF2B5EF4-FFF2-40B4-BE49-F238E27FC236}">
                  <a16:creationId xmlns:a16="http://schemas.microsoft.com/office/drawing/2014/main" id="{0EC0596C-C1C6-49CE-B5C6-F64A0F05D6F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7964" y="2013698"/>
              <a:ext cx="539800" cy="513190"/>
            </a:xfrm>
            <a:prstGeom prst="rect">
              <a:avLst/>
            </a:prstGeom>
            <a:noFill/>
            <a:extLst>
              <a:ext uri="{909E8E84-426E-40DD-AFC4-6F175D3DCCD1}">
                <a14:hiddenFill xmlns:a14="http://schemas.microsoft.com/office/drawing/2010/main">
                  <a:solidFill>
                    <a:srgbClr val="FFFFFF"/>
                  </a:solidFill>
                </a14:hiddenFill>
              </a:ext>
            </a:extLst>
          </p:spPr>
        </p:pic>
        <p:sp>
          <p:nvSpPr>
            <p:cNvPr id="25" name="文字方塊 24">
              <a:extLst>
                <a:ext uri="{FF2B5EF4-FFF2-40B4-BE49-F238E27FC236}">
                  <a16:creationId xmlns:a16="http://schemas.microsoft.com/office/drawing/2014/main" id="{5EC154B9-CCB9-4112-A636-CE6085485BA1}"/>
                </a:ext>
              </a:extLst>
            </p:cNvPr>
            <p:cNvSpPr txBox="1"/>
            <p:nvPr/>
          </p:nvSpPr>
          <p:spPr>
            <a:xfrm>
              <a:off x="3254150" y="2013425"/>
              <a:ext cx="2698175" cy="523220"/>
            </a:xfrm>
            <a:prstGeom prst="rect">
              <a:avLst/>
            </a:prstGeom>
            <a:noFill/>
          </p:spPr>
          <p:txBody>
            <a:bodyPr wrap="none" rtlCol="0">
              <a:spAutoFit/>
            </a:bodyPr>
            <a:lstStyle/>
            <a:p>
              <a:r>
                <a:rPr lang="zh-TW" altLang="en-US" sz="2800" b="1" dirty="0">
                  <a:solidFill>
                    <a:schemeClr val="bg1"/>
                  </a:solidFill>
                  <a:latin typeface="微軟正黑體" panose="020B0604030504040204" pitchFamily="34" charset="-120"/>
                  <a:ea typeface="微軟正黑體" panose="020B0604030504040204" pitchFamily="34" charset="-120"/>
                </a:rPr>
                <a:t>研究模型及設計</a:t>
              </a:r>
              <a:endParaRPr lang="zh-TW" altLang="en-US" sz="2800" b="1" dirty="0">
                <a:latin typeface="微軟正黑體" panose="020B0604030504040204" pitchFamily="34" charset="-120"/>
                <a:ea typeface="微軟正黑體" panose="020B0604030504040204" pitchFamily="34" charset="-120"/>
              </a:endParaRPr>
            </a:p>
          </p:txBody>
        </p:sp>
      </p:grpSp>
      <p:grpSp>
        <p:nvGrpSpPr>
          <p:cNvPr id="26" name="群組 25">
            <a:extLst>
              <a:ext uri="{FF2B5EF4-FFF2-40B4-BE49-F238E27FC236}">
                <a16:creationId xmlns:a16="http://schemas.microsoft.com/office/drawing/2014/main" id="{4627B429-72DF-4295-A3C8-879E6B20D85D}"/>
              </a:ext>
            </a:extLst>
          </p:cNvPr>
          <p:cNvGrpSpPr/>
          <p:nvPr/>
        </p:nvGrpSpPr>
        <p:grpSpPr>
          <a:xfrm>
            <a:off x="2617964" y="4132839"/>
            <a:ext cx="5847869" cy="523220"/>
            <a:chOff x="2617964" y="2013425"/>
            <a:chExt cx="5847869" cy="523220"/>
          </a:xfrm>
        </p:grpSpPr>
        <p:pic>
          <p:nvPicPr>
            <p:cNvPr id="27" name="Picture 2" descr="File:Star icon stylized.svg - Wikimedia Commons">
              <a:extLst>
                <a:ext uri="{FF2B5EF4-FFF2-40B4-BE49-F238E27FC236}">
                  <a16:creationId xmlns:a16="http://schemas.microsoft.com/office/drawing/2014/main" id="{476256D8-BF0B-4A29-AECC-DBA44D295C2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7964" y="2013698"/>
              <a:ext cx="539800" cy="513190"/>
            </a:xfrm>
            <a:prstGeom prst="rect">
              <a:avLst/>
            </a:prstGeom>
            <a:noFill/>
            <a:extLst>
              <a:ext uri="{909E8E84-426E-40DD-AFC4-6F175D3DCCD1}">
                <a14:hiddenFill xmlns:a14="http://schemas.microsoft.com/office/drawing/2010/main">
                  <a:solidFill>
                    <a:srgbClr val="FFFFFF"/>
                  </a:solidFill>
                </a14:hiddenFill>
              </a:ext>
            </a:extLst>
          </p:spPr>
        </p:pic>
        <p:sp>
          <p:nvSpPr>
            <p:cNvPr id="28" name="文字方塊 27">
              <a:extLst>
                <a:ext uri="{FF2B5EF4-FFF2-40B4-BE49-F238E27FC236}">
                  <a16:creationId xmlns:a16="http://schemas.microsoft.com/office/drawing/2014/main" id="{2A58A158-AEC7-4F5D-8AE6-A0C7354BC7CE}"/>
                </a:ext>
              </a:extLst>
            </p:cNvPr>
            <p:cNvSpPr txBox="1"/>
            <p:nvPr/>
          </p:nvSpPr>
          <p:spPr>
            <a:xfrm>
              <a:off x="3254150" y="2013425"/>
              <a:ext cx="5211683" cy="523220"/>
            </a:xfrm>
            <a:prstGeom prst="rect">
              <a:avLst/>
            </a:prstGeom>
            <a:noFill/>
          </p:spPr>
          <p:txBody>
            <a:bodyPr wrap="none" rtlCol="0">
              <a:spAutoFit/>
            </a:bodyPr>
            <a:lstStyle/>
            <a:p>
              <a:r>
                <a:rPr lang="zh-TW" altLang="en-US" sz="2800" b="1" dirty="0">
                  <a:solidFill>
                    <a:schemeClr val="bg1"/>
                  </a:solidFill>
                  <a:latin typeface="微軟正黑體" panose="020B0604030504040204" pitchFamily="34" charset="-120"/>
                  <a:ea typeface="微軟正黑體" panose="020B0604030504040204" pitchFamily="34" charset="-120"/>
                </a:rPr>
                <a:t>資料處理、建模及實驗結果分析</a:t>
              </a:r>
              <a:endParaRPr lang="zh-TW" altLang="en-US" sz="2800" b="1" dirty="0">
                <a:latin typeface="微軟正黑體" panose="020B0604030504040204" pitchFamily="34" charset="-120"/>
                <a:ea typeface="微軟正黑體" panose="020B0604030504040204" pitchFamily="34" charset="-120"/>
              </a:endParaRPr>
            </a:p>
          </p:txBody>
        </p:sp>
      </p:grpSp>
      <p:grpSp>
        <p:nvGrpSpPr>
          <p:cNvPr id="44" name="群組 43">
            <a:extLst>
              <a:ext uri="{FF2B5EF4-FFF2-40B4-BE49-F238E27FC236}">
                <a16:creationId xmlns:a16="http://schemas.microsoft.com/office/drawing/2014/main" id="{C424501B-EE6B-4D48-A622-5252C5508D99}"/>
              </a:ext>
            </a:extLst>
          </p:cNvPr>
          <p:cNvGrpSpPr/>
          <p:nvPr/>
        </p:nvGrpSpPr>
        <p:grpSpPr>
          <a:xfrm>
            <a:off x="2617964" y="4834408"/>
            <a:ext cx="4052506" cy="523220"/>
            <a:chOff x="2617964" y="2013425"/>
            <a:chExt cx="4052506" cy="523220"/>
          </a:xfrm>
        </p:grpSpPr>
        <p:pic>
          <p:nvPicPr>
            <p:cNvPr id="45" name="Picture 2" descr="File:Star icon stylized.svg - Wikimedia Commons">
              <a:extLst>
                <a:ext uri="{FF2B5EF4-FFF2-40B4-BE49-F238E27FC236}">
                  <a16:creationId xmlns:a16="http://schemas.microsoft.com/office/drawing/2014/main" id="{4533B755-675E-42B0-B8FF-161C0B03C3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7964" y="2013698"/>
              <a:ext cx="539800" cy="513190"/>
            </a:xfrm>
            <a:prstGeom prst="rect">
              <a:avLst/>
            </a:prstGeom>
            <a:noFill/>
            <a:extLst>
              <a:ext uri="{909E8E84-426E-40DD-AFC4-6F175D3DCCD1}">
                <a14:hiddenFill xmlns:a14="http://schemas.microsoft.com/office/drawing/2010/main">
                  <a:solidFill>
                    <a:srgbClr val="FFFFFF"/>
                  </a:solidFill>
                </a14:hiddenFill>
              </a:ext>
            </a:extLst>
          </p:spPr>
        </p:pic>
        <p:sp>
          <p:nvSpPr>
            <p:cNvPr id="46" name="文字方塊 45">
              <a:extLst>
                <a:ext uri="{FF2B5EF4-FFF2-40B4-BE49-F238E27FC236}">
                  <a16:creationId xmlns:a16="http://schemas.microsoft.com/office/drawing/2014/main" id="{E9904338-5C79-4560-8643-19747E3C9785}"/>
                </a:ext>
              </a:extLst>
            </p:cNvPr>
            <p:cNvSpPr txBox="1"/>
            <p:nvPr/>
          </p:nvSpPr>
          <p:spPr>
            <a:xfrm>
              <a:off x="3254150" y="2013425"/>
              <a:ext cx="3416320" cy="523220"/>
            </a:xfrm>
            <a:prstGeom prst="rect">
              <a:avLst/>
            </a:prstGeom>
            <a:noFill/>
          </p:spPr>
          <p:txBody>
            <a:bodyPr wrap="none" rtlCol="0">
              <a:spAutoFit/>
            </a:bodyPr>
            <a:lstStyle/>
            <a:p>
              <a:r>
                <a:rPr lang="zh-TW" altLang="en-US" sz="2800" b="1" dirty="0">
                  <a:solidFill>
                    <a:schemeClr val="bg1"/>
                  </a:solidFill>
                  <a:latin typeface="微軟正黑體" panose="020B0604030504040204" pitchFamily="34" charset="-120"/>
                  <a:ea typeface="微軟正黑體" panose="020B0604030504040204" pitchFamily="34" charset="-120"/>
                </a:rPr>
                <a:t>管理意涵及學術貢獻</a:t>
              </a:r>
              <a:endParaRPr lang="zh-TW" altLang="en-US" sz="2800" b="1" dirty="0">
                <a:latin typeface="微軟正黑體" panose="020B0604030504040204" pitchFamily="34" charset="-120"/>
                <a:ea typeface="微軟正黑體" panose="020B0604030504040204" pitchFamily="34" charset="-120"/>
              </a:endParaRPr>
            </a:p>
          </p:txBody>
        </p:sp>
      </p:grpSp>
      <p:grpSp>
        <p:nvGrpSpPr>
          <p:cNvPr id="47" name="群組 46">
            <a:extLst>
              <a:ext uri="{FF2B5EF4-FFF2-40B4-BE49-F238E27FC236}">
                <a16:creationId xmlns:a16="http://schemas.microsoft.com/office/drawing/2014/main" id="{04DF3F11-82A9-4066-B2BA-266C28277969}"/>
              </a:ext>
            </a:extLst>
          </p:cNvPr>
          <p:cNvGrpSpPr/>
          <p:nvPr/>
        </p:nvGrpSpPr>
        <p:grpSpPr>
          <a:xfrm>
            <a:off x="2617964" y="5535978"/>
            <a:ext cx="3334361" cy="523220"/>
            <a:chOff x="2617964" y="2013425"/>
            <a:chExt cx="3334361" cy="523220"/>
          </a:xfrm>
        </p:grpSpPr>
        <p:pic>
          <p:nvPicPr>
            <p:cNvPr id="48" name="Picture 2" descr="File:Star icon stylized.svg - Wikimedia Commons">
              <a:extLst>
                <a:ext uri="{FF2B5EF4-FFF2-40B4-BE49-F238E27FC236}">
                  <a16:creationId xmlns:a16="http://schemas.microsoft.com/office/drawing/2014/main" id="{40652DAB-C13D-441A-8DF8-3D42E12E96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7964" y="2013698"/>
              <a:ext cx="539800" cy="513190"/>
            </a:xfrm>
            <a:prstGeom prst="rect">
              <a:avLst/>
            </a:prstGeom>
            <a:noFill/>
            <a:extLst>
              <a:ext uri="{909E8E84-426E-40DD-AFC4-6F175D3DCCD1}">
                <a14:hiddenFill xmlns:a14="http://schemas.microsoft.com/office/drawing/2010/main">
                  <a:solidFill>
                    <a:srgbClr val="FFFFFF"/>
                  </a:solidFill>
                </a14:hiddenFill>
              </a:ext>
            </a:extLst>
          </p:spPr>
        </p:pic>
        <p:sp>
          <p:nvSpPr>
            <p:cNvPr id="49" name="文字方塊 48">
              <a:extLst>
                <a:ext uri="{FF2B5EF4-FFF2-40B4-BE49-F238E27FC236}">
                  <a16:creationId xmlns:a16="http://schemas.microsoft.com/office/drawing/2014/main" id="{6A0AC9DD-CB25-411C-B286-D40BEE20D376}"/>
                </a:ext>
              </a:extLst>
            </p:cNvPr>
            <p:cNvSpPr txBox="1"/>
            <p:nvPr/>
          </p:nvSpPr>
          <p:spPr>
            <a:xfrm>
              <a:off x="3254150" y="2013425"/>
              <a:ext cx="2698175" cy="523220"/>
            </a:xfrm>
            <a:prstGeom prst="rect">
              <a:avLst/>
            </a:prstGeom>
            <a:noFill/>
          </p:spPr>
          <p:txBody>
            <a:bodyPr wrap="none" rtlCol="0">
              <a:spAutoFit/>
            </a:bodyPr>
            <a:lstStyle/>
            <a:p>
              <a:r>
                <a:rPr lang="zh-TW" altLang="en-US" sz="2800" b="1" dirty="0">
                  <a:solidFill>
                    <a:schemeClr val="bg1"/>
                  </a:solidFill>
                  <a:latin typeface="微軟正黑體" panose="020B0604030504040204" pitchFamily="34" charset="-120"/>
                  <a:ea typeface="微軟正黑體" panose="020B0604030504040204" pitchFamily="34" charset="-120"/>
                </a:rPr>
                <a:t>結論及未來展望</a:t>
              </a:r>
              <a:endParaRPr lang="zh-TW" altLang="en-US" sz="2800" b="1" dirty="0">
                <a:latin typeface="微軟正黑體" panose="020B0604030504040204" pitchFamily="34" charset="-120"/>
                <a:ea typeface="微軟正黑體" panose="020B0604030504040204" pitchFamily="34" charset="-120"/>
              </a:endParaRPr>
            </a:p>
          </p:txBody>
        </p:sp>
      </p:grpSp>
    </p:spTree>
    <p:extLst>
      <p:ext uri="{BB962C8B-B14F-4D97-AF65-F5344CB8AC3E}">
        <p14:creationId xmlns:p14="http://schemas.microsoft.com/office/powerpoint/2010/main" val="21405052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E6B6800-50DE-46FA-B39E-D66FD938B08B}"/>
              </a:ext>
            </a:extLst>
          </p:cNvPr>
          <p:cNvSpPr/>
          <p:nvPr/>
        </p:nvSpPr>
        <p:spPr>
          <a:xfrm>
            <a:off x="563880" y="0"/>
            <a:ext cx="3261361" cy="6858000"/>
          </a:xfrm>
          <a:prstGeom prst="rect">
            <a:avLst/>
          </a:prstGeom>
          <a:solidFill>
            <a:schemeClr val="tx1">
              <a:lumMod val="85000"/>
              <a:lumOff val="1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標題 7">
            <a:extLst>
              <a:ext uri="{FF2B5EF4-FFF2-40B4-BE49-F238E27FC236}">
                <a16:creationId xmlns:a16="http://schemas.microsoft.com/office/drawing/2014/main" id="{53315E9E-A51B-44DB-969C-395E1EDACF96}"/>
              </a:ext>
            </a:extLst>
          </p:cNvPr>
          <p:cNvSpPr>
            <a:spLocks noGrp="1"/>
          </p:cNvSpPr>
          <p:nvPr>
            <p:ph type="title"/>
          </p:nvPr>
        </p:nvSpPr>
        <p:spPr>
          <a:xfrm>
            <a:off x="662939" y="2245042"/>
            <a:ext cx="3063241" cy="2367915"/>
          </a:xfrm>
        </p:spPr>
        <p:txBody>
          <a:bodyPr>
            <a:normAutofit/>
          </a:bodyPr>
          <a:lstStyle/>
          <a:p>
            <a:pPr>
              <a:lnSpc>
                <a:spcPct val="150000"/>
              </a:lnSpc>
            </a:pPr>
            <a:r>
              <a:rPr lang="en-US" altLang="zh-TW" sz="5400" dirty="0"/>
              <a:t/>
            </a:r>
            <a:br>
              <a:rPr lang="en-US" altLang="zh-TW" sz="5400" dirty="0"/>
            </a:br>
            <a:r>
              <a:rPr lang="en-US" altLang="zh-TW" sz="3600" dirty="0">
                <a:solidFill>
                  <a:schemeClr val="bg1"/>
                </a:solidFill>
              </a:rPr>
              <a:t>Modeling</a:t>
            </a:r>
            <a:endParaRPr lang="zh-TW" altLang="en-US" sz="5400" dirty="0">
              <a:solidFill>
                <a:schemeClr val="bg1"/>
              </a:solidFill>
            </a:endParaRPr>
          </a:p>
        </p:txBody>
      </p:sp>
      <p:sp>
        <p:nvSpPr>
          <p:cNvPr id="4" name="投影片編號版面配置區 3">
            <a:extLst>
              <a:ext uri="{FF2B5EF4-FFF2-40B4-BE49-F238E27FC236}">
                <a16:creationId xmlns:a16="http://schemas.microsoft.com/office/drawing/2014/main" id="{FE776625-C173-4910-A7A3-769D5362478C}"/>
              </a:ext>
            </a:extLst>
          </p:cNvPr>
          <p:cNvSpPr>
            <a:spLocks noGrp="1"/>
          </p:cNvSpPr>
          <p:nvPr>
            <p:ph type="sldNum" sz="quarter" idx="12"/>
          </p:nvPr>
        </p:nvSpPr>
        <p:spPr/>
        <p:txBody>
          <a:bodyPr/>
          <a:lstStyle/>
          <a:p>
            <a:fld id="{93803A6D-EC14-414F-8472-80204676D953}" type="slidenum">
              <a:rPr lang="zh-TW" altLang="en-US" smtClean="0"/>
              <a:t>30</a:t>
            </a:fld>
            <a:endParaRPr lang="zh-TW" altLang="en-US"/>
          </a:p>
        </p:txBody>
      </p:sp>
    </p:spTree>
    <p:extLst>
      <p:ext uri="{BB962C8B-B14F-4D97-AF65-F5344CB8AC3E}">
        <p14:creationId xmlns:p14="http://schemas.microsoft.com/office/powerpoint/2010/main" val="8512069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868302D3-1CE4-4B39-9BDA-6997E0A5421C}"/>
              </a:ext>
            </a:extLst>
          </p:cNvPr>
          <p:cNvSpPr>
            <a:spLocks noGrp="1"/>
          </p:cNvSpPr>
          <p:nvPr>
            <p:ph type="title"/>
          </p:nvPr>
        </p:nvSpPr>
        <p:spPr/>
        <p:txBody>
          <a:bodyPr/>
          <a:lstStyle/>
          <a:p>
            <a:r>
              <a:rPr lang="zh-TW" altLang="en-US" dirty="0"/>
              <a:t>採用的分類模型</a:t>
            </a:r>
          </a:p>
        </p:txBody>
      </p:sp>
      <p:sp>
        <p:nvSpPr>
          <p:cNvPr id="4" name="投影片編號版面配置區 3">
            <a:extLst>
              <a:ext uri="{FF2B5EF4-FFF2-40B4-BE49-F238E27FC236}">
                <a16:creationId xmlns:a16="http://schemas.microsoft.com/office/drawing/2014/main" id="{8B1A9FB5-9574-4F1D-A4B5-EAE199C4BBEC}"/>
              </a:ext>
            </a:extLst>
          </p:cNvPr>
          <p:cNvSpPr>
            <a:spLocks noGrp="1"/>
          </p:cNvSpPr>
          <p:nvPr>
            <p:ph type="sldNum" sz="quarter" idx="12"/>
          </p:nvPr>
        </p:nvSpPr>
        <p:spPr/>
        <p:txBody>
          <a:bodyPr/>
          <a:lstStyle/>
          <a:p>
            <a:fld id="{5B0A2E34-17E6-46B6-A0CD-23734D57E7FF}" type="slidenum">
              <a:rPr lang="zh-TW" altLang="en-US" smtClean="0"/>
              <a:pPr/>
              <a:t>31</a:t>
            </a:fld>
            <a:endParaRPr lang="zh-TW" altLang="en-US" dirty="0"/>
          </a:p>
        </p:txBody>
      </p:sp>
      <p:sp>
        <p:nvSpPr>
          <p:cNvPr id="9" name="矩形 8">
            <a:extLst>
              <a:ext uri="{FF2B5EF4-FFF2-40B4-BE49-F238E27FC236}">
                <a16:creationId xmlns:a16="http://schemas.microsoft.com/office/drawing/2014/main" id="{6E484AC4-D27E-423E-8A86-77901466A1F9}"/>
              </a:ext>
            </a:extLst>
          </p:cNvPr>
          <p:cNvSpPr/>
          <p:nvPr/>
        </p:nvSpPr>
        <p:spPr>
          <a:xfrm>
            <a:off x="0" y="0"/>
            <a:ext cx="12192000" cy="681037"/>
          </a:xfrm>
          <a:prstGeom prst="rect">
            <a:avLst/>
          </a:prstGeom>
          <a:solidFill>
            <a:srgbClr val="357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b="1" dirty="0">
                <a:solidFill>
                  <a:schemeClr val="bg1"/>
                </a:solidFill>
                <a:latin typeface="微軟正黑體" panose="020B0604030504040204" pitchFamily="34" charset="-120"/>
                <a:ea typeface="微軟正黑體" panose="020B0604030504040204" pitchFamily="34" charset="-120"/>
              </a:rPr>
              <a:t>研究動機及專案目標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相關文獻探討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accent4">
                    <a:lumMod val="40000"/>
                    <a:lumOff val="60000"/>
                  </a:schemeClr>
                </a:solidFill>
                <a:latin typeface="微軟正黑體" panose="020B0604030504040204" pitchFamily="34" charset="-120"/>
                <a:ea typeface="微軟正黑體" panose="020B0604030504040204" pitchFamily="34" charset="-120"/>
              </a:rPr>
              <a:t>研究模型及設計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資料處理、建模及實驗結果分析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管理意涵及學術貢獻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結論及未來展望</a:t>
            </a:r>
          </a:p>
        </p:txBody>
      </p:sp>
      <p:pic>
        <p:nvPicPr>
          <p:cNvPr id="6" name="Picture 2" descr="Logistic Regression Icons - Download Free Vector Icons | Noun Project">
            <a:extLst>
              <a:ext uri="{FF2B5EF4-FFF2-40B4-BE49-F238E27FC236}">
                <a16:creationId xmlns:a16="http://schemas.microsoft.com/office/drawing/2014/main" id="{B02BE27D-6491-444E-B763-A5ED14232CDC}"/>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599803" y="2478962"/>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XGBoost - Wikipedia">
            <a:extLst>
              <a:ext uri="{FF2B5EF4-FFF2-40B4-BE49-F238E27FC236}">
                <a16:creationId xmlns:a16="http://schemas.microsoft.com/office/drawing/2014/main" id="{ED51EDAE-8071-4964-A16D-195EC7DF25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01397" y="3000686"/>
            <a:ext cx="2238940" cy="861552"/>
          </a:xfrm>
          <a:prstGeom prst="rect">
            <a:avLst/>
          </a:prstGeom>
          <a:noFill/>
          <a:extLst>
            <a:ext uri="{909E8E84-426E-40DD-AFC4-6F175D3DCCD1}">
              <a14:hiddenFill xmlns:a14="http://schemas.microsoft.com/office/drawing/2010/main">
                <a:solidFill>
                  <a:srgbClr val="FFFFFF"/>
                </a:solidFill>
              </a14:hiddenFill>
            </a:ext>
          </a:extLst>
        </p:spPr>
      </p:pic>
      <p:sp>
        <p:nvSpPr>
          <p:cNvPr id="8" name="文字方塊 7">
            <a:extLst>
              <a:ext uri="{FF2B5EF4-FFF2-40B4-BE49-F238E27FC236}">
                <a16:creationId xmlns:a16="http://schemas.microsoft.com/office/drawing/2014/main" id="{4B819948-E13F-4DAB-8FE3-B3730A9BCCDA}"/>
              </a:ext>
            </a:extLst>
          </p:cNvPr>
          <p:cNvSpPr txBox="1"/>
          <p:nvPr/>
        </p:nvSpPr>
        <p:spPr>
          <a:xfrm>
            <a:off x="1599803" y="4501726"/>
            <a:ext cx="2185278" cy="400110"/>
          </a:xfrm>
          <a:prstGeom prst="rect">
            <a:avLst/>
          </a:prstGeom>
          <a:solidFill>
            <a:schemeClr val="accent6">
              <a:lumMod val="20000"/>
              <a:lumOff val="80000"/>
            </a:schemeClr>
          </a:solidFill>
        </p:spPr>
        <p:txBody>
          <a:bodyPr wrap="none" rtlCol="0">
            <a:spAutoFit/>
          </a:bodyPr>
          <a:lstStyle/>
          <a:p>
            <a:r>
              <a:rPr lang="en-US" altLang="zh-TW" sz="2000" b="1" dirty="0">
                <a:solidFill>
                  <a:schemeClr val="accent6">
                    <a:lumMod val="50000"/>
                  </a:schemeClr>
                </a:solidFill>
              </a:rPr>
              <a:t>Logistic Regression</a:t>
            </a:r>
            <a:endParaRPr lang="zh-TW" altLang="en-US" sz="2000" b="1" dirty="0">
              <a:solidFill>
                <a:schemeClr val="accent6">
                  <a:lumMod val="50000"/>
                </a:schemeClr>
              </a:solidFill>
            </a:endParaRPr>
          </a:p>
        </p:txBody>
      </p:sp>
      <p:sp>
        <p:nvSpPr>
          <p:cNvPr id="10" name="文字方塊 9">
            <a:extLst>
              <a:ext uri="{FF2B5EF4-FFF2-40B4-BE49-F238E27FC236}">
                <a16:creationId xmlns:a16="http://schemas.microsoft.com/office/drawing/2014/main" id="{D4F97575-AD46-46A2-AC58-E58124634908}"/>
              </a:ext>
            </a:extLst>
          </p:cNvPr>
          <p:cNvSpPr txBox="1"/>
          <p:nvPr/>
        </p:nvSpPr>
        <p:spPr>
          <a:xfrm>
            <a:off x="8894466" y="4501726"/>
            <a:ext cx="1087734" cy="400110"/>
          </a:xfrm>
          <a:prstGeom prst="rect">
            <a:avLst/>
          </a:prstGeom>
          <a:solidFill>
            <a:schemeClr val="accent1">
              <a:lumMod val="20000"/>
              <a:lumOff val="80000"/>
            </a:schemeClr>
          </a:solidFill>
        </p:spPr>
        <p:txBody>
          <a:bodyPr wrap="none" rtlCol="0">
            <a:spAutoFit/>
          </a:bodyPr>
          <a:lstStyle/>
          <a:p>
            <a:r>
              <a:rPr lang="en-US" altLang="zh-TW" sz="2000" b="1" dirty="0" err="1">
                <a:solidFill>
                  <a:schemeClr val="accent5">
                    <a:lumMod val="50000"/>
                  </a:schemeClr>
                </a:solidFill>
              </a:rPr>
              <a:t>XGBoost</a:t>
            </a:r>
            <a:endParaRPr lang="zh-TW" altLang="en-US" sz="2000" b="1" dirty="0">
              <a:solidFill>
                <a:schemeClr val="accent5">
                  <a:lumMod val="50000"/>
                </a:schemeClr>
              </a:solidFill>
            </a:endParaRPr>
          </a:p>
        </p:txBody>
      </p:sp>
      <p:pic>
        <p:nvPicPr>
          <p:cNvPr id="2" name="圖片 1"/>
          <p:cNvPicPr>
            <a:picLocks noChangeAspect="1"/>
          </p:cNvPicPr>
          <p:nvPr/>
        </p:nvPicPr>
        <p:blipFill rotWithShape="1">
          <a:blip r:embed="rId5" cstate="print">
            <a:extLst>
              <a:ext uri="{28A0092B-C50C-407E-A947-70E740481C1C}">
                <a14:useLocalDpi xmlns:a14="http://schemas.microsoft.com/office/drawing/2010/main" val="0"/>
              </a:ext>
            </a:extLst>
          </a:blip>
          <a:srcRect t="20851" b="20284"/>
          <a:stretch/>
        </p:blipFill>
        <p:spPr>
          <a:xfrm>
            <a:off x="5069281" y="2634706"/>
            <a:ext cx="2030289" cy="1593513"/>
          </a:xfrm>
          <a:prstGeom prst="rect">
            <a:avLst/>
          </a:prstGeom>
        </p:spPr>
      </p:pic>
      <p:sp>
        <p:nvSpPr>
          <p:cNvPr id="11" name="文字方塊 10">
            <a:extLst>
              <a:ext uri="{FF2B5EF4-FFF2-40B4-BE49-F238E27FC236}">
                <a16:creationId xmlns:a16="http://schemas.microsoft.com/office/drawing/2014/main" id="{4B819948-E13F-4DAB-8FE3-B3730A9BCCDA}"/>
              </a:ext>
            </a:extLst>
          </p:cNvPr>
          <p:cNvSpPr txBox="1"/>
          <p:nvPr/>
        </p:nvSpPr>
        <p:spPr>
          <a:xfrm>
            <a:off x="5044910" y="4501726"/>
            <a:ext cx="2102179" cy="400110"/>
          </a:xfrm>
          <a:prstGeom prst="rect">
            <a:avLst/>
          </a:prstGeom>
          <a:solidFill>
            <a:srgbClr val="FFCCFF"/>
          </a:solidFill>
        </p:spPr>
        <p:txBody>
          <a:bodyPr wrap="none" rtlCol="0">
            <a:spAutoFit/>
          </a:bodyPr>
          <a:lstStyle/>
          <a:p>
            <a:r>
              <a:rPr lang="en-US" altLang="zh-TW" sz="2000" b="1" dirty="0" smtClean="0">
                <a:solidFill>
                  <a:srgbClr val="7030A0"/>
                </a:solidFill>
              </a:rPr>
              <a:t>Gradient Boosting</a:t>
            </a:r>
            <a:endParaRPr lang="zh-TW" altLang="en-US" sz="2000" b="1" dirty="0">
              <a:solidFill>
                <a:srgbClr val="7030A0"/>
              </a:solidFill>
            </a:endParaRPr>
          </a:p>
        </p:txBody>
      </p:sp>
    </p:spTree>
    <p:extLst>
      <p:ext uri="{BB962C8B-B14F-4D97-AF65-F5344CB8AC3E}">
        <p14:creationId xmlns:p14="http://schemas.microsoft.com/office/powerpoint/2010/main" val="3818084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E6B6800-50DE-46FA-B39E-D66FD938B08B}"/>
              </a:ext>
            </a:extLst>
          </p:cNvPr>
          <p:cNvSpPr/>
          <p:nvPr/>
        </p:nvSpPr>
        <p:spPr>
          <a:xfrm>
            <a:off x="563880" y="0"/>
            <a:ext cx="3261361" cy="6858000"/>
          </a:xfrm>
          <a:prstGeom prst="rect">
            <a:avLst/>
          </a:prstGeom>
          <a:solidFill>
            <a:schemeClr val="tx1">
              <a:lumMod val="85000"/>
              <a:lumOff val="1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標題 7">
            <a:extLst>
              <a:ext uri="{FF2B5EF4-FFF2-40B4-BE49-F238E27FC236}">
                <a16:creationId xmlns:a16="http://schemas.microsoft.com/office/drawing/2014/main" id="{53315E9E-A51B-44DB-969C-395E1EDACF96}"/>
              </a:ext>
            </a:extLst>
          </p:cNvPr>
          <p:cNvSpPr>
            <a:spLocks noGrp="1"/>
          </p:cNvSpPr>
          <p:nvPr>
            <p:ph type="title"/>
          </p:nvPr>
        </p:nvSpPr>
        <p:spPr>
          <a:xfrm>
            <a:off x="662939" y="2245042"/>
            <a:ext cx="3063241" cy="2367915"/>
          </a:xfrm>
        </p:spPr>
        <p:txBody>
          <a:bodyPr>
            <a:normAutofit/>
          </a:bodyPr>
          <a:lstStyle/>
          <a:p>
            <a:pPr>
              <a:lnSpc>
                <a:spcPct val="150000"/>
              </a:lnSpc>
            </a:pPr>
            <a:r>
              <a:rPr lang="en-US" altLang="zh-TW" sz="5400" dirty="0"/>
              <a:t/>
            </a:r>
            <a:br>
              <a:rPr lang="en-US" altLang="zh-TW" sz="5400" dirty="0"/>
            </a:br>
            <a:r>
              <a:rPr lang="en-US" altLang="zh-TW" sz="3600" dirty="0">
                <a:solidFill>
                  <a:schemeClr val="bg1"/>
                </a:solidFill>
              </a:rPr>
              <a:t>Experiment</a:t>
            </a:r>
            <a:endParaRPr lang="zh-TW" altLang="en-US" sz="5400" dirty="0">
              <a:solidFill>
                <a:schemeClr val="bg1"/>
              </a:solidFill>
            </a:endParaRPr>
          </a:p>
        </p:txBody>
      </p:sp>
      <p:sp>
        <p:nvSpPr>
          <p:cNvPr id="4" name="投影片編號版面配置區 3">
            <a:extLst>
              <a:ext uri="{FF2B5EF4-FFF2-40B4-BE49-F238E27FC236}">
                <a16:creationId xmlns:a16="http://schemas.microsoft.com/office/drawing/2014/main" id="{FE776625-C173-4910-A7A3-769D5362478C}"/>
              </a:ext>
            </a:extLst>
          </p:cNvPr>
          <p:cNvSpPr>
            <a:spLocks noGrp="1"/>
          </p:cNvSpPr>
          <p:nvPr>
            <p:ph type="sldNum" sz="quarter" idx="12"/>
          </p:nvPr>
        </p:nvSpPr>
        <p:spPr/>
        <p:txBody>
          <a:bodyPr/>
          <a:lstStyle/>
          <a:p>
            <a:fld id="{93803A6D-EC14-414F-8472-80204676D953}" type="slidenum">
              <a:rPr lang="zh-TW" altLang="en-US" smtClean="0"/>
              <a:t>32</a:t>
            </a:fld>
            <a:endParaRPr lang="zh-TW" altLang="en-US"/>
          </a:p>
        </p:txBody>
      </p:sp>
    </p:spTree>
    <p:extLst>
      <p:ext uri="{BB962C8B-B14F-4D97-AF65-F5344CB8AC3E}">
        <p14:creationId xmlns:p14="http://schemas.microsoft.com/office/powerpoint/2010/main" val="15176172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F4E244B0-F55C-4719-B799-3F4511CA46B0}"/>
              </a:ext>
            </a:extLst>
          </p:cNvPr>
          <p:cNvSpPr>
            <a:spLocks noGrp="1"/>
          </p:cNvSpPr>
          <p:nvPr>
            <p:ph type="title"/>
          </p:nvPr>
        </p:nvSpPr>
        <p:spPr/>
        <p:txBody>
          <a:bodyPr/>
          <a:lstStyle/>
          <a:p>
            <a:r>
              <a:rPr lang="en-US" altLang="zh-TW" dirty="0"/>
              <a:t>Experiment 1 - only behavior features</a:t>
            </a:r>
            <a:endParaRPr lang="zh-TW" altLang="en-US" dirty="0"/>
          </a:p>
        </p:txBody>
      </p:sp>
      <p:sp>
        <p:nvSpPr>
          <p:cNvPr id="2" name="內容版面配置區 1">
            <a:extLst>
              <a:ext uri="{FF2B5EF4-FFF2-40B4-BE49-F238E27FC236}">
                <a16:creationId xmlns:a16="http://schemas.microsoft.com/office/drawing/2014/main" id="{FABF90BD-963D-4B1E-A2D3-6ED76D27AA7E}"/>
              </a:ext>
            </a:extLst>
          </p:cNvPr>
          <p:cNvSpPr>
            <a:spLocks noGrp="1"/>
          </p:cNvSpPr>
          <p:nvPr>
            <p:ph idx="1"/>
          </p:nvPr>
        </p:nvSpPr>
        <p:spPr>
          <a:xfrm>
            <a:off x="553915" y="2006140"/>
            <a:ext cx="11084170" cy="4851860"/>
          </a:xfrm>
        </p:spPr>
        <p:txBody>
          <a:bodyPr>
            <a:normAutofit lnSpcReduction="10000"/>
          </a:bodyPr>
          <a:lstStyle/>
          <a:p>
            <a:pPr marL="0" indent="0">
              <a:lnSpc>
                <a:spcPct val="150000"/>
              </a:lnSpc>
              <a:spcAft>
                <a:spcPts val="0"/>
              </a:spcAft>
              <a:buNone/>
            </a:pPr>
            <a:r>
              <a:rPr lang="zh-TW" altLang="zh-TW" kern="100" dirty="0">
                <a:cs typeface="Times New Roman" panose="02020603050405020304" pitchFamily="18" charset="0"/>
              </a:rPr>
              <a:t>模型變數重要性：</a:t>
            </a:r>
          </a:p>
          <a:p>
            <a:pPr>
              <a:lnSpc>
                <a:spcPct val="150000"/>
              </a:lnSpc>
              <a:spcAft>
                <a:spcPts val="0"/>
              </a:spcAft>
            </a:pPr>
            <a:r>
              <a:rPr lang="en-US" altLang="zh-TW" b="1" kern="100" dirty="0">
                <a:cs typeface="Times New Roman" panose="02020603050405020304" pitchFamily="18" charset="0"/>
              </a:rPr>
              <a:t>Logistics</a:t>
            </a:r>
            <a:r>
              <a:rPr lang="zh-TW" altLang="zh-TW" kern="100" dirty="0">
                <a:cs typeface="Times New Roman" panose="02020603050405020304" pitchFamily="18" charset="0"/>
              </a:rPr>
              <a:t>：</a:t>
            </a:r>
            <a:r>
              <a:rPr lang="en-US" altLang="zh-TW" kern="100" dirty="0" err="1">
                <a:cs typeface="Times New Roman" panose="02020603050405020304" pitchFamily="18" charset="0"/>
              </a:rPr>
              <a:t>length_deviation</a:t>
            </a:r>
            <a:r>
              <a:rPr lang="zh-TW" altLang="zh-TW" kern="100" dirty="0">
                <a:cs typeface="Times New Roman" panose="02020603050405020304" pitchFamily="18" charset="0"/>
              </a:rPr>
              <a:t>、</a:t>
            </a:r>
            <a:r>
              <a:rPr lang="en-US" altLang="zh-TW" kern="100" dirty="0" err="1">
                <a:cs typeface="Times New Roman" panose="02020603050405020304" pitchFamily="18" charset="0"/>
              </a:rPr>
              <a:t>digit_word_count</a:t>
            </a:r>
            <a:r>
              <a:rPr lang="zh-TW" altLang="zh-TW" kern="100" dirty="0">
                <a:cs typeface="Times New Roman" panose="02020603050405020304" pitchFamily="18" charset="0"/>
              </a:rPr>
              <a:t>、</a:t>
            </a:r>
            <a:r>
              <a:rPr lang="en-US" altLang="zh-TW" kern="100" dirty="0" err="1">
                <a:cs typeface="Times New Roman" panose="02020603050405020304" pitchFamily="18" charset="0"/>
              </a:rPr>
              <a:t>max_review_similarity</a:t>
            </a:r>
            <a:endParaRPr lang="zh-TW" altLang="zh-TW" kern="100" dirty="0">
              <a:cs typeface="Times New Roman" panose="02020603050405020304" pitchFamily="18" charset="0"/>
            </a:endParaRPr>
          </a:p>
          <a:p>
            <a:pPr>
              <a:lnSpc>
                <a:spcPct val="150000"/>
              </a:lnSpc>
              <a:spcAft>
                <a:spcPts val="0"/>
              </a:spcAft>
            </a:pPr>
            <a:r>
              <a:rPr lang="en-US" altLang="zh-TW" b="1" kern="100" dirty="0">
                <a:cs typeface="Times New Roman" panose="02020603050405020304" pitchFamily="18" charset="0"/>
              </a:rPr>
              <a:t>Gradient Boosting</a:t>
            </a:r>
            <a:r>
              <a:rPr lang="zh-TW" altLang="zh-TW" kern="100" dirty="0">
                <a:cs typeface="Times New Roman" panose="02020603050405020304" pitchFamily="18" charset="0"/>
              </a:rPr>
              <a:t>：</a:t>
            </a:r>
            <a:r>
              <a:rPr lang="en-US" altLang="zh-TW" kern="100" dirty="0" err="1">
                <a:solidFill>
                  <a:srgbClr val="FF0000"/>
                </a:solidFill>
                <a:cs typeface="Times New Roman" panose="02020603050405020304" pitchFamily="18" charset="0"/>
              </a:rPr>
              <a:t>review_count</a:t>
            </a:r>
            <a:r>
              <a:rPr lang="zh-TW" altLang="zh-TW" kern="100" dirty="0">
                <a:cs typeface="Times New Roman" panose="02020603050405020304" pitchFamily="18" charset="0"/>
              </a:rPr>
              <a:t>、</a:t>
            </a:r>
            <a:r>
              <a:rPr lang="en-US" altLang="zh-TW" kern="100" dirty="0" err="1">
                <a:cs typeface="Times New Roman" panose="02020603050405020304" pitchFamily="18" charset="0"/>
              </a:rPr>
              <a:t>average_review_similarity</a:t>
            </a:r>
            <a:r>
              <a:rPr lang="zh-TW" altLang="zh-TW" kern="100" dirty="0">
                <a:cs typeface="Times New Roman" panose="02020603050405020304" pitchFamily="18" charset="0"/>
              </a:rPr>
              <a:t>、</a:t>
            </a:r>
            <a:r>
              <a:rPr lang="en-US" altLang="zh-TW" kern="100" dirty="0" err="1">
                <a:solidFill>
                  <a:srgbClr val="FF0000"/>
                </a:solidFill>
                <a:cs typeface="Times New Roman" panose="02020603050405020304" pitchFamily="18" charset="0"/>
              </a:rPr>
              <a:t>extreme_rating_ratio</a:t>
            </a:r>
            <a:endParaRPr lang="zh-TW" altLang="zh-TW" kern="100" dirty="0">
              <a:cs typeface="Times New Roman" panose="02020603050405020304" pitchFamily="18" charset="0"/>
            </a:endParaRPr>
          </a:p>
          <a:p>
            <a:pPr>
              <a:lnSpc>
                <a:spcPct val="150000"/>
              </a:lnSpc>
              <a:spcAft>
                <a:spcPts val="0"/>
              </a:spcAft>
            </a:pPr>
            <a:r>
              <a:rPr lang="en-US" altLang="zh-TW" b="1" kern="100" dirty="0" err="1">
                <a:cs typeface="Times New Roman" panose="02020603050405020304" pitchFamily="18" charset="0"/>
              </a:rPr>
              <a:t>XGBoost</a:t>
            </a:r>
            <a:r>
              <a:rPr lang="zh-TW" altLang="zh-TW" kern="100" dirty="0">
                <a:cs typeface="Times New Roman" panose="02020603050405020304" pitchFamily="18" charset="0"/>
              </a:rPr>
              <a:t>：</a:t>
            </a:r>
            <a:r>
              <a:rPr lang="en-US" altLang="zh-TW" kern="100" dirty="0" err="1">
                <a:solidFill>
                  <a:srgbClr val="FF0000"/>
                </a:solidFill>
                <a:cs typeface="Times New Roman" panose="02020603050405020304" pitchFamily="18" charset="0"/>
              </a:rPr>
              <a:t>review_count</a:t>
            </a:r>
            <a:r>
              <a:rPr lang="zh-TW" altLang="zh-TW" kern="100" dirty="0">
                <a:cs typeface="Times New Roman" panose="02020603050405020304" pitchFamily="18" charset="0"/>
              </a:rPr>
              <a:t>、</a:t>
            </a:r>
            <a:r>
              <a:rPr lang="en-US" altLang="zh-TW" kern="100" dirty="0" err="1">
                <a:solidFill>
                  <a:srgbClr val="FF0000"/>
                </a:solidFill>
                <a:cs typeface="Times New Roman" panose="02020603050405020304" pitchFamily="18" charset="0"/>
              </a:rPr>
              <a:t>extreme_rating_ratio</a:t>
            </a:r>
            <a:r>
              <a:rPr lang="zh-TW" altLang="zh-TW" kern="100" dirty="0">
                <a:cs typeface="Times New Roman" panose="02020603050405020304" pitchFamily="18" charset="0"/>
              </a:rPr>
              <a:t>、</a:t>
            </a:r>
            <a:r>
              <a:rPr lang="en-US" altLang="zh-TW" kern="100" dirty="0" err="1">
                <a:cs typeface="Times New Roman" panose="02020603050405020304" pitchFamily="18" charset="0"/>
              </a:rPr>
              <a:t>review_count_today</a:t>
            </a:r>
            <a:endParaRPr lang="zh-TW" altLang="zh-TW" kern="100" dirty="0">
              <a:cs typeface="Times New Roman" panose="02020603050405020304" pitchFamily="18" charset="0"/>
            </a:endParaRPr>
          </a:p>
          <a:p>
            <a:endParaRPr lang="zh-TW" altLang="en-US" dirty="0"/>
          </a:p>
        </p:txBody>
      </p:sp>
      <p:sp>
        <p:nvSpPr>
          <p:cNvPr id="4" name="投影片編號版面配置區 3"/>
          <p:cNvSpPr>
            <a:spLocks noGrp="1"/>
          </p:cNvSpPr>
          <p:nvPr>
            <p:ph type="sldNum" sz="quarter" idx="12"/>
          </p:nvPr>
        </p:nvSpPr>
        <p:spPr/>
        <p:txBody>
          <a:bodyPr/>
          <a:lstStyle/>
          <a:p>
            <a:fld id="{93803A6D-EC14-414F-8472-80204676D953}" type="slidenum">
              <a:rPr lang="zh-TW" altLang="en-US" smtClean="0"/>
              <a:t>33</a:t>
            </a:fld>
            <a:endParaRPr lang="zh-TW" altLang="en-US"/>
          </a:p>
        </p:txBody>
      </p:sp>
      <p:sp>
        <p:nvSpPr>
          <p:cNvPr id="6" name="矩形 5">
            <a:extLst>
              <a:ext uri="{FF2B5EF4-FFF2-40B4-BE49-F238E27FC236}">
                <a16:creationId xmlns:a16="http://schemas.microsoft.com/office/drawing/2014/main" id="{71A310C9-B5DA-8640-935E-49B2A5E2A77A}"/>
              </a:ext>
            </a:extLst>
          </p:cNvPr>
          <p:cNvSpPr/>
          <p:nvPr/>
        </p:nvSpPr>
        <p:spPr>
          <a:xfrm>
            <a:off x="0" y="0"/>
            <a:ext cx="12192000" cy="681037"/>
          </a:xfrm>
          <a:prstGeom prst="rect">
            <a:avLst/>
          </a:prstGeom>
          <a:solidFill>
            <a:srgbClr val="357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b="1" dirty="0">
                <a:solidFill>
                  <a:schemeClr val="bg1"/>
                </a:solidFill>
                <a:latin typeface="微軟正黑體" panose="020B0604030504040204" pitchFamily="34" charset="-120"/>
                <a:ea typeface="微軟正黑體" panose="020B0604030504040204" pitchFamily="34" charset="-120"/>
              </a:rPr>
              <a:t>研究動機及專案目標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相關文獻探討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研究模型及設計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accent4">
                    <a:lumMod val="40000"/>
                    <a:lumOff val="60000"/>
                  </a:schemeClr>
                </a:solidFill>
                <a:latin typeface="微軟正黑體" panose="020B0604030504040204" pitchFamily="34" charset="-120"/>
                <a:ea typeface="微軟正黑體" panose="020B0604030504040204" pitchFamily="34" charset="-120"/>
              </a:rPr>
              <a:t>資料處理、建模及實驗結果分析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管理意涵及學術貢獻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結論及未來展望</a:t>
            </a:r>
          </a:p>
        </p:txBody>
      </p:sp>
    </p:spTree>
    <p:extLst>
      <p:ext uri="{BB962C8B-B14F-4D97-AF65-F5344CB8AC3E}">
        <p14:creationId xmlns:p14="http://schemas.microsoft.com/office/powerpoint/2010/main" val="2398875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93803A6D-EC14-414F-8472-80204676D953}" type="slidenum">
              <a:rPr lang="zh-TW" altLang="en-US" smtClean="0"/>
              <a:t>34</a:t>
            </a:fld>
            <a:endParaRPr lang="zh-TW" altLang="en-US"/>
          </a:p>
        </p:txBody>
      </p:sp>
      <p:graphicFrame>
        <p:nvGraphicFramePr>
          <p:cNvPr id="6" name="內容版面配置區 6">
            <a:extLst>
              <a:ext uri="{FF2B5EF4-FFF2-40B4-BE49-F238E27FC236}">
                <a16:creationId xmlns:a16="http://schemas.microsoft.com/office/drawing/2014/main" id="{0AE00BF4-5399-446D-B3D5-B034E87DFC5D}"/>
              </a:ext>
            </a:extLst>
          </p:cNvPr>
          <p:cNvGraphicFramePr>
            <a:graphicFrameLocks/>
          </p:cNvGraphicFramePr>
          <p:nvPr>
            <p:extLst/>
          </p:nvPr>
        </p:nvGraphicFramePr>
        <p:xfrm>
          <a:off x="553916" y="2525352"/>
          <a:ext cx="11084169" cy="2973855"/>
        </p:xfrm>
        <a:graphic>
          <a:graphicData uri="http://schemas.openxmlformats.org/drawingml/2006/table">
            <a:tbl>
              <a:tblPr>
                <a:tableStyleId>{8EC20E35-A176-4012-BC5E-935CFFF8708E}</a:tableStyleId>
              </a:tblPr>
              <a:tblGrid>
                <a:gridCol w="2951285">
                  <a:extLst>
                    <a:ext uri="{9D8B030D-6E8A-4147-A177-3AD203B41FA5}">
                      <a16:colId xmlns:a16="http://schemas.microsoft.com/office/drawing/2014/main" val="788625990"/>
                    </a:ext>
                  </a:extLst>
                </a:gridCol>
                <a:gridCol w="2033221">
                  <a:extLst>
                    <a:ext uri="{9D8B030D-6E8A-4147-A177-3AD203B41FA5}">
                      <a16:colId xmlns:a16="http://schemas.microsoft.com/office/drawing/2014/main" val="1657949190"/>
                    </a:ext>
                  </a:extLst>
                </a:gridCol>
                <a:gridCol w="2033221">
                  <a:extLst>
                    <a:ext uri="{9D8B030D-6E8A-4147-A177-3AD203B41FA5}">
                      <a16:colId xmlns:a16="http://schemas.microsoft.com/office/drawing/2014/main" val="3486478700"/>
                    </a:ext>
                  </a:extLst>
                </a:gridCol>
                <a:gridCol w="2033221">
                  <a:extLst>
                    <a:ext uri="{9D8B030D-6E8A-4147-A177-3AD203B41FA5}">
                      <a16:colId xmlns:a16="http://schemas.microsoft.com/office/drawing/2014/main" val="2096965244"/>
                    </a:ext>
                  </a:extLst>
                </a:gridCol>
                <a:gridCol w="2033221">
                  <a:extLst>
                    <a:ext uri="{9D8B030D-6E8A-4147-A177-3AD203B41FA5}">
                      <a16:colId xmlns:a16="http://schemas.microsoft.com/office/drawing/2014/main" val="562591584"/>
                    </a:ext>
                  </a:extLst>
                </a:gridCol>
              </a:tblGrid>
              <a:tr h="1116783">
                <a:tc>
                  <a:txBody>
                    <a:bodyPr/>
                    <a:lstStyle/>
                    <a:p>
                      <a:pPr algn="l" rtl="0" fontAlgn="ctr">
                        <a:spcBef>
                          <a:spcPts val="0"/>
                        </a:spcBef>
                        <a:spcAft>
                          <a:spcPts val="0"/>
                        </a:spcAft>
                      </a:pPr>
                      <a:endParaRPr lang="en-US" sz="2400" b="1"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44553" marR="44553" marT="44553" marB="44553" anchor="ctr">
                    <a:lnB w="38100" cap="flat" cmpd="sng" algn="ctr">
                      <a:solidFill>
                        <a:schemeClr val="tx1"/>
                      </a:solidFill>
                      <a:prstDash val="solid"/>
                      <a:round/>
                      <a:headEnd type="none" w="med" len="med"/>
                      <a:tailEnd type="none" w="med" len="med"/>
                    </a:lnB>
                  </a:tcPr>
                </a:tc>
                <a:tc>
                  <a:txBody>
                    <a:bodyPr/>
                    <a:lstStyle/>
                    <a:p>
                      <a:pPr algn="l" rtl="0" fontAlgn="ctr">
                        <a:spcBef>
                          <a:spcPts val="0"/>
                        </a:spcBef>
                        <a:spcAft>
                          <a:spcPts val="0"/>
                        </a:spcAft>
                      </a:pPr>
                      <a:r>
                        <a:rPr lang="en-US" sz="2400" b="1" dirty="0">
                          <a:solidFill>
                            <a:schemeClr val="tx1">
                              <a:lumMod val="75000"/>
                              <a:lumOff val="25000"/>
                            </a:schemeClr>
                          </a:solidFill>
                          <a:effectLst/>
                          <a:latin typeface="Times New Roman" panose="02020603050405020304" pitchFamily="18" charset="0"/>
                          <a:cs typeface="Times New Roman" panose="02020603050405020304" pitchFamily="18" charset="0"/>
                        </a:rPr>
                        <a:t>Accuracy</a:t>
                      </a:r>
                    </a:p>
                  </a:txBody>
                  <a:tcPr marL="44553" marR="44553" marT="44553" marB="44553" anchor="ctr">
                    <a:lnB w="38100" cap="flat" cmpd="sng" algn="ctr">
                      <a:solidFill>
                        <a:schemeClr val="tx1"/>
                      </a:solidFill>
                      <a:prstDash val="solid"/>
                      <a:round/>
                      <a:headEnd type="none" w="med" len="med"/>
                      <a:tailEnd type="none" w="med" len="med"/>
                    </a:lnB>
                  </a:tcPr>
                </a:tc>
                <a:tc>
                  <a:txBody>
                    <a:bodyPr/>
                    <a:lstStyle/>
                    <a:p>
                      <a:pPr algn="l" rtl="0" fontAlgn="ctr">
                        <a:spcBef>
                          <a:spcPts val="0"/>
                        </a:spcBef>
                        <a:spcAft>
                          <a:spcPts val="0"/>
                        </a:spcAft>
                      </a:pPr>
                      <a:r>
                        <a:rPr lang="en-US" sz="2400" b="1" dirty="0">
                          <a:solidFill>
                            <a:schemeClr val="tx1">
                              <a:lumMod val="75000"/>
                              <a:lumOff val="25000"/>
                            </a:schemeClr>
                          </a:solidFill>
                          <a:effectLst/>
                          <a:latin typeface="Times New Roman" panose="02020603050405020304" pitchFamily="18" charset="0"/>
                          <a:cs typeface="Times New Roman" panose="02020603050405020304" pitchFamily="18" charset="0"/>
                        </a:rPr>
                        <a:t>False recall</a:t>
                      </a:r>
                    </a:p>
                  </a:txBody>
                  <a:tcPr marL="44553" marR="44553" marT="44553" marB="44553" anchor="ctr">
                    <a:lnB w="38100" cap="flat" cmpd="sng" algn="ctr">
                      <a:solidFill>
                        <a:schemeClr val="tx1"/>
                      </a:solidFill>
                      <a:prstDash val="solid"/>
                      <a:round/>
                      <a:headEnd type="none" w="med" len="med"/>
                      <a:tailEnd type="none" w="med" len="med"/>
                    </a:lnB>
                  </a:tcPr>
                </a:tc>
                <a:tc>
                  <a:txBody>
                    <a:bodyPr/>
                    <a:lstStyle/>
                    <a:p>
                      <a:pPr algn="l" rtl="0" fontAlgn="ctr">
                        <a:spcBef>
                          <a:spcPts val="0"/>
                        </a:spcBef>
                        <a:spcAft>
                          <a:spcPts val="0"/>
                        </a:spcAft>
                      </a:pPr>
                      <a:r>
                        <a:rPr lang="en-US" sz="2400" b="1" dirty="0">
                          <a:solidFill>
                            <a:schemeClr val="tx1">
                              <a:lumMod val="75000"/>
                              <a:lumOff val="25000"/>
                            </a:schemeClr>
                          </a:solidFill>
                          <a:effectLst/>
                          <a:latin typeface="Times New Roman" panose="02020603050405020304" pitchFamily="18" charset="0"/>
                          <a:cs typeface="Times New Roman" panose="02020603050405020304" pitchFamily="18" charset="0"/>
                        </a:rPr>
                        <a:t>False </a:t>
                      </a:r>
                    </a:p>
                    <a:p>
                      <a:pPr algn="l" rtl="0" fontAlgn="ctr">
                        <a:spcBef>
                          <a:spcPts val="0"/>
                        </a:spcBef>
                        <a:spcAft>
                          <a:spcPts val="0"/>
                        </a:spcAft>
                      </a:pPr>
                      <a:r>
                        <a:rPr lang="en-US" sz="2400" b="1" dirty="0">
                          <a:solidFill>
                            <a:schemeClr val="tx1">
                              <a:lumMod val="75000"/>
                              <a:lumOff val="25000"/>
                            </a:schemeClr>
                          </a:solidFill>
                          <a:effectLst/>
                          <a:latin typeface="Times New Roman" panose="02020603050405020304" pitchFamily="18" charset="0"/>
                          <a:cs typeface="Times New Roman" panose="02020603050405020304" pitchFamily="18" charset="0"/>
                        </a:rPr>
                        <a:t>precision</a:t>
                      </a:r>
                    </a:p>
                  </a:txBody>
                  <a:tcPr marL="44553" marR="44553" marT="44553" marB="44553" anchor="ctr">
                    <a:lnB w="38100" cap="flat" cmpd="sng" algn="ctr">
                      <a:solidFill>
                        <a:schemeClr val="tx1"/>
                      </a:solidFill>
                      <a:prstDash val="solid"/>
                      <a:round/>
                      <a:headEnd type="none" w="med" len="med"/>
                      <a:tailEnd type="none" w="med" len="med"/>
                    </a:lnB>
                  </a:tcPr>
                </a:tc>
                <a:tc>
                  <a:txBody>
                    <a:bodyPr/>
                    <a:lstStyle/>
                    <a:p>
                      <a:pPr algn="l" rtl="0" fontAlgn="ctr">
                        <a:spcBef>
                          <a:spcPts val="0"/>
                        </a:spcBef>
                        <a:spcAft>
                          <a:spcPts val="0"/>
                        </a:spcAft>
                      </a:pPr>
                      <a:r>
                        <a:rPr lang="en-US" sz="2400" b="1" dirty="0">
                          <a:solidFill>
                            <a:schemeClr val="tx1">
                              <a:lumMod val="75000"/>
                              <a:lumOff val="25000"/>
                            </a:schemeClr>
                          </a:solidFill>
                          <a:effectLst/>
                          <a:latin typeface="Times New Roman" panose="02020603050405020304" pitchFamily="18" charset="0"/>
                          <a:cs typeface="Times New Roman" panose="02020603050405020304" pitchFamily="18" charset="0"/>
                        </a:rPr>
                        <a:t>False </a:t>
                      </a:r>
                    </a:p>
                    <a:p>
                      <a:pPr algn="l" rtl="0" fontAlgn="ctr">
                        <a:spcBef>
                          <a:spcPts val="0"/>
                        </a:spcBef>
                        <a:spcAft>
                          <a:spcPts val="0"/>
                        </a:spcAft>
                      </a:pPr>
                      <a:r>
                        <a:rPr lang="en-US" sz="2400" b="1" dirty="0">
                          <a:solidFill>
                            <a:schemeClr val="tx1">
                              <a:lumMod val="75000"/>
                              <a:lumOff val="25000"/>
                            </a:schemeClr>
                          </a:solidFill>
                          <a:effectLst/>
                          <a:latin typeface="Times New Roman" panose="02020603050405020304" pitchFamily="18" charset="0"/>
                          <a:cs typeface="Times New Roman" panose="02020603050405020304" pitchFamily="18" charset="0"/>
                        </a:rPr>
                        <a:t>F1 score</a:t>
                      </a:r>
                    </a:p>
                  </a:txBody>
                  <a:tcPr marL="44553" marR="44553" marT="44553" marB="44553" anchor="ct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9441819"/>
                  </a:ext>
                </a:extLst>
              </a:tr>
              <a:tr h="619024">
                <a:tc>
                  <a:txBody>
                    <a:bodyPr/>
                    <a:lstStyle/>
                    <a:p>
                      <a:pPr rtl="0" fontAlgn="ctr">
                        <a:spcBef>
                          <a:spcPts val="0"/>
                        </a:spcBef>
                        <a:spcAft>
                          <a:spcPts val="0"/>
                        </a:spcAft>
                      </a:pPr>
                      <a:r>
                        <a:rPr lang="en-US" sz="2400" b="1" dirty="0">
                          <a:solidFill>
                            <a:schemeClr val="tx1">
                              <a:lumMod val="75000"/>
                              <a:lumOff val="25000"/>
                            </a:schemeClr>
                          </a:solidFill>
                          <a:effectLst/>
                          <a:latin typeface="Times New Roman" panose="02020603050405020304" pitchFamily="18" charset="0"/>
                          <a:cs typeface="Times New Roman" panose="02020603050405020304" pitchFamily="18" charset="0"/>
                        </a:rPr>
                        <a:t>Logistics regression</a:t>
                      </a:r>
                    </a:p>
                  </a:txBody>
                  <a:tcPr marL="44553" marR="44553" marT="44553" marB="44553" anchor="ctr">
                    <a:lnT w="38100" cap="flat" cmpd="sng" algn="ctr">
                      <a:solidFill>
                        <a:schemeClr val="tx1"/>
                      </a:solidFill>
                      <a:prstDash val="solid"/>
                      <a:round/>
                      <a:headEnd type="none" w="med" len="med"/>
                      <a:tailEnd type="none" w="med" len="med"/>
                    </a:lnT>
                  </a:tcPr>
                </a:tc>
                <a:tc>
                  <a:txBody>
                    <a:bodyPr/>
                    <a:lstStyle/>
                    <a:p>
                      <a:pPr algn="l" fontAlgn="ctr"/>
                      <a:r>
                        <a:rPr lang="en-US" sz="2400" b="0" i="0" u="none" strike="noStrike" dirty="0">
                          <a:solidFill>
                            <a:schemeClr val="tx1">
                              <a:lumMod val="75000"/>
                              <a:lumOff val="25000"/>
                            </a:schemeClr>
                          </a:solidFill>
                          <a:effectLst/>
                          <a:latin typeface="Times New Roman" panose="02020603050405020304" pitchFamily="18" charset="0"/>
                          <a:ea typeface="新細明體" panose="02020500000000000000" pitchFamily="18" charset="-120"/>
                          <a:cs typeface="Times New Roman" panose="02020603050405020304" pitchFamily="18" charset="0"/>
                        </a:rPr>
                        <a:t>0.68</a:t>
                      </a:r>
                      <a:endParaRPr lang="zh-TW" sz="2400" b="0" i="0" u="none" strike="noStrike" dirty="0">
                        <a:solidFill>
                          <a:schemeClr val="tx1">
                            <a:lumMod val="75000"/>
                            <a:lumOff val="25000"/>
                          </a:schemeClr>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7620" marR="7620" marT="7620" marB="0" anchor="ctr">
                    <a:lnT w="38100" cap="flat" cmpd="sng" algn="ctr">
                      <a:solidFill>
                        <a:schemeClr val="tx1"/>
                      </a:solidFill>
                      <a:prstDash val="solid"/>
                      <a:round/>
                      <a:headEnd type="none" w="med" len="med"/>
                      <a:tailEnd type="none" w="med" len="med"/>
                    </a:lnT>
                  </a:tcPr>
                </a:tc>
                <a:tc>
                  <a:txBody>
                    <a:bodyPr/>
                    <a:lstStyle/>
                    <a:p>
                      <a:pPr algn="l" fontAlgn="ctr"/>
                      <a:r>
                        <a:rPr lang="en-US" sz="24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0.80</a:t>
                      </a:r>
                      <a:endParaRPr lang="zh-TW" sz="24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7620" marR="7620" marT="7620" marB="0" anchor="ctr">
                    <a:lnT w="38100" cap="flat" cmpd="sng" algn="ctr">
                      <a:solidFill>
                        <a:schemeClr val="tx1"/>
                      </a:solidFill>
                      <a:prstDash val="solid"/>
                      <a:round/>
                      <a:headEnd type="none" w="med" len="med"/>
                      <a:tailEnd type="none" w="med" len="med"/>
                    </a:lnT>
                  </a:tcPr>
                </a:tc>
                <a:tc>
                  <a:txBody>
                    <a:bodyPr/>
                    <a:lstStyle/>
                    <a:p>
                      <a:pPr algn="l" fontAlgn="ctr"/>
                      <a:r>
                        <a:rPr lang="en-US" sz="2400" b="0" i="0" u="none" strike="noStrike">
                          <a:solidFill>
                            <a:schemeClr val="tx1">
                              <a:lumMod val="75000"/>
                              <a:lumOff val="25000"/>
                            </a:schemeClr>
                          </a:solidFill>
                          <a:effectLst/>
                          <a:latin typeface="Times New Roman" panose="02020603050405020304" pitchFamily="18" charset="0"/>
                          <a:ea typeface="新細明體" panose="02020500000000000000" pitchFamily="18" charset="-120"/>
                          <a:cs typeface="Times New Roman" panose="02020603050405020304" pitchFamily="18" charset="0"/>
                        </a:rPr>
                        <a:t>0.27</a:t>
                      </a:r>
                      <a:endParaRPr lang="zh-TW" sz="2400" b="0" i="0" u="none" strike="noStrike">
                        <a:solidFill>
                          <a:schemeClr val="tx1">
                            <a:lumMod val="75000"/>
                            <a:lumOff val="25000"/>
                          </a:schemeClr>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7620" marR="7620" marT="7620" marB="0" anchor="ctr">
                    <a:lnT w="38100" cap="flat" cmpd="sng" algn="ctr">
                      <a:solidFill>
                        <a:schemeClr val="tx1"/>
                      </a:solidFill>
                      <a:prstDash val="solid"/>
                      <a:round/>
                      <a:headEnd type="none" w="med" len="med"/>
                      <a:tailEnd type="none" w="med" len="med"/>
                    </a:lnT>
                  </a:tcPr>
                </a:tc>
                <a:tc>
                  <a:txBody>
                    <a:bodyPr/>
                    <a:lstStyle/>
                    <a:p>
                      <a:pPr algn="l" fontAlgn="ctr"/>
                      <a:r>
                        <a:rPr lang="en-US" sz="2400" b="0" i="0" u="none" strike="noStrike" dirty="0">
                          <a:solidFill>
                            <a:schemeClr val="tx1">
                              <a:lumMod val="75000"/>
                              <a:lumOff val="25000"/>
                            </a:schemeClr>
                          </a:solidFill>
                          <a:effectLst/>
                          <a:latin typeface="Times New Roman" panose="02020603050405020304" pitchFamily="18" charset="0"/>
                          <a:ea typeface="新細明體" panose="02020500000000000000" pitchFamily="18" charset="-120"/>
                          <a:cs typeface="Times New Roman" panose="02020603050405020304" pitchFamily="18" charset="0"/>
                        </a:rPr>
                        <a:t>0.40</a:t>
                      </a:r>
                      <a:endParaRPr lang="zh-TW" sz="2400" b="0" i="0" u="none" strike="noStrike" dirty="0">
                        <a:solidFill>
                          <a:schemeClr val="tx1">
                            <a:lumMod val="75000"/>
                            <a:lumOff val="25000"/>
                          </a:schemeClr>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7620" marR="7620" marT="7620" marB="0" anchor="ct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701134257"/>
                  </a:ext>
                </a:extLst>
              </a:tr>
              <a:tr h="619024">
                <a:tc>
                  <a:txBody>
                    <a:bodyPr/>
                    <a:lstStyle/>
                    <a:p>
                      <a:pPr rtl="0" fontAlgn="ctr">
                        <a:spcBef>
                          <a:spcPts val="0"/>
                        </a:spcBef>
                        <a:spcAft>
                          <a:spcPts val="0"/>
                        </a:spcAft>
                      </a:pPr>
                      <a:r>
                        <a:rPr lang="en-US" sz="2400" b="1" dirty="0">
                          <a:solidFill>
                            <a:schemeClr val="tx1">
                              <a:lumMod val="75000"/>
                              <a:lumOff val="25000"/>
                            </a:schemeClr>
                          </a:solidFill>
                          <a:effectLst/>
                          <a:latin typeface="Times New Roman" panose="02020603050405020304" pitchFamily="18" charset="0"/>
                          <a:cs typeface="Times New Roman" panose="02020603050405020304" pitchFamily="18" charset="0"/>
                        </a:rPr>
                        <a:t>Gradient Boosting</a:t>
                      </a:r>
                    </a:p>
                  </a:txBody>
                  <a:tcPr marL="44553" marR="44553" marT="44553" marB="44553" anchor="ctr"/>
                </a:tc>
                <a:tc>
                  <a:txBody>
                    <a:bodyPr/>
                    <a:lstStyle/>
                    <a:p>
                      <a:pPr algn="l" fontAlgn="ctr"/>
                      <a:r>
                        <a:rPr lang="en-US" sz="2400" b="0" i="0" u="none" strike="noStrike" dirty="0">
                          <a:solidFill>
                            <a:schemeClr val="tx1">
                              <a:lumMod val="75000"/>
                              <a:lumOff val="25000"/>
                            </a:schemeClr>
                          </a:solidFill>
                          <a:effectLst/>
                          <a:latin typeface="Times New Roman" panose="02020603050405020304" pitchFamily="18" charset="0"/>
                          <a:ea typeface="新細明體" panose="02020500000000000000" pitchFamily="18" charset="-120"/>
                          <a:cs typeface="Times New Roman" panose="02020603050405020304" pitchFamily="18" charset="0"/>
                        </a:rPr>
                        <a:t>0.73</a:t>
                      </a:r>
                      <a:endParaRPr lang="zh-TW" sz="2400" b="0" i="0" u="none" strike="noStrike" dirty="0">
                        <a:solidFill>
                          <a:schemeClr val="tx1">
                            <a:lumMod val="75000"/>
                            <a:lumOff val="25000"/>
                          </a:schemeClr>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7620" marR="7620" marT="7620" marB="0" anchor="ctr"/>
                </a:tc>
                <a:tc>
                  <a:txBody>
                    <a:bodyPr/>
                    <a:lstStyle/>
                    <a:p>
                      <a:pPr algn="l" fontAlgn="ctr"/>
                      <a:r>
                        <a:rPr lang="en-US" sz="2400" b="0" i="0" u="none" strike="noStrike" dirty="0">
                          <a:solidFill>
                            <a:schemeClr val="tx1">
                              <a:lumMod val="75000"/>
                              <a:lumOff val="25000"/>
                            </a:schemeClr>
                          </a:solidFill>
                          <a:effectLst/>
                          <a:latin typeface="Times New Roman" panose="02020603050405020304" pitchFamily="18" charset="0"/>
                          <a:ea typeface="新細明體" panose="02020500000000000000" pitchFamily="18" charset="-120"/>
                          <a:cs typeface="Times New Roman" panose="02020603050405020304" pitchFamily="18" charset="0"/>
                        </a:rPr>
                        <a:t>0.76</a:t>
                      </a:r>
                      <a:endParaRPr lang="zh-TW" sz="2400" b="0" i="0" u="none" strike="noStrike" dirty="0">
                        <a:solidFill>
                          <a:schemeClr val="tx1">
                            <a:lumMod val="75000"/>
                            <a:lumOff val="25000"/>
                          </a:schemeClr>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7620" marR="7620" marT="7620" marB="0" anchor="ctr"/>
                </a:tc>
                <a:tc>
                  <a:txBody>
                    <a:bodyPr/>
                    <a:lstStyle/>
                    <a:p>
                      <a:pPr algn="l" fontAlgn="ctr"/>
                      <a:r>
                        <a:rPr lang="en-US" sz="2400" b="0" i="0" u="none" strike="noStrike" dirty="0">
                          <a:solidFill>
                            <a:schemeClr val="tx1">
                              <a:lumMod val="75000"/>
                              <a:lumOff val="25000"/>
                            </a:schemeClr>
                          </a:solidFill>
                          <a:effectLst/>
                          <a:latin typeface="Times New Roman" panose="02020603050405020304" pitchFamily="18" charset="0"/>
                          <a:ea typeface="新細明體" panose="02020500000000000000" pitchFamily="18" charset="-120"/>
                          <a:cs typeface="Times New Roman" panose="02020603050405020304" pitchFamily="18" charset="0"/>
                        </a:rPr>
                        <a:t>0.29</a:t>
                      </a:r>
                      <a:endParaRPr lang="zh-TW" sz="2400" b="0" i="0" u="none" strike="noStrike" dirty="0">
                        <a:solidFill>
                          <a:schemeClr val="tx1">
                            <a:lumMod val="75000"/>
                            <a:lumOff val="25000"/>
                          </a:schemeClr>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7620" marR="7620" marT="7620" marB="0" anchor="ctr"/>
                </a:tc>
                <a:tc>
                  <a:txBody>
                    <a:bodyPr/>
                    <a:lstStyle/>
                    <a:p>
                      <a:pPr algn="l" fontAlgn="ctr"/>
                      <a:r>
                        <a:rPr lang="en-US" sz="24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0.42</a:t>
                      </a:r>
                      <a:endParaRPr lang="zh-TW" sz="24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7620" marR="7620" marT="7620" marB="0" anchor="ctr"/>
                </a:tc>
                <a:extLst>
                  <a:ext uri="{0D108BD9-81ED-4DB2-BD59-A6C34878D82A}">
                    <a16:rowId xmlns:a16="http://schemas.microsoft.com/office/drawing/2014/main" val="4159972538"/>
                  </a:ext>
                </a:extLst>
              </a:tr>
              <a:tr h="619024">
                <a:tc>
                  <a:txBody>
                    <a:bodyPr/>
                    <a:lstStyle/>
                    <a:p>
                      <a:pPr rtl="0" fontAlgn="ctr">
                        <a:spcBef>
                          <a:spcPts val="0"/>
                        </a:spcBef>
                        <a:spcAft>
                          <a:spcPts val="0"/>
                        </a:spcAft>
                      </a:pPr>
                      <a:r>
                        <a:rPr lang="en-US" sz="2400" b="1" dirty="0" err="1">
                          <a:solidFill>
                            <a:schemeClr val="tx1">
                              <a:lumMod val="75000"/>
                              <a:lumOff val="25000"/>
                            </a:schemeClr>
                          </a:solidFill>
                          <a:effectLst/>
                          <a:latin typeface="Times New Roman" panose="02020603050405020304" pitchFamily="18" charset="0"/>
                          <a:cs typeface="Times New Roman" panose="02020603050405020304" pitchFamily="18" charset="0"/>
                        </a:rPr>
                        <a:t>XGBoost</a:t>
                      </a:r>
                      <a:endParaRPr lang="en-US" sz="2400" b="1"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44553" marR="44553" marT="44553" marB="44553" anchor="ctr"/>
                </a:tc>
                <a:tc>
                  <a:txBody>
                    <a:bodyPr/>
                    <a:lstStyle/>
                    <a:p>
                      <a:pPr algn="l" fontAlgn="ctr"/>
                      <a:r>
                        <a:rPr lang="en-US" sz="24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0.75</a:t>
                      </a:r>
                      <a:endParaRPr lang="zh-TW" sz="24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7620" marR="7620" marT="7620" marB="0" anchor="ctr"/>
                </a:tc>
                <a:tc>
                  <a:txBody>
                    <a:bodyPr/>
                    <a:lstStyle/>
                    <a:p>
                      <a:pPr algn="l" fontAlgn="ctr"/>
                      <a:r>
                        <a:rPr lang="en-US" sz="2400" b="0" i="0" u="none" strike="noStrike" dirty="0">
                          <a:solidFill>
                            <a:schemeClr val="tx1">
                              <a:lumMod val="75000"/>
                              <a:lumOff val="25000"/>
                            </a:schemeClr>
                          </a:solidFill>
                          <a:effectLst/>
                          <a:latin typeface="Times New Roman" panose="02020603050405020304" pitchFamily="18" charset="0"/>
                          <a:ea typeface="新細明體" panose="02020500000000000000" pitchFamily="18" charset="-120"/>
                          <a:cs typeface="Times New Roman" panose="02020603050405020304" pitchFamily="18" charset="0"/>
                        </a:rPr>
                        <a:t>0.68</a:t>
                      </a:r>
                      <a:endParaRPr lang="zh-TW" sz="2400" b="0" i="0" u="none" strike="noStrike" dirty="0">
                        <a:solidFill>
                          <a:schemeClr val="tx1">
                            <a:lumMod val="75000"/>
                            <a:lumOff val="25000"/>
                          </a:schemeClr>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7620" marR="7620" marT="7620" marB="0" anchor="ctr"/>
                </a:tc>
                <a:tc>
                  <a:txBody>
                    <a:bodyPr/>
                    <a:lstStyle/>
                    <a:p>
                      <a:pPr algn="l" fontAlgn="ctr"/>
                      <a:r>
                        <a:rPr lang="en-US" sz="24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0.31</a:t>
                      </a:r>
                      <a:endParaRPr lang="zh-TW" sz="24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7620" marR="7620" marT="7620" marB="0" anchor="ctr"/>
                </a:tc>
                <a:tc>
                  <a:txBody>
                    <a:bodyPr/>
                    <a:lstStyle/>
                    <a:p>
                      <a:pPr algn="l" fontAlgn="ctr"/>
                      <a:r>
                        <a:rPr lang="en-US" sz="24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0.42</a:t>
                      </a:r>
                      <a:endParaRPr lang="zh-TW" sz="24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7620" marR="7620" marT="7620" marB="0" anchor="ctr"/>
                </a:tc>
                <a:extLst>
                  <a:ext uri="{0D108BD9-81ED-4DB2-BD59-A6C34878D82A}">
                    <a16:rowId xmlns:a16="http://schemas.microsoft.com/office/drawing/2014/main" val="1953696267"/>
                  </a:ext>
                </a:extLst>
              </a:tr>
            </a:tbl>
          </a:graphicData>
        </a:graphic>
      </p:graphicFrame>
      <p:sp>
        <p:nvSpPr>
          <p:cNvPr id="5" name="標題 4">
            <a:extLst>
              <a:ext uri="{FF2B5EF4-FFF2-40B4-BE49-F238E27FC236}">
                <a16:creationId xmlns:a16="http://schemas.microsoft.com/office/drawing/2014/main" id="{F4E244B0-F55C-4719-B799-3F4511CA46B0}"/>
              </a:ext>
            </a:extLst>
          </p:cNvPr>
          <p:cNvSpPr>
            <a:spLocks noGrp="1"/>
          </p:cNvSpPr>
          <p:nvPr>
            <p:ph type="title"/>
          </p:nvPr>
        </p:nvSpPr>
        <p:spPr/>
        <p:txBody>
          <a:bodyPr/>
          <a:lstStyle/>
          <a:p>
            <a:r>
              <a:rPr lang="en-US" altLang="zh-TW" dirty="0"/>
              <a:t>Experiment 1 - only behavior features</a:t>
            </a:r>
            <a:endParaRPr lang="zh-TW" altLang="en-US" dirty="0"/>
          </a:p>
        </p:txBody>
      </p:sp>
      <p:sp>
        <p:nvSpPr>
          <p:cNvPr id="7" name="矩形 6">
            <a:extLst>
              <a:ext uri="{FF2B5EF4-FFF2-40B4-BE49-F238E27FC236}">
                <a16:creationId xmlns:a16="http://schemas.microsoft.com/office/drawing/2014/main" id="{CE19DFA5-DEFB-4A43-BFFC-F92C5F1829ED}"/>
              </a:ext>
            </a:extLst>
          </p:cNvPr>
          <p:cNvSpPr/>
          <p:nvPr/>
        </p:nvSpPr>
        <p:spPr>
          <a:xfrm>
            <a:off x="0" y="0"/>
            <a:ext cx="12192000" cy="681037"/>
          </a:xfrm>
          <a:prstGeom prst="rect">
            <a:avLst/>
          </a:prstGeom>
          <a:solidFill>
            <a:srgbClr val="357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b="1" dirty="0">
                <a:solidFill>
                  <a:schemeClr val="bg1"/>
                </a:solidFill>
                <a:latin typeface="微軟正黑體" panose="020B0604030504040204" pitchFamily="34" charset="-120"/>
                <a:ea typeface="微軟正黑體" panose="020B0604030504040204" pitchFamily="34" charset="-120"/>
              </a:rPr>
              <a:t>研究動機及專案目標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相關文獻探討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研究模型及設計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accent4">
                    <a:lumMod val="40000"/>
                    <a:lumOff val="60000"/>
                  </a:schemeClr>
                </a:solidFill>
                <a:latin typeface="微軟正黑體" panose="020B0604030504040204" pitchFamily="34" charset="-120"/>
                <a:ea typeface="微軟正黑體" panose="020B0604030504040204" pitchFamily="34" charset="-120"/>
              </a:rPr>
              <a:t>資料處理、建模及實驗結果分析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管理意涵及學術貢獻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結論及未來展望</a:t>
            </a:r>
          </a:p>
        </p:txBody>
      </p:sp>
    </p:spTree>
    <p:extLst>
      <p:ext uri="{BB962C8B-B14F-4D97-AF65-F5344CB8AC3E}">
        <p14:creationId xmlns:p14="http://schemas.microsoft.com/office/powerpoint/2010/main" val="1384771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F4E244B0-F55C-4719-B799-3F4511CA46B0}"/>
              </a:ext>
            </a:extLst>
          </p:cNvPr>
          <p:cNvSpPr>
            <a:spLocks noGrp="1"/>
          </p:cNvSpPr>
          <p:nvPr>
            <p:ph type="title"/>
          </p:nvPr>
        </p:nvSpPr>
        <p:spPr/>
        <p:txBody>
          <a:bodyPr/>
          <a:lstStyle/>
          <a:p>
            <a:r>
              <a:rPr lang="zh-TW" altLang="en-US" dirty="0"/>
              <a:t>實驗一 </a:t>
            </a:r>
            <a:r>
              <a:rPr lang="en-US" altLang="zh-TW" dirty="0"/>
              <a:t>-</a:t>
            </a:r>
            <a:r>
              <a:rPr lang="zh-TW" altLang="en-US" dirty="0"/>
              <a:t> 小結</a:t>
            </a:r>
          </a:p>
        </p:txBody>
      </p:sp>
      <p:sp>
        <p:nvSpPr>
          <p:cNvPr id="2" name="內容版面配置區 1">
            <a:extLst>
              <a:ext uri="{FF2B5EF4-FFF2-40B4-BE49-F238E27FC236}">
                <a16:creationId xmlns:a16="http://schemas.microsoft.com/office/drawing/2014/main" id="{FABF90BD-963D-4B1E-A2D3-6ED76D27AA7E}"/>
              </a:ext>
            </a:extLst>
          </p:cNvPr>
          <p:cNvSpPr>
            <a:spLocks noGrp="1"/>
          </p:cNvSpPr>
          <p:nvPr>
            <p:ph idx="1"/>
          </p:nvPr>
        </p:nvSpPr>
        <p:spPr>
          <a:xfrm>
            <a:off x="553915" y="2006140"/>
            <a:ext cx="11084170" cy="4851860"/>
          </a:xfrm>
        </p:spPr>
        <p:txBody>
          <a:bodyPr>
            <a:normAutofit/>
          </a:bodyPr>
          <a:lstStyle/>
          <a:p>
            <a:pPr marL="0" indent="0">
              <a:buNone/>
            </a:pPr>
            <a:r>
              <a:rPr lang="zh-TW" altLang="zh-TW" dirty="0"/>
              <a:t>實驗結果：</a:t>
            </a:r>
          </a:p>
          <a:p>
            <a:r>
              <a:rPr lang="en-US" altLang="zh-TW" b="1" dirty="0"/>
              <a:t>Logistics regression</a:t>
            </a:r>
            <a:r>
              <a:rPr lang="zh-CN" altLang="en-US" dirty="0"/>
              <a:t>之</a:t>
            </a:r>
            <a:r>
              <a:rPr lang="en-US" altLang="zh-TW" dirty="0"/>
              <a:t>False recall</a:t>
            </a:r>
            <a:r>
              <a:rPr lang="zh-CN" altLang="en-US" dirty="0"/>
              <a:t>最高，</a:t>
            </a:r>
            <a:r>
              <a:rPr lang="en-US" altLang="zh-TW" dirty="0"/>
              <a:t> Accuracy</a:t>
            </a:r>
            <a:r>
              <a:rPr lang="zh-CN" altLang="en-US" dirty="0"/>
              <a:t>最低。</a:t>
            </a:r>
            <a:endParaRPr lang="en-US" altLang="zh-CN" dirty="0"/>
          </a:p>
          <a:p>
            <a:r>
              <a:rPr lang="en-US" altLang="zh-TW" b="1" dirty="0" err="1"/>
              <a:t>XGBoost</a:t>
            </a:r>
            <a:r>
              <a:rPr lang="zh-CN" altLang="en-US" dirty="0"/>
              <a:t>之</a:t>
            </a:r>
            <a:r>
              <a:rPr lang="en-US" altLang="zh-TW" dirty="0"/>
              <a:t>False recall</a:t>
            </a:r>
            <a:r>
              <a:rPr lang="zh-CN" altLang="en-US" dirty="0"/>
              <a:t>最低，</a:t>
            </a:r>
            <a:r>
              <a:rPr lang="en-US" altLang="zh-TW" dirty="0"/>
              <a:t> Accuracy</a:t>
            </a:r>
            <a:r>
              <a:rPr lang="zh-CN" altLang="en-US" dirty="0"/>
              <a:t>最高。</a:t>
            </a:r>
            <a:endParaRPr lang="en-US" altLang="zh-TW" dirty="0"/>
          </a:p>
          <a:p>
            <a:r>
              <a:rPr lang="en-US" altLang="zh-TW" b="1" dirty="0"/>
              <a:t>Gradient Boosting</a:t>
            </a:r>
            <a:r>
              <a:rPr lang="zh-CN" altLang="en-US" dirty="0"/>
              <a:t>有較</a:t>
            </a:r>
            <a:r>
              <a:rPr lang="zh-TW" altLang="zh-TW" dirty="0"/>
              <a:t>平衡的表現。</a:t>
            </a:r>
          </a:p>
          <a:p>
            <a:pPr marL="0" indent="0">
              <a:buNone/>
            </a:pPr>
            <a:endParaRPr lang="zh-TW" altLang="zh-TW" dirty="0"/>
          </a:p>
          <a:p>
            <a:pPr marL="0" indent="0">
              <a:buNone/>
            </a:pPr>
            <a:r>
              <a:rPr lang="zh-TW" altLang="zh-TW" dirty="0"/>
              <a:t>模型變數重要性：</a:t>
            </a:r>
          </a:p>
          <a:p>
            <a:r>
              <a:rPr lang="en-US" altLang="zh-TW" dirty="0" err="1"/>
              <a:t>review_count</a:t>
            </a:r>
            <a:r>
              <a:rPr lang="en-US" altLang="zh-TW" dirty="0"/>
              <a:t>(</a:t>
            </a:r>
            <a:r>
              <a:rPr lang="zh-TW" altLang="zh-TW" dirty="0"/>
              <a:t>評論數量</a:t>
            </a:r>
            <a:r>
              <a:rPr lang="en-US" altLang="zh-TW" dirty="0"/>
              <a:t>)</a:t>
            </a:r>
          </a:p>
          <a:p>
            <a:r>
              <a:rPr lang="en-US" altLang="zh-TW" dirty="0" err="1"/>
              <a:t>extreme_rating_ratio</a:t>
            </a:r>
            <a:r>
              <a:rPr lang="en-US" altLang="zh-TW" dirty="0"/>
              <a:t>(</a:t>
            </a:r>
            <a:r>
              <a:rPr lang="zh-TW" altLang="zh-TW" dirty="0"/>
              <a:t>極端評論比例</a:t>
            </a:r>
            <a:r>
              <a:rPr lang="en-US" altLang="zh-TW" dirty="0"/>
              <a:t>)</a:t>
            </a:r>
            <a:endParaRPr lang="zh-TW" altLang="en-US" dirty="0"/>
          </a:p>
        </p:txBody>
      </p:sp>
      <p:sp>
        <p:nvSpPr>
          <p:cNvPr id="4" name="投影片編號版面配置區 3"/>
          <p:cNvSpPr>
            <a:spLocks noGrp="1"/>
          </p:cNvSpPr>
          <p:nvPr>
            <p:ph type="sldNum" sz="quarter" idx="12"/>
          </p:nvPr>
        </p:nvSpPr>
        <p:spPr/>
        <p:txBody>
          <a:bodyPr/>
          <a:lstStyle/>
          <a:p>
            <a:fld id="{93803A6D-EC14-414F-8472-80204676D953}" type="slidenum">
              <a:rPr lang="zh-TW" altLang="en-US" smtClean="0"/>
              <a:t>35</a:t>
            </a:fld>
            <a:endParaRPr lang="zh-TW" altLang="en-US"/>
          </a:p>
        </p:txBody>
      </p:sp>
      <p:sp>
        <p:nvSpPr>
          <p:cNvPr id="6" name="矩形 5">
            <a:extLst>
              <a:ext uri="{FF2B5EF4-FFF2-40B4-BE49-F238E27FC236}">
                <a16:creationId xmlns:a16="http://schemas.microsoft.com/office/drawing/2014/main" id="{F7F37A2A-257F-9544-AB50-76913B4FE24D}"/>
              </a:ext>
            </a:extLst>
          </p:cNvPr>
          <p:cNvSpPr/>
          <p:nvPr/>
        </p:nvSpPr>
        <p:spPr>
          <a:xfrm>
            <a:off x="0" y="0"/>
            <a:ext cx="12192000" cy="681037"/>
          </a:xfrm>
          <a:prstGeom prst="rect">
            <a:avLst/>
          </a:prstGeom>
          <a:solidFill>
            <a:srgbClr val="357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b="1" dirty="0">
                <a:solidFill>
                  <a:schemeClr val="bg1"/>
                </a:solidFill>
                <a:latin typeface="微軟正黑體" panose="020B0604030504040204" pitchFamily="34" charset="-120"/>
                <a:ea typeface="微軟正黑體" panose="020B0604030504040204" pitchFamily="34" charset="-120"/>
              </a:rPr>
              <a:t>研究動機及專案目標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相關文獻探討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研究模型及設計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accent4">
                    <a:lumMod val="40000"/>
                    <a:lumOff val="60000"/>
                  </a:schemeClr>
                </a:solidFill>
                <a:latin typeface="微軟正黑體" panose="020B0604030504040204" pitchFamily="34" charset="-120"/>
                <a:ea typeface="微軟正黑體" panose="020B0604030504040204" pitchFamily="34" charset="-120"/>
              </a:rPr>
              <a:t>資料處理、建模及實驗結果分析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管理意涵及學術貢獻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結論及未來展望</a:t>
            </a:r>
          </a:p>
        </p:txBody>
      </p:sp>
    </p:spTree>
    <p:extLst>
      <p:ext uri="{BB962C8B-B14F-4D97-AF65-F5344CB8AC3E}">
        <p14:creationId xmlns:p14="http://schemas.microsoft.com/office/powerpoint/2010/main" val="30597892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F4E244B0-F55C-4719-B799-3F4511CA46B0}"/>
              </a:ext>
            </a:extLst>
          </p:cNvPr>
          <p:cNvSpPr>
            <a:spLocks noGrp="1"/>
          </p:cNvSpPr>
          <p:nvPr>
            <p:ph type="title"/>
          </p:nvPr>
        </p:nvSpPr>
        <p:spPr/>
        <p:txBody>
          <a:bodyPr/>
          <a:lstStyle/>
          <a:p>
            <a:r>
              <a:rPr lang="en-US" altLang="zh-TW" dirty="0"/>
              <a:t>Experiment 2 - only text features</a:t>
            </a:r>
            <a:endParaRPr lang="zh-TW" altLang="zh-TW" dirty="0"/>
          </a:p>
        </p:txBody>
      </p:sp>
      <p:sp>
        <p:nvSpPr>
          <p:cNvPr id="2" name="內容版面配置區 1">
            <a:extLst>
              <a:ext uri="{FF2B5EF4-FFF2-40B4-BE49-F238E27FC236}">
                <a16:creationId xmlns:a16="http://schemas.microsoft.com/office/drawing/2014/main" id="{8053CCDF-77B4-4DEE-A5DB-6011223DDD88}"/>
              </a:ext>
            </a:extLst>
          </p:cNvPr>
          <p:cNvSpPr>
            <a:spLocks noGrp="1"/>
          </p:cNvSpPr>
          <p:nvPr>
            <p:ph idx="1"/>
          </p:nvPr>
        </p:nvSpPr>
        <p:spPr/>
        <p:txBody>
          <a:bodyPr>
            <a:normAutofit fontScale="92500" lnSpcReduction="20000"/>
          </a:bodyPr>
          <a:lstStyle/>
          <a:p>
            <a:pPr marL="0" indent="0">
              <a:lnSpc>
                <a:spcPct val="150000"/>
              </a:lnSpc>
              <a:spcAft>
                <a:spcPts val="0"/>
              </a:spcAft>
              <a:buNone/>
            </a:pPr>
            <a:r>
              <a:rPr lang="zh-TW" altLang="zh-TW" kern="100" dirty="0">
                <a:cs typeface="Times New Roman" panose="02020603050405020304" pitchFamily="18" charset="0"/>
              </a:rPr>
              <a:t>模型變數重要性：</a:t>
            </a:r>
          </a:p>
          <a:p>
            <a:pPr>
              <a:lnSpc>
                <a:spcPct val="150000"/>
              </a:lnSpc>
              <a:spcAft>
                <a:spcPts val="0"/>
              </a:spcAft>
            </a:pPr>
            <a:r>
              <a:rPr lang="en-US" altLang="zh-TW" b="1" kern="100" dirty="0">
                <a:cs typeface="Times New Roman" panose="02020603050405020304" pitchFamily="18" charset="0"/>
              </a:rPr>
              <a:t>Logistics</a:t>
            </a:r>
            <a:r>
              <a:rPr lang="zh-TW" altLang="zh-TW" kern="100" dirty="0">
                <a:cs typeface="Times New Roman" panose="02020603050405020304" pitchFamily="18" charset="0"/>
              </a:rPr>
              <a:t>：</a:t>
            </a:r>
            <a:r>
              <a:rPr lang="en-US" altLang="zh-TW" kern="100" dirty="0">
                <a:solidFill>
                  <a:srgbClr val="FF0000"/>
                </a:solidFill>
                <a:cs typeface="Times New Roman" panose="02020603050405020304" pitchFamily="18" charset="0"/>
              </a:rPr>
              <a:t>solid</a:t>
            </a:r>
            <a:r>
              <a:rPr lang="zh-TW" altLang="zh-TW" kern="100" dirty="0">
                <a:cs typeface="Times New Roman" panose="02020603050405020304" pitchFamily="18" charset="0"/>
              </a:rPr>
              <a:t>、</a:t>
            </a:r>
            <a:r>
              <a:rPr lang="en-US" altLang="zh-TW" kern="100" dirty="0">
                <a:solidFill>
                  <a:srgbClr val="FF0000"/>
                </a:solidFill>
                <a:cs typeface="Times New Roman" panose="02020603050405020304" pitchFamily="18" charset="0"/>
              </a:rPr>
              <a:t>cute</a:t>
            </a:r>
            <a:r>
              <a:rPr lang="zh-TW" altLang="zh-TW" kern="100" dirty="0">
                <a:cs typeface="Times New Roman" panose="02020603050405020304" pitchFamily="18" charset="0"/>
              </a:rPr>
              <a:t>、</a:t>
            </a:r>
            <a:r>
              <a:rPr lang="en-US" altLang="zh-TW" kern="100" dirty="0">
                <a:solidFill>
                  <a:srgbClr val="FF0000"/>
                </a:solidFill>
                <a:cs typeface="Times New Roman" panose="02020603050405020304" pitchFamily="18" charset="0"/>
              </a:rPr>
              <a:t>seating</a:t>
            </a:r>
            <a:r>
              <a:rPr lang="zh-TW" altLang="zh-TW" kern="100" dirty="0">
                <a:cs typeface="Times New Roman" panose="02020603050405020304" pitchFamily="18" charset="0"/>
              </a:rPr>
              <a:t>、</a:t>
            </a:r>
            <a:r>
              <a:rPr lang="en-US" altLang="zh-TW" kern="100" dirty="0">
                <a:cs typeface="Times New Roman" panose="02020603050405020304" pitchFamily="18" charset="0"/>
              </a:rPr>
              <a:t>decent</a:t>
            </a:r>
            <a:r>
              <a:rPr lang="zh-TW" altLang="zh-TW" kern="100" dirty="0">
                <a:cs typeface="Times New Roman" panose="02020603050405020304" pitchFamily="18" charset="0"/>
              </a:rPr>
              <a:t>、</a:t>
            </a:r>
            <a:r>
              <a:rPr lang="en-US" altLang="zh-TW" kern="100" dirty="0">
                <a:cs typeface="Times New Roman" panose="02020603050405020304" pitchFamily="18" charset="0"/>
              </a:rPr>
              <a:t>flavorful</a:t>
            </a:r>
            <a:r>
              <a:rPr lang="zh-TW" altLang="zh-TW" kern="100" dirty="0">
                <a:cs typeface="Times New Roman" panose="02020603050405020304" pitchFamily="18" charset="0"/>
              </a:rPr>
              <a:t>、</a:t>
            </a:r>
            <a:r>
              <a:rPr lang="en-US" altLang="zh-TW" kern="100" dirty="0">
                <a:cs typeface="Times New Roman" panose="02020603050405020304" pitchFamily="18" charset="0"/>
              </a:rPr>
              <a:t>space</a:t>
            </a:r>
            <a:r>
              <a:rPr lang="zh-TW" altLang="zh-TW" kern="100" dirty="0">
                <a:cs typeface="Times New Roman" panose="02020603050405020304" pitchFamily="18" charset="0"/>
              </a:rPr>
              <a:t>、</a:t>
            </a:r>
            <a:r>
              <a:rPr lang="en-US" altLang="zh-TW" kern="100" dirty="0">
                <a:cs typeface="Times New Roman" panose="02020603050405020304" pitchFamily="18" charset="0"/>
              </a:rPr>
              <a:t>super</a:t>
            </a:r>
            <a:r>
              <a:rPr lang="zh-TW" altLang="zh-TW" kern="100" dirty="0">
                <a:cs typeface="Times New Roman" panose="02020603050405020304" pitchFamily="18" charset="0"/>
              </a:rPr>
              <a:t>、</a:t>
            </a:r>
            <a:r>
              <a:rPr lang="en-US" altLang="zh-TW" kern="100" dirty="0">
                <a:solidFill>
                  <a:srgbClr val="FF0000"/>
                </a:solidFill>
                <a:cs typeface="Times New Roman" panose="02020603050405020304" pitchFamily="18" charset="0"/>
              </a:rPr>
              <a:t>there</a:t>
            </a:r>
            <a:r>
              <a:rPr lang="zh-TW" altLang="zh-TW" kern="100" dirty="0">
                <a:cs typeface="Times New Roman" panose="02020603050405020304" pitchFamily="18" charset="0"/>
              </a:rPr>
              <a:t>、</a:t>
            </a:r>
            <a:r>
              <a:rPr lang="en-US" altLang="zh-TW" kern="100" dirty="0">
                <a:cs typeface="Times New Roman" panose="02020603050405020304" pitchFamily="18" charset="0"/>
              </a:rPr>
              <a:t>liked</a:t>
            </a:r>
            <a:r>
              <a:rPr lang="zh-TW" altLang="zh-TW" kern="100" dirty="0">
                <a:cs typeface="Times New Roman" panose="02020603050405020304" pitchFamily="18" charset="0"/>
              </a:rPr>
              <a:t>、</a:t>
            </a:r>
            <a:r>
              <a:rPr lang="en-US" altLang="zh-TW" kern="100" dirty="0">
                <a:cs typeface="Times New Roman" panose="02020603050405020304" pitchFamily="18" charset="0"/>
              </a:rPr>
              <a:t>sausage</a:t>
            </a:r>
            <a:endParaRPr lang="zh-TW" altLang="zh-TW" kern="100" dirty="0">
              <a:cs typeface="Times New Roman" panose="02020603050405020304" pitchFamily="18" charset="0"/>
            </a:endParaRPr>
          </a:p>
          <a:p>
            <a:pPr>
              <a:lnSpc>
                <a:spcPct val="150000"/>
              </a:lnSpc>
              <a:spcAft>
                <a:spcPts val="0"/>
              </a:spcAft>
            </a:pPr>
            <a:r>
              <a:rPr lang="en-US" altLang="zh-TW" b="1" kern="100" dirty="0">
                <a:cs typeface="Times New Roman" panose="02020603050405020304" pitchFamily="18" charset="0"/>
              </a:rPr>
              <a:t>Gradient Boosting</a:t>
            </a:r>
            <a:r>
              <a:rPr lang="zh-TW" altLang="zh-TW" kern="100" dirty="0">
                <a:cs typeface="Times New Roman" panose="02020603050405020304" pitchFamily="18" charset="0"/>
              </a:rPr>
              <a:t>：</a:t>
            </a:r>
            <a:r>
              <a:rPr lang="en-US" altLang="zh-TW" kern="100" dirty="0">
                <a:cs typeface="Times New Roman" panose="02020603050405020304" pitchFamily="18" charset="0"/>
              </a:rPr>
              <a:t>also</a:t>
            </a:r>
            <a:r>
              <a:rPr lang="zh-TW" altLang="zh-TW" kern="100" dirty="0">
                <a:cs typeface="Times New Roman" panose="02020603050405020304" pitchFamily="18" charset="0"/>
              </a:rPr>
              <a:t>、</a:t>
            </a:r>
            <a:r>
              <a:rPr lang="en-US" altLang="zh-TW" kern="100" dirty="0">
                <a:solidFill>
                  <a:srgbClr val="FF0000"/>
                </a:solidFill>
                <a:cs typeface="Times New Roman" panose="02020603050405020304" pitchFamily="18" charset="0"/>
              </a:rPr>
              <a:t>pretty</a:t>
            </a:r>
            <a:r>
              <a:rPr lang="zh-TW" altLang="zh-TW" kern="100" dirty="0">
                <a:cs typeface="Times New Roman" panose="02020603050405020304" pitchFamily="18" charset="0"/>
              </a:rPr>
              <a:t>、</a:t>
            </a:r>
            <a:r>
              <a:rPr lang="en-US" altLang="zh-TW" kern="100" dirty="0" err="1">
                <a:cs typeface="Times New Roman" panose="02020603050405020304" pitchFamily="18" charset="0"/>
              </a:rPr>
              <a:t>im</a:t>
            </a:r>
            <a:r>
              <a:rPr lang="zh-TW" altLang="zh-TW" kern="100" dirty="0">
                <a:cs typeface="Times New Roman" panose="02020603050405020304" pitchFamily="18" charset="0"/>
              </a:rPr>
              <a:t>、</a:t>
            </a:r>
            <a:r>
              <a:rPr lang="en-US" altLang="zh-TW" kern="100" dirty="0">
                <a:cs typeface="Times New Roman" panose="02020603050405020304" pitchFamily="18" charset="0"/>
              </a:rPr>
              <a:t>little</a:t>
            </a:r>
            <a:r>
              <a:rPr lang="zh-TW" altLang="zh-TW" kern="100" dirty="0">
                <a:cs typeface="Times New Roman" panose="02020603050405020304" pitchFamily="18" charset="0"/>
              </a:rPr>
              <a:t>、</a:t>
            </a:r>
            <a:r>
              <a:rPr lang="en-US" altLang="zh-TW" kern="100" dirty="0">
                <a:solidFill>
                  <a:srgbClr val="FF0000"/>
                </a:solidFill>
                <a:cs typeface="Times New Roman" panose="02020603050405020304" pitchFamily="18" charset="0"/>
              </a:rPr>
              <a:t>sauce</a:t>
            </a:r>
            <a:r>
              <a:rPr lang="zh-TW" altLang="zh-TW" kern="100" dirty="0">
                <a:cs typeface="Times New Roman" panose="02020603050405020304" pitchFamily="18" charset="0"/>
              </a:rPr>
              <a:t>、</a:t>
            </a:r>
            <a:r>
              <a:rPr lang="en-US" altLang="zh-TW" kern="100" dirty="0">
                <a:cs typeface="Times New Roman" panose="02020603050405020304" pitchFamily="18" charset="0"/>
              </a:rPr>
              <a:t>come</a:t>
            </a:r>
            <a:r>
              <a:rPr lang="zh-TW" altLang="zh-TW" kern="100" dirty="0">
                <a:cs typeface="Times New Roman" panose="02020603050405020304" pitchFamily="18" charset="0"/>
              </a:rPr>
              <a:t>、</a:t>
            </a:r>
            <a:r>
              <a:rPr lang="en-US" altLang="zh-TW" kern="100" dirty="0">
                <a:solidFill>
                  <a:srgbClr val="FF0000"/>
                </a:solidFill>
                <a:cs typeface="Times New Roman" panose="02020603050405020304" pitchFamily="18" charset="0"/>
              </a:rPr>
              <a:t>bit</a:t>
            </a:r>
            <a:r>
              <a:rPr lang="zh-TW" altLang="zh-TW" kern="100" dirty="0">
                <a:cs typeface="Times New Roman" panose="02020603050405020304" pitchFamily="18" charset="0"/>
              </a:rPr>
              <a:t>、</a:t>
            </a:r>
            <a:r>
              <a:rPr lang="en-US" altLang="zh-TW" kern="100" dirty="0">
                <a:cs typeface="Times New Roman" panose="02020603050405020304" pitchFamily="18" charset="0"/>
              </a:rPr>
              <a:t>got</a:t>
            </a:r>
            <a:r>
              <a:rPr lang="zh-TW" altLang="zh-TW" kern="100" dirty="0">
                <a:cs typeface="Times New Roman" panose="02020603050405020304" pitchFamily="18" charset="0"/>
              </a:rPr>
              <a:t>、</a:t>
            </a:r>
            <a:r>
              <a:rPr lang="en-US" altLang="zh-TW" kern="100" dirty="0" err="1">
                <a:cs typeface="Times New Roman" panose="02020603050405020304" pitchFamily="18" charset="0"/>
              </a:rPr>
              <a:t>ive</a:t>
            </a:r>
            <a:r>
              <a:rPr lang="zh-TW" altLang="zh-TW" kern="100" dirty="0">
                <a:cs typeface="Times New Roman" panose="02020603050405020304" pitchFamily="18" charset="0"/>
              </a:rPr>
              <a:t>、</a:t>
            </a:r>
            <a:r>
              <a:rPr lang="en-US" altLang="zh-TW" kern="100" dirty="0">
                <a:cs typeface="Times New Roman" panose="02020603050405020304" pitchFamily="18" charset="0"/>
              </a:rPr>
              <a:t>ordered</a:t>
            </a:r>
          </a:p>
          <a:p>
            <a:pPr>
              <a:lnSpc>
                <a:spcPct val="150000"/>
              </a:lnSpc>
              <a:spcAft>
                <a:spcPts val="0"/>
              </a:spcAft>
            </a:pPr>
            <a:r>
              <a:rPr lang="en-US" altLang="zh-TW" b="1" kern="100" dirty="0" err="1">
                <a:cs typeface="Times New Roman" panose="02020603050405020304" pitchFamily="18" charset="0"/>
              </a:rPr>
              <a:t>XGBoost</a:t>
            </a:r>
            <a:r>
              <a:rPr lang="zh-TW" altLang="zh-TW" kern="100" dirty="0">
                <a:cs typeface="Times New Roman" panose="02020603050405020304" pitchFamily="18" charset="0"/>
              </a:rPr>
              <a:t>：</a:t>
            </a:r>
            <a:r>
              <a:rPr lang="en-US" altLang="zh-TW" kern="100" dirty="0">
                <a:solidFill>
                  <a:srgbClr val="FF0000"/>
                </a:solidFill>
                <a:cs typeface="Times New Roman" panose="02020603050405020304" pitchFamily="18" charset="0"/>
              </a:rPr>
              <a:t>sauce</a:t>
            </a:r>
            <a:r>
              <a:rPr lang="zh-TW" altLang="zh-TW" kern="100" dirty="0">
                <a:cs typeface="Times New Roman" panose="02020603050405020304" pitchFamily="18" charset="0"/>
              </a:rPr>
              <a:t>、</a:t>
            </a:r>
            <a:r>
              <a:rPr lang="en-US" altLang="zh-TW" kern="100" dirty="0">
                <a:solidFill>
                  <a:srgbClr val="FF0000"/>
                </a:solidFill>
                <a:cs typeface="Times New Roman" panose="02020603050405020304" pitchFamily="18" charset="0"/>
              </a:rPr>
              <a:t>there</a:t>
            </a:r>
            <a:r>
              <a:rPr lang="zh-TW" altLang="zh-TW" kern="100" dirty="0">
                <a:cs typeface="Times New Roman" panose="02020603050405020304" pitchFamily="18" charset="0"/>
              </a:rPr>
              <a:t>、</a:t>
            </a:r>
            <a:r>
              <a:rPr lang="en-US" altLang="zh-TW" kern="100" dirty="0">
                <a:solidFill>
                  <a:srgbClr val="FF0000"/>
                </a:solidFill>
                <a:cs typeface="Times New Roman" panose="02020603050405020304" pitchFamily="18" charset="0"/>
              </a:rPr>
              <a:t>seating</a:t>
            </a:r>
            <a:r>
              <a:rPr lang="zh-TW" altLang="zh-TW" kern="100" dirty="0">
                <a:cs typeface="Times New Roman" panose="02020603050405020304" pitchFamily="18" charset="0"/>
              </a:rPr>
              <a:t>、</a:t>
            </a:r>
            <a:r>
              <a:rPr lang="en-US" altLang="zh-TW" kern="100" dirty="0">
                <a:solidFill>
                  <a:srgbClr val="FF0000"/>
                </a:solidFill>
                <a:cs typeface="Times New Roman" panose="02020603050405020304" pitchFamily="18" charset="0"/>
              </a:rPr>
              <a:t>bit</a:t>
            </a:r>
            <a:r>
              <a:rPr lang="zh-TW" altLang="zh-TW" kern="100" dirty="0">
                <a:cs typeface="Times New Roman" panose="02020603050405020304" pitchFamily="18" charset="0"/>
              </a:rPr>
              <a:t>、</a:t>
            </a:r>
            <a:r>
              <a:rPr lang="en-US" altLang="zh-TW" kern="100" dirty="0">
                <a:cs typeface="Times New Roman" panose="02020603050405020304" pitchFamily="18" charset="0"/>
              </a:rPr>
              <a:t>flavor</a:t>
            </a:r>
            <a:r>
              <a:rPr lang="zh-TW" altLang="zh-TW" kern="100" dirty="0">
                <a:cs typeface="Times New Roman" panose="02020603050405020304" pitchFamily="18" charset="0"/>
              </a:rPr>
              <a:t>、</a:t>
            </a:r>
            <a:r>
              <a:rPr lang="en-US" altLang="zh-TW" kern="100" dirty="0">
                <a:cs typeface="Times New Roman" panose="02020603050405020304" pitchFamily="18" charset="0"/>
              </a:rPr>
              <a:t>pork</a:t>
            </a:r>
            <a:r>
              <a:rPr lang="zh-TW" altLang="zh-TW" kern="100" dirty="0">
                <a:cs typeface="Times New Roman" panose="02020603050405020304" pitchFamily="18" charset="0"/>
              </a:rPr>
              <a:t>、</a:t>
            </a:r>
            <a:r>
              <a:rPr lang="en-US" altLang="zh-TW" kern="100" dirty="0">
                <a:solidFill>
                  <a:srgbClr val="FF0000"/>
                </a:solidFill>
                <a:cs typeface="Times New Roman" panose="02020603050405020304" pitchFamily="18" charset="0"/>
              </a:rPr>
              <a:t>cute</a:t>
            </a:r>
            <a:r>
              <a:rPr lang="zh-TW" altLang="zh-TW" kern="100" dirty="0">
                <a:cs typeface="Times New Roman" panose="02020603050405020304" pitchFamily="18" charset="0"/>
              </a:rPr>
              <a:t>、</a:t>
            </a:r>
            <a:r>
              <a:rPr lang="en-US" altLang="zh-TW" kern="100" dirty="0">
                <a:solidFill>
                  <a:srgbClr val="FF0000"/>
                </a:solidFill>
                <a:cs typeface="Times New Roman" panose="02020603050405020304" pitchFamily="18" charset="0"/>
              </a:rPr>
              <a:t>solid</a:t>
            </a:r>
            <a:r>
              <a:rPr lang="zh-TW" altLang="zh-TW" kern="100" dirty="0">
                <a:cs typeface="Times New Roman" panose="02020603050405020304" pitchFamily="18" charset="0"/>
              </a:rPr>
              <a:t>、</a:t>
            </a:r>
            <a:r>
              <a:rPr lang="en-US" altLang="zh-TW" kern="100" dirty="0">
                <a:cs typeface="Times New Roman" panose="02020603050405020304" pitchFamily="18" charset="0"/>
              </a:rPr>
              <a:t>tasty</a:t>
            </a:r>
            <a:endParaRPr lang="zh-TW" altLang="zh-TW" kern="100" dirty="0">
              <a:cs typeface="Times New Roman" panose="02020603050405020304" pitchFamily="18" charset="0"/>
            </a:endParaRPr>
          </a:p>
          <a:p>
            <a:endParaRPr lang="zh-TW" altLang="en-US" dirty="0"/>
          </a:p>
        </p:txBody>
      </p:sp>
      <p:sp>
        <p:nvSpPr>
          <p:cNvPr id="4" name="投影片編號版面配置區 3"/>
          <p:cNvSpPr>
            <a:spLocks noGrp="1"/>
          </p:cNvSpPr>
          <p:nvPr>
            <p:ph type="sldNum" sz="quarter" idx="12"/>
          </p:nvPr>
        </p:nvSpPr>
        <p:spPr/>
        <p:txBody>
          <a:bodyPr/>
          <a:lstStyle/>
          <a:p>
            <a:fld id="{93803A6D-EC14-414F-8472-80204676D953}" type="slidenum">
              <a:rPr lang="zh-TW" altLang="en-US" smtClean="0"/>
              <a:t>36</a:t>
            </a:fld>
            <a:endParaRPr lang="zh-TW" altLang="en-US"/>
          </a:p>
        </p:txBody>
      </p:sp>
      <p:sp>
        <p:nvSpPr>
          <p:cNvPr id="6" name="矩形 5">
            <a:extLst>
              <a:ext uri="{FF2B5EF4-FFF2-40B4-BE49-F238E27FC236}">
                <a16:creationId xmlns:a16="http://schemas.microsoft.com/office/drawing/2014/main" id="{1FFD66B6-A42A-6649-87F5-C328B8F0518F}"/>
              </a:ext>
            </a:extLst>
          </p:cNvPr>
          <p:cNvSpPr/>
          <p:nvPr/>
        </p:nvSpPr>
        <p:spPr>
          <a:xfrm>
            <a:off x="0" y="0"/>
            <a:ext cx="12192000" cy="681037"/>
          </a:xfrm>
          <a:prstGeom prst="rect">
            <a:avLst/>
          </a:prstGeom>
          <a:solidFill>
            <a:srgbClr val="357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b="1" dirty="0">
                <a:solidFill>
                  <a:schemeClr val="bg1"/>
                </a:solidFill>
                <a:latin typeface="微軟正黑體" panose="020B0604030504040204" pitchFamily="34" charset="-120"/>
                <a:ea typeface="微軟正黑體" panose="020B0604030504040204" pitchFamily="34" charset="-120"/>
              </a:rPr>
              <a:t>研究動機及專案目標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相關文獻探討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研究模型及設計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accent4">
                    <a:lumMod val="40000"/>
                    <a:lumOff val="60000"/>
                  </a:schemeClr>
                </a:solidFill>
                <a:latin typeface="微軟正黑體" panose="020B0604030504040204" pitchFamily="34" charset="-120"/>
                <a:ea typeface="微軟正黑體" panose="020B0604030504040204" pitchFamily="34" charset="-120"/>
              </a:rPr>
              <a:t>資料處理、建模及實驗結果分析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管理意涵及學術貢獻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結論及未來展望</a:t>
            </a:r>
          </a:p>
        </p:txBody>
      </p:sp>
    </p:spTree>
    <p:extLst>
      <p:ext uri="{BB962C8B-B14F-4D97-AF65-F5344CB8AC3E}">
        <p14:creationId xmlns:p14="http://schemas.microsoft.com/office/powerpoint/2010/main" val="21954288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93803A6D-EC14-414F-8472-80204676D953}" type="slidenum">
              <a:rPr lang="zh-TW" altLang="en-US" smtClean="0"/>
              <a:t>37</a:t>
            </a:fld>
            <a:endParaRPr lang="zh-TW" altLang="en-US"/>
          </a:p>
        </p:txBody>
      </p:sp>
      <p:graphicFrame>
        <p:nvGraphicFramePr>
          <p:cNvPr id="6" name="內容版面配置區 6">
            <a:extLst>
              <a:ext uri="{FF2B5EF4-FFF2-40B4-BE49-F238E27FC236}">
                <a16:creationId xmlns:a16="http://schemas.microsoft.com/office/drawing/2014/main" id="{0AE00BF4-5399-446D-B3D5-B034E87DFC5D}"/>
              </a:ext>
            </a:extLst>
          </p:cNvPr>
          <p:cNvGraphicFramePr>
            <a:graphicFrameLocks/>
          </p:cNvGraphicFramePr>
          <p:nvPr>
            <p:extLst/>
          </p:nvPr>
        </p:nvGraphicFramePr>
        <p:xfrm>
          <a:off x="553916" y="2525352"/>
          <a:ext cx="11084169" cy="2973855"/>
        </p:xfrm>
        <a:graphic>
          <a:graphicData uri="http://schemas.openxmlformats.org/drawingml/2006/table">
            <a:tbl>
              <a:tblPr>
                <a:tableStyleId>{8EC20E35-A176-4012-BC5E-935CFFF8708E}</a:tableStyleId>
              </a:tblPr>
              <a:tblGrid>
                <a:gridCol w="2951285">
                  <a:extLst>
                    <a:ext uri="{9D8B030D-6E8A-4147-A177-3AD203B41FA5}">
                      <a16:colId xmlns:a16="http://schemas.microsoft.com/office/drawing/2014/main" val="788625990"/>
                    </a:ext>
                  </a:extLst>
                </a:gridCol>
                <a:gridCol w="2033221">
                  <a:extLst>
                    <a:ext uri="{9D8B030D-6E8A-4147-A177-3AD203B41FA5}">
                      <a16:colId xmlns:a16="http://schemas.microsoft.com/office/drawing/2014/main" val="1657949190"/>
                    </a:ext>
                  </a:extLst>
                </a:gridCol>
                <a:gridCol w="2033221">
                  <a:extLst>
                    <a:ext uri="{9D8B030D-6E8A-4147-A177-3AD203B41FA5}">
                      <a16:colId xmlns:a16="http://schemas.microsoft.com/office/drawing/2014/main" val="3486478700"/>
                    </a:ext>
                  </a:extLst>
                </a:gridCol>
                <a:gridCol w="2033221">
                  <a:extLst>
                    <a:ext uri="{9D8B030D-6E8A-4147-A177-3AD203B41FA5}">
                      <a16:colId xmlns:a16="http://schemas.microsoft.com/office/drawing/2014/main" val="2096965244"/>
                    </a:ext>
                  </a:extLst>
                </a:gridCol>
                <a:gridCol w="2033221">
                  <a:extLst>
                    <a:ext uri="{9D8B030D-6E8A-4147-A177-3AD203B41FA5}">
                      <a16:colId xmlns:a16="http://schemas.microsoft.com/office/drawing/2014/main" val="562591584"/>
                    </a:ext>
                  </a:extLst>
                </a:gridCol>
              </a:tblGrid>
              <a:tr h="1116783">
                <a:tc>
                  <a:txBody>
                    <a:bodyPr/>
                    <a:lstStyle/>
                    <a:p>
                      <a:pPr algn="l" rtl="0" fontAlgn="ctr">
                        <a:spcBef>
                          <a:spcPts val="0"/>
                        </a:spcBef>
                        <a:spcAft>
                          <a:spcPts val="0"/>
                        </a:spcAft>
                      </a:pPr>
                      <a:endParaRPr lang="en-US" sz="2400" b="1"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44553" marR="44553" marT="44553" marB="44553" anchor="ctr">
                    <a:lnB w="38100" cap="flat" cmpd="sng" algn="ctr">
                      <a:solidFill>
                        <a:schemeClr val="tx1"/>
                      </a:solidFill>
                      <a:prstDash val="solid"/>
                      <a:round/>
                      <a:headEnd type="none" w="med" len="med"/>
                      <a:tailEnd type="none" w="med" len="med"/>
                    </a:lnB>
                  </a:tcPr>
                </a:tc>
                <a:tc>
                  <a:txBody>
                    <a:bodyPr/>
                    <a:lstStyle/>
                    <a:p>
                      <a:pPr algn="l" rtl="0" fontAlgn="ctr">
                        <a:spcBef>
                          <a:spcPts val="0"/>
                        </a:spcBef>
                        <a:spcAft>
                          <a:spcPts val="0"/>
                        </a:spcAft>
                      </a:pPr>
                      <a:r>
                        <a:rPr lang="en-US" sz="2400" b="1" dirty="0">
                          <a:solidFill>
                            <a:schemeClr val="tx1">
                              <a:lumMod val="75000"/>
                              <a:lumOff val="25000"/>
                            </a:schemeClr>
                          </a:solidFill>
                          <a:effectLst/>
                          <a:latin typeface="Times New Roman" panose="02020603050405020304" pitchFamily="18" charset="0"/>
                          <a:cs typeface="Times New Roman" panose="02020603050405020304" pitchFamily="18" charset="0"/>
                        </a:rPr>
                        <a:t>Accuracy</a:t>
                      </a:r>
                    </a:p>
                  </a:txBody>
                  <a:tcPr marL="44553" marR="44553" marT="44553" marB="44553" anchor="ctr">
                    <a:lnB w="38100" cap="flat" cmpd="sng" algn="ctr">
                      <a:solidFill>
                        <a:schemeClr val="tx1"/>
                      </a:solidFill>
                      <a:prstDash val="solid"/>
                      <a:round/>
                      <a:headEnd type="none" w="med" len="med"/>
                      <a:tailEnd type="none" w="med" len="med"/>
                    </a:lnB>
                  </a:tcPr>
                </a:tc>
                <a:tc>
                  <a:txBody>
                    <a:bodyPr/>
                    <a:lstStyle/>
                    <a:p>
                      <a:pPr algn="l" rtl="0" fontAlgn="ctr">
                        <a:spcBef>
                          <a:spcPts val="0"/>
                        </a:spcBef>
                        <a:spcAft>
                          <a:spcPts val="0"/>
                        </a:spcAft>
                      </a:pPr>
                      <a:r>
                        <a:rPr lang="en-US" sz="2400" b="1" dirty="0">
                          <a:solidFill>
                            <a:schemeClr val="tx1">
                              <a:lumMod val="75000"/>
                              <a:lumOff val="25000"/>
                            </a:schemeClr>
                          </a:solidFill>
                          <a:effectLst/>
                          <a:latin typeface="Times New Roman" panose="02020603050405020304" pitchFamily="18" charset="0"/>
                          <a:cs typeface="Times New Roman" panose="02020603050405020304" pitchFamily="18" charset="0"/>
                        </a:rPr>
                        <a:t>False recall</a:t>
                      </a:r>
                    </a:p>
                  </a:txBody>
                  <a:tcPr marL="44553" marR="44553" marT="44553" marB="44553" anchor="ctr">
                    <a:lnB w="38100" cap="flat" cmpd="sng" algn="ctr">
                      <a:solidFill>
                        <a:schemeClr val="tx1"/>
                      </a:solidFill>
                      <a:prstDash val="solid"/>
                      <a:round/>
                      <a:headEnd type="none" w="med" len="med"/>
                      <a:tailEnd type="none" w="med" len="med"/>
                    </a:lnB>
                  </a:tcPr>
                </a:tc>
                <a:tc>
                  <a:txBody>
                    <a:bodyPr/>
                    <a:lstStyle/>
                    <a:p>
                      <a:pPr algn="l" rtl="0" fontAlgn="ctr">
                        <a:spcBef>
                          <a:spcPts val="0"/>
                        </a:spcBef>
                        <a:spcAft>
                          <a:spcPts val="0"/>
                        </a:spcAft>
                      </a:pPr>
                      <a:r>
                        <a:rPr lang="en-US" sz="2400" b="1" dirty="0">
                          <a:solidFill>
                            <a:schemeClr val="tx1">
                              <a:lumMod val="75000"/>
                              <a:lumOff val="25000"/>
                            </a:schemeClr>
                          </a:solidFill>
                          <a:effectLst/>
                          <a:latin typeface="Times New Roman" panose="02020603050405020304" pitchFamily="18" charset="0"/>
                          <a:cs typeface="Times New Roman" panose="02020603050405020304" pitchFamily="18" charset="0"/>
                        </a:rPr>
                        <a:t>False </a:t>
                      </a:r>
                    </a:p>
                    <a:p>
                      <a:pPr algn="l" rtl="0" fontAlgn="ctr">
                        <a:spcBef>
                          <a:spcPts val="0"/>
                        </a:spcBef>
                        <a:spcAft>
                          <a:spcPts val="0"/>
                        </a:spcAft>
                      </a:pPr>
                      <a:r>
                        <a:rPr lang="en-US" sz="2400" b="1" dirty="0">
                          <a:solidFill>
                            <a:schemeClr val="tx1">
                              <a:lumMod val="75000"/>
                              <a:lumOff val="25000"/>
                            </a:schemeClr>
                          </a:solidFill>
                          <a:effectLst/>
                          <a:latin typeface="Times New Roman" panose="02020603050405020304" pitchFamily="18" charset="0"/>
                          <a:cs typeface="Times New Roman" panose="02020603050405020304" pitchFamily="18" charset="0"/>
                        </a:rPr>
                        <a:t>precision</a:t>
                      </a:r>
                    </a:p>
                  </a:txBody>
                  <a:tcPr marL="44553" marR="44553" marT="44553" marB="44553" anchor="ctr">
                    <a:lnB w="38100" cap="flat" cmpd="sng" algn="ctr">
                      <a:solidFill>
                        <a:schemeClr val="tx1"/>
                      </a:solidFill>
                      <a:prstDash val="solid"/>
                      <a:round/>
                      <a:headEnd type="none" w="med" len="med"/>
                      <a:tailEnd type="none" w="med" len="med"/>
                    </a:lnB>
                  </a:tcPr>
                </a:tc>
                <a:tc>
                  <a:txBody>
                    <a:bodyPr/>
                    <a:lstStyle/>
                    <a:p>
                      <a:pPr algn="l" rtl="0" fontAlgn="ctr">
                        <a:spcBef>
                          <a:spcPts val="0"/>
                        </a:spcBef>
                        <a:spcAft>
                          <a:spcPts val="0"/>
                        </a:spcAft>
                      </a:pPr>
                      <a:r>
                        <a:rPr lang="en-US" sz="2400" b="1" dirty="0">
                          <a:solidFill>
                            <a:schemeClr val="tx1">
                              <a:lumMod val="75000"/>
                              <a:lumOff val="25000"/>
                            </a:schemeClr>
                          </a:solidFill>
                          <a:effectLst/>
                          <a:latin typeface="Times New Roman" panose="02020603050405020304" pitchFamily="18" charset="0"/>
                          <a:cs typeface="Times New Roman" panose="02020603050405020304" pitchFamily="18" charset="0"/>
                        </a:rPr>
                        <a:t>False </a:t>
                      </a:r>
                    </a:p>
                    <a:p>
                      <a:pPr algn="l" rtl="0" fontAlgn="ctr">
                        <a:spcBef>
                          <a:spcPts val="0"/>
                        </a:spcBef>
                        <a:spcAft>
                          <a:spcPts val="0"/>
                        </a:spcAft>
                      </a:pPr>
                      <a:r>
                        <a:rPr lang="en-US" sz="2400" b="1" dirty="0">
                          <a:solidFill>
                            <a:schemeClr val="tx1">
                              <a:lumMod val="75000"/>
                              <a:lumOff val="25000"/>
                            </a:schemeClr>
                          </a:solidFill>
                          <a:effectLst/>
                          <a:latin typeface="Times New Roman" panose="02020603050405020304" pitchFamily="18" charset="0"/>
                          <a:cs typeface="Times New Roman" panose="02020603050405020304" pitchFamily="18" charset="0"/>
                        </a:rPr>
                        <a:t>F1 score</a:t>
                      </a:r>
                    </a:p>
                  </a:txBody>
                  <a:tcPr marL="44553" marR="44553" marT="44553" marB="44553" anchor="ct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9441819"/>
                  </a:ext>
                </a:extLst>
              </a:tr>
              <a:tr h="619024">
                <a:tc>
                  <a:txBody>
                    <a:bodyPr/>
                    <a:lstStyle/>
                    <a:p>
                      <a:pPr rtl="0" fontAlgn="ctr">
                        <a:spcBef>
                          <a:spcPts val="0"/>
                        </a:spcBef>
                        <a:spcAft>
                          <a:spcPts val="0"/>
                        </a:spcAft>
                      </a:pPr>
                      <a:r>
                        <a:rPr lang="en-US" sz="2400" b="1" dirty="0">
                          <a:solidFill>
                            <a:schemeClr val="tx1">
                              <a:lumMod val="75000"/>
                              <a:lumOff val="25000"/>
                            </a:schemeClr>
                          </a:solidFill>
                          <a:effectLst/>
                          <a:latin typeface="Times New Roman" panose="02020603050405020304" pitchFamily="18" charset="0"/>
                          <a:cs typeface="Times New Roman" panose="02020603050405020304" pitchFamily="18" charset="0"/>
                        </a:rPr>
                        <a:t>Logistics regression</a:t>
                      </a:r>
                    </a:p>
                  </a:txBody>
                  <a:tcPr marL="44553" marR="44553" marT="44553" marB="44553" anchor="ctr">
                    <a:lnT w="38100" cap="flat" cmpd="sng" algn="ctr">
                      <a:solidFill>
                        <a:schemeClr val="tx1"/>
                      </a:solidFill>
                      <a:prstDash val="solid"/>
                      <a:round/>
                      <a:headEnd type="none" w="med" len="med"/>
                      <a:tailEnd type="none" w="med" len="med"/>
                    </a:lnT>
                  </a:tcPr>
                </a:tc>
                <a:tc>
                  <a:txBody>
                    <a:bodyPr/>
                    <a:lstStyle/>
                    <a:p>
                      <a:pPr algn="l" fontAlgn="ctr"/>
                      <a:r>
                        <a:rPr lang="en-US" sz="24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0.67</a:t>
                      </a:r>
                      <a:endParaRPr lang="zh-TW" sz="24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7620" marR="7620" marT="7620" marB="0" anchor="ctr">
                    <a:lnT w="38100" cap="flat" cmpd="sng" algn="ctr">
                      <a:solidFill>
                        <a:schemeClr val="tx1"/>
                      </a:solidFill>
                      <a:prstDash val="solid"/>
                      <a:round/>
                      <a:headEnd type="none" w="med" len="med"/>
                      <a:tailEnd type="none" w="med" len="med"/>
                    </a:lnT>
                  </a:tcPr>
                </a:tc>
                <a:tc>
                  <a:txBody>
                    <a:bodyPr/>
                    <a:lstStyle/>
                    <a:p>
                      <a:pPr algn="l" fontAlgn="ctr"/>
                      <a:r>
                        <a:rPr lang="en-US" sz="24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0.56</a:t>
                      </a:r>
                      <a:endParaRPr lang="zh-TW" sz="24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7620" marR="7620" marT="7620" marB="0" anchor="ctr">
                    <a:lnT w="38100" cap="flat" cmpd="sng" algn="ctr">
                      <a:solidFill>
                        <a:schemeClr val="tx1"/>
                      </a:solidFill>
                      <a:prstDash val="solid"/>
                      <a:round/>
                      <a:headEnd type="none" w="med" len="med"/>
                      <a:tailEnd type="none" w="med" len="med"/>
                    </a:lnT>
                  </a:tcPr>
                </a:tc>
                <a:tc>
                  <a:txBody>
                    <a:bodyPr/>
                    <a:lstStyle/>
                    <a:p>
                      <a:pPr algn="l" fontAlgn="ctr"/>
                      <a:r>
                        <a:rPr lang="en-US" sz="24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0.22</a:t>
                      </a:r>
                      <a:endParaRPr lang="zh-TW" sz="24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7620" marR="7620" marT="7620" marB="0" anchor="ctr">
                    <a:lnT w="38100" cap="flat" cmpd="sng" algn="ctr">
                      <a:solidFill>
                        <a:schemeClr val="tx1"/>
                      </a:solidFill>
                      <a:prstDash val="solid"/>
                      <a:round/>
                      <a:headEnd type="none" w="med" len="med"/>
                      <a:tailEnd type="none" w="med" len="med"/>
                    </a:lnT>
                  </a:tcPr>
                </a:tc>
                <a:tc>
                  <a:txBody>
                    <a:bodyPr/>
                    <a:lstStyle/>
                    <a:p>
                      <a:pPr algn="l" fontAlgn="ctr"/>
                      <a:r>
                        <a:rPr lang="en-US" sz="24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0.31</a:t>
                      </a:r>
                      <a:endParaRPr lang="zh-TW" sz="24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7620" marR="7620" marT="7620" marB="0" anchor="ct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701134257"/>
                  </a:ext>
                </a:extLst>
              </a:tr>
              <a:tr h="619024">
                <a:tc>
                  <a:txBody>
                    <a:bodyPr/>
                    <a:lstStyle/>
                    <a:p>
                      <a:pPr rtl="0" fontAlgn="ctr">
                        <a:spcBef>
                          <a:spcPts val="0"/>
                        </a:spcBef>
                        <a:spcAft>
                          <a:spcPts val="0"/>
                        </a:spcAft>
                      </a:pPr>
                      <a:r>
                        <a:rPr lang="en-US" sz="2400" b="1" dirty="0">
                          <a:solidFill>
                            <a:schemeClr val="tx1">
                              <a:lumMod val="75000"/>
                              <a:lumOff val="25000"/>
                            </a:schemeClr>
                          </a:solidFill>
                          <a:effectLst/>
                          <a:latin typeface="Times New Roman" panose="02020603050405020304" pitchFamily="18" charset="0"/>
                          <a:cs typeface="Times New Roman" panose="02020603050405020304" pitchFamily="18" charset="0"/>
                        </a:rPr>
                        <a:t>Gradient Boosting</a:t>
                      </a:r>
                    </a:p>
                  </a:txBody>
                  <a:tcPr marL="44553" marR="44553" marT="44553" marB="44553" anchor="ctr"/>
                </a:tc>
                <a:tc>
                  <a:txBody>
                    <a:bodyPr/>
                    <a:lstStyle/>
                    <a:p>
                      <a:pPr algn="l" fontAlgn="ctr"/>
                      <a:r>
                        <a:rPr lang="en-US" sz="24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0.69</a:t>
                      </a:r>
                      <a:endParaRPr lang="zh-TW" sz="24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7620" marR="7620" marT="7620" marB="0" anchor="ctr"/>
                </a:tc>
                <a:tc>
                  <a:txBody>
                    <a:bodyPr/>
                    <a:lstStyle/>
                    <a:p>
                      <a:pPr algn="l" fontAlgn="ctr"/>
                      <a:r>
                        <a:rPr lang="en-US" sz="24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0.54</a:t>
                      </a:r>
                      <a:endParaRPr lang="zh-TW" sz="24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7620" marR="7620" marT="7620" marB="0" anchor="ctr"/>
                </a:tc>
                <a:tc>
                  <a:txBody>
                    <a:bodyPr/>
                    <a:lstStyle/>
                    <a:p>
                      <a:pPr algn="l" fontAlgn="ctr"/>
                      <a:r>
                        <a:rPr lang="en-US" sz="24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0.22</a:t>
                      </a:r>
                      <a:endParaRPr lang="zh-TW" sz="24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7620" marR="7620" marT="7620" marB="0" anchor="ctr"/>
                </a:tc>
                <a:tc>
                  <a:txBody>
                    <a:bodyPr/>
                    <a:lstStyle/>
                    <a:p>
                      <a:pPr algn="l" fontAlgn="ctr"/>
                      <a:r>
                        <a:rPr lang="en-US" sz="24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0.31</a:t>
                      </a:r>
                      <a:endParaRPr lang="zh-TW" sz="24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7620" marR="7620" marT="7620" marB="0" anchor="ctr"/>
                </a:tc>
                <a:extLst>
                  <a:ext uri="{0D108BD9-81ED-4DB2-BD59-A6C34878D82A}">
                    <a16:rowId xmlns:a16="http://schemas.microsoft.com/office/drawing/2014/main" val="4159972538"/>
                  </a:ext>
                </a:extLst>
              </a:tr>
              <a:tr h="619024">
                <a:tc>
                  <a:txBody>
                    <a:bodyPr/>
                    <a:lstStyle/>
                    <a:p>
                      <a:pPr rtl="0" fontAlgn="ctr">
                        <a:spcBef>
                          <a:spcPts val="0"/>
                        </a:spcBef>
                        <a:spcAft>
                          <a:spcPts val="0"/>
                        </a:spcAft>
                      </a:pPr>
                      <a:r>
                        <a:rPr lang="en-US" sz="2400" b="1" dirty="0" err="1">
                          <a:solidFill>
                            <a:schemeClr val="tx1">
                              <a:lumMod val="75000"/>
                              <a:lumOff val="25000"/>
                            </a:schemeClr>
                          </a:solidFill>
                          <a:effectLst/>
                          <a:latin typeface="Times New Roman" panose="02020603050405020304" pitchFamily="18" charset="0"/>
                          <a:cs typeface="Times New Roman" panose="02020603050405020304" pitchFamily="18" charset="0"/>
                        </a:rPr>
                        <a:t>XGBoost</a:t>
                      </a:r>
                      <a:endParaRPr lang="en-US" sz="2400" b="1"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44553" marR="44553" marT="44553" marB="44553" anchor="ctr"/>
                </a:tc>
                <a:tc>
                  <a:txBody>
                    <a:bodyPr/>
                    <a:lstStyle/>
                    <a:p>
                      <a:pPr algn="l" fontAlgn="ctr"/>
                      <a:r>
                        <a:rPr lang="en-US" sz="24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0.84</a:t>
                      </a:r>
                      <a:endParaRPr lang="zh-TW" sz="24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7620" marR="7620" marT="7620" marB="0" anchor="ctr"/>
                </a:tc>
                <a:tc>
                  <a:txBody>
                    <a:bodyPr/>
                    <a:lstStyle/>
                    <a:p>
                      <a:pPr algn="l" fontAlgn="ctr"/>
                      <a:r>
                        <a:rPr lang="en-US" sz="24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0.15</a:t>
                      </a:r>
                      <a:endParaRPr lang="zh-TW" sz="24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7620" marR="7620" marT="7620" marB="0" anchor="ctr"/>
                </a:tc>
                <a:tc>
                  <a:txBody>
                    <a:bodyPr/>
                    <a:lstStyle/>
                    <a:p>
                      <a:pPr algn="l" fontAlgn="ctr"/>
                      <a:r>
                        <a:rPr lang="en-US" sz="24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0.29</a:t>
                      </a:r>
                      <a:endParaRPr lang="zh-TW" sz="24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7620" marR="7620" marT="7620" marB="0" anchor="ctr"/>
                </a:tc>
                <a:tc>
                  <a:txBody>
                    <a:bodyPr/>
                    <a:lstStyle/>
                    <a:p>
                      <a:pPr algn="l" fontAlgn="ctr"/>
                      <a:r>
                        <a:rPr lang="en-US" sz="24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0.20</a:t>
                      </a:r>
                      <a:endParaRPr lang="zh-TW" sz="24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7620" marR="7620" marT="7620" marB="0" anchor="ctr"/>
                </a:tc>
                <a:extLst>
                  <a:ext uri="{0D108BD9-81ED-4DB2-BD59-A6C34878D82A}">
                    <a16:rowId xmlns:a16="http://schemas.microsoft.com/office/drawing/2014/main" val="1953696267"/>
                  </a:ext>
                </a:extLst>
              </a:tr>
            </a:tbl>
          </a:graphicData>
        </a:graphic>
      </p:graphicFrame>
      <p:sp>
        <p:nvSpPr>
          <p:cNvPr id="5" name="標題 4">
            <a:extLst>
              <a:ext uri="{FF2B5EF4-FFF2-40B4-BE49-F238E27FC236}">
                <a16:creationId xmlns:a16="http://schemas.microsoft.com/office/drawing/2014/main" id="{F4E244B0-F55C-4719-B799-3F4511CA46B0}"/>
              </a:ext>
            </a:extLst>
          </p:cNvPr>
          <p:cNvSpPr>
            <a:spLocks noGrp="1"/>
          </p:cNvSpPr>
          <p:nvPr>
            <p:ph type="title"/>
          </p:nvPr>
        </p:nvSpPr>
        <p:spPr/>
        <p:txBody>
          <a:bodyPr/>
          <a:lstStyle/>
          <a:p>
            <a:r>
              <a:rPr lang="en-US" altLang="zh-TW" dirty="0"/>
              <a:t>Experiment 2 - only text features</a:t>
            </a:r>
            <a:endParaRPr lang="zh-TW" altLang="zh-TW" dirty="0"/>
          </a:p>
        </p:txBody>
      </p:sp>
      <p:sp>
        <p:nvSpPr>
          <p:cNvPr id="7" name="矩形 6">
            <a:extLst>
              <a:ext uri="{FF2B5EF4-FFF2-40B4-BE49-F238E27FC236}">
                <a16:creationId xmlns:a16="http://schemas.microsoft.com/office/drawing/2014/main" id="{B22E1C8E-B689-F745-96C7-3AD28541C475}"/>
              </a:ext>
            </a:extLst>
          </p:cNvPr>
          <p:cNvSpPr/>
          <p:nvPr/>
        </p:nvSpPr>
        <p:spPr>
          <a:xfrm>
            <a:off x="0" y="0"/>
            <a:ext cx="12192000" cy="681037"/>
          </a:xfrm>
          <a:prstGeom prst="rect">
            <a:avLst/>
          </a:prstGeom>
          <a:solidFill>
            <a:srgbClr val="357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b="1" dirty="0">
                <a:solidFill>
                  <a:schemeClr val="bg1"/>
                </a:solidFill>
                <a:latin typeface="微軟正黑體" panose="020B0604030504040204" pitchFamily="34" charset="-120"/>
                <a:ea typeface="微軟正黑體" panose="020B0604030504040204" pitchFamily="34" charset="-120"/>
              </a:rPr>
              <a:t>研究動機及專案目標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相關文獻探討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研究模型及設計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accent4">
                    <a:lumMod val="40000"/>
                    <a:lumOff val="60000"/>
                  </a:schemeClr>
                </a:solidFill>
                <a:latin typeface="微軟正黑體" panose="020B0604030504040204" pitchFamily="34" charset="-120"/>
                <a:ea typeface="微軟正黑體" panose="020B0604030504040204" pitchFamily="34" charset="-120"/>
              </a:rPr>
              <a:t>資料處理、建模及實驗結果分析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管理意涵及學術貢獻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結論及未來展望</a:t>
            </a:r>
          </a:p>
        </p:txBody>
      </p:sp>
    </p:spTree>
    <p:extLst>
      <p:ext uri="{BB962C8B-B14F-4D97-AF65-F5344CB8AC3E}">
        <p14:creationId xmlns:p14="http://schemas.microsoft.com/office/powerpoint/2010/main" val="14174670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F4E244B0-F55C-4719-B799-3F4511CA46B0}"/>
              </a:ext>
            </a:extLst>
          </p:cNvPr>
          <p:cNvSpPr>
            <a:spLocks noGrp="1"/>
          </p:cNvSpPr>
          <p:nvPr>
            <p:ph type="title"/>
          </p:nvPr>
        </p:nvSpPr>
        <p:spPr/>
        <p:txBody>
          <a:bodyPr/>
          <a:lstStyle/>
          <a:p>
            <a:r>
              <a:rPr lang="zh-TW" altLang="en-US" dirty="0"/>
              <a:t>實驗</a:t>
            </a:r>
            <a:r>
              <a:rPr lang="zh-CN" altLang="en-US" dirty="0"/>
              <a:t>二</a:t>
            </a:r>
            <a:r>
              <a:rPr lang="zh-TW" altLang="en-US" dirty="0"/>
              <a:t> </a:t>
            </a:r>
            <a:r>
              <a:rPr lang="en-US" altLang="zh-TW" dirty="0"/>
              <a:t>-</a:t>
            </a:r>
            <a:r>
              <a:rPr lang="zh-TW" altLang="en-US" dirty="0"/>
              <a:t> 小結</a:t>
            </a:r>
          </a:p>
        </p:txBody>
      </p:sp>
      <p:sp>
        <p:nvSpPr>
          <p:cNvPr id="2" name="內容版面配置區 1">
            <a:extLst>
              <a:ext uri="{FF2B5EF4-FFF2-40B4-BE49-F238E27FC236}">
                <a16:creationId xmlns:a16="http://schemas.microsoft.com/office/drawing/2014/main" id="{FABF90BD-963D-4B1E-A2D3-6ED76D27AA7E}"/>
              </a:ext>
            </a:extLst>
          </p:cNvPr>
          <p:cNvSpPr>
            <a:spLocks noGrp="1"/>
          </p:cNvSpPr>
          <p:nvPr>
            <p:ph idx="1"/>
          </p:nvPr>
        </p:nvSpPr>
        <p:spPr>
          <a:xfrm>
            <a:off x="553915" y="2006140"/>
            <a:ext cx="11084170" cy="4851860"/>
          </a:xfrm>
        </p:spPr>
        <p:txBody>
          <a:bodyPr>
            <a:normAutofit/>
          </a:bodyPr>
          <a:lstStyle/>
          <a:p>
            <a:pPr marL="0" indent="0">
              <a:buNone/>
            </a:pPr>
            <a:r>
              <a:rPr lang="zh-TW" altLang="zh-TW" dirty="0"/>
              <a:t>實驗結果：</a:t>
            </a:r>
          </a:p>
          <a:p>
            <a:r>
              <a:rPr lang="en-US" altLang="zh-TW" b="1" dirty="0"/>
              <a:t>Logistics regression</a:t>
            </a:r>
            <a:r>
              <a:rPr lang="zh-CN" altLang="en-US" dirty="0"/>
              <a:t>之</a:t>
            </a:r>
            <a:r>
              <a:rPr lang="en-US" altLang="zh-TW" dirty="0"/>
              <a:t>False recall</a:t>
            </a:r>
            <a:r>
              <a:rPr lang="zh-CN" altLang="en-US" dirty="0"/>
              <a:t>最高，</a:t>
            </a:r>
            <a:r>
              <a:rPr lang="en-US" altLang="zh-TW" dirty="0"/>
              <a:t> Accuracy</a:t>
            </a:r>
            <a:r>
              <a:rPr lang="zh-CN" altLang="en-US" dirty="0"/>
              <a:t>最低。</a:t>
            </a:r>
            <a:endParaRPr lang="en-US" altLang="zh-CN" dirty="0"/>
          </a:p>
          <a:p>
            <a:r>
              <a:rPr lang="en-US" altLang="zh-TW" b="1" dirty="0" err="1"/>
              <a:t>XGBoost</a:t>
            </a:r>
            <a:r>
              <a:rPr lang="zh-CN" altLang="en-US" dirty="0"/>
              <a:t>之</a:t>
            </a:r>
            <a:r>
              <a:rPr lang="en-US" altLang="zh-TW" dirty="0"/>
              <a:t>False recall</a:t>
            </a:r>
            <a:r>
              <a:rPr lang="zh-CN" altLang="en-US" dirty="0"/>
              <a:t>最低，</a:t>
            </a:r>
            <a:r>
              <a:rPr lang="en-US" altLang="zh-TW" dirty="0"/>
              <a:t> Accuracy</a:t>
            </a:r>
            <a:r>
              <a:rPr lang="zh-CN" altLang="en-US" dirty="0"/>
              <a:t>最高。</a:t>
            </a:r>
            <a:endParaRPr lang="en-US" altLang="zh-TW" dirty="0"/>
          </a:p>
          <a:p>
            <a:r>
              <a:rPr lang="en-US" altLang="zh-TW" b="1" dirty="0"/>
              <a:t>Gradient Boosting</a:t>
            </a:r>
            <a:r>
              <a:rPr lang="zh-CN" altLang="en-US" dirty="0"/>
              <a:t>有較</a:t>
            </a:r>
            <a:r>
              <a:rPr lang="zh-TW" altLang="zh-TW" dirty="0"/>
              <a:t>平衡的表現。</a:t>
            </a:r>
          </a:p>
          <a:p>
            <a:pPr marL="0" indent="0">
              <a:buNone/>
            </a:pPr>
            <a:endParaRPr lang="zh-TW" altLang="zh-TW" dirty="0"/>
          </a:p>
          <a:p>
            <a:pPr marL="0" indent="0">
              <a:buNone/>
            </a:pPr>
            <a:r>
              <a:rPr lang="zh-TW" altLang="zh-TW" dirty="0"/>
              <a:t>模型變數重要性：</a:t>
            </a:r>
            <a:endParaRPr lang="zh-TW" altLang="en-US" dirty="0"/>
          </a:p>
          <a:p>
            <a:r>
              <a:rPr lang="zh-TW" altLang="zh-TW" dirty="0"/>
              <a:t>對於餐點口味的描述如</a:t>
            </a:r>
            <a:r>
              <a:rPr lang="en-US" altLang="zh-TW" dirty="0"/>
              <a:t>: flavorful, sauce, pork, tasty</a:t>
            </a:r>
            <a:r>
              <a:rPr lang="zh-TW" altLang="zh-TW" dirty="0"/>
              <a:t>等。</a:t>
            </a:r>
            <a:r>
              <a:rPr lang="en-US" altLang="zh-TW" dirty="0">
                <a:sym typeface="Wingdings" pitchFamily="2" charset="2"/>
              </a:rPr>
              <a:t> </a:t>
            </a:r>
            <a:r>
              <a:rPr lang="zh-CN" altLang="en-US" dirty="0">
                <a:sym typeface="Wingdings" pitchFamily="2" charset="2"/>
              </a:rPr>
              <a:t>假評論</a:t>
            </a:r>
            <a:endParaRPr lang="en-US" altLang="zh-CN" dirty="0">
              <a:sym typeface="Wingdings" pitchFamily="2" charset="2"/>
            </a:endParaRPr>
          </a:p>
          <a:p>
            <a:r>
              <a:rPr lang="zh-TW" altLang="en-US" b="1" dirty="0">
                <a:solidFill>
                  <a:srgbClr val="FF0000"/>
                </a:solidFill>
              </a:rPr>
              <a:t>假評論常用字 </a:t>
            </a:r>
            <a:r>
              <a:rPr lang="en-US" altLang="zh-TW" b="1" dirty="0">
                <a:solidFill>
                  <a:srgbClr val="FF0000"/>
                </a:solidFill>
                <a:sym typeface="Wingdings" pitchFamily="2" charset="2"/>
              </a:rPr>
              <a:t></a:t>
            </a:r>
            <a:r>
              <a:rPr lang="zh-TW" altLang="zh-TW" b="1" dirty="0">
                <a:solidFill>
                  <a:srgbClr val="FF0000"/>
                </a:solidFill>
              </a:rPr>
              <a:t>真實評論的「反指標」</a:t>
            </a:r>
            <a:endParaRPr lang="zh-TW" altLang="en-US" b="1" dirty="0">
              <a:solidFill>
                <a:srgbClr val="FF0000"/>
              </a:solidFill>
            </a:endParaRPr>
          </a:p>
        </p:txBody>
      </p:sp>
      <p:sp>
        <p:nvSpPr>
          <p:cNvPr id="4" name="投影片編號版面配置區 3"/>
          <p:cNvSpPr>
            <a:spLocks noGrp="1"/>
          </p:cNvSpPr>
          <p:nvPr>
            <p:ph type="sldNum" sz="quarter" idx="12"/>
          </p:nvPr>
        </p:nvSpPr>
        <p:spPr/>
        <p:txBody>
          <a:bodyPr/>
          <a:lstStyle/>
          <a:p>
            <a:fld id="{93803A6D-EC14-414F-8472-80204676D953}" type="slidenum">
              <a:rPr lang="zh-TW" altLang="en-US" smtClean="0"/>
              <a:t>38</a:t>
            </a:fld>
            <a:endParaRPr lang="zh-TW" altLang="en-US"/>
          </a:p>
        </p:txBody>
      </p:sp>
      <p:sp>
        <p:nvSpPr>
          <p:cNvPr id="6" name="矩形 5">
            <a:extLst>
              <a:ext uri="{FF2B5EF4-FFF2-40B4-BE49-F238E27FC236}">
                <a16:creationId xmlns:a16="http://schemas.microsoft.com/office/drawing/2014/main" id="{852D9234-3201-AA4B-B916-4A817F5CCA4E}"/>
              </a:ext>
            </a:extLst>
          </p:cNvPr>
          <p:cNvSpPr/>
          <p:nvPr/>
        </p:nvSpPr>
        <p:spPr>
          <a:xfrm>
            <a:off x="0" y="0"/>
            <a:ext cx="12192000" cy="681037"/>
          </a:xfrm>
          <a:prstGeom prst="rect">
            <a:avLst/>
          </a:prstGeom>
          <a:solidFill>
            <a:srgbClr val="357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b="1" dirty="0">
                <a:solidFill>
                  <a:schemeClr val="bg1"/>
                </a:solidFill>
                <a:latin typeface="微軟正黑體" panose="020B0604030504040204" pitchFamily="34" charset="-120"/>
                <a:ea typeface="微軟正黑體" panose="020B0604030504040204" pitchFamily="34" charset="-120"/>
              </a:rPr>
              <a:t>研究動機及專案目標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相關文獻探討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研究模型及設計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accent4">
                    <a:lumMod val="40000"/>
                    <a:lumOff val="60000"/>
                  </a:schemeClr>
                </a:solidFill>
                <a:latin typeface="微軟正黑體" panose="020B0604030504040204" pitchFamily="34" charset="-120"/>
                <a:ea typeface="微軟正黑體" panose="020B0604030504040204" pitchFamily="34" charset="-120"/>
              </a:rPr>
              <a:t>資料處理、建模及實驗結果分析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管理意涵及學術貢獻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結論及未來展望</a:t>
            </a:r>
          </a:p>
        </p:txBody>
      </p:sp>
    </p:spTree>
    <p:extLst>
      <p:ext uri="{BB962C8B-B14F-4D97-AF65-F5344CB8AC3E}">
        <p14:creationId xmlns:p14="http://schemas.microsoft.com/office/powerpoint/2010/main" val="14505810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F4E244B0-F55C-4719-B799-3F4511CA46B0}"/>
              </a:ext>
            </a:extLst>
          </p:cNvPr>
          <p:cNvSpPr>
            <a:spLocks noGrp="1"/>
          </p:cNvSpPr>
          <p:nvPr>
            <p:ph type="title"/>
          </p:nvPr>
        </p:nvSpPr>
        <p:spPr/>
        <p:txBody>
          <a:bodyPr>
            <a:normAutofit/>
          </a:bodyPr>
          <a:lstStyle/>
          <a:p>
            <a:r>
              <a:rPr lang="en-US" altLang="zh-TW" sz="3200" dirty="0"/>
              <a:t>Experiment 3 - both text features &amp; behavior features</a:t>
            </a:r>
            <a:endParaRPr lang="zh-TW" altLang="zh-TW" sz="3200" dirty="0"/>
          </a:p>
        </p:txBody>
      </p:sp>
      <p:sp>
        <p:nvSpPr>
          <p:cNvPr id="2" name="內容版面配置區 1">
            <a:extLst>
              <a:ext uri="{FF2B5EF4-FFF2-40B4-BE49-F238E27FC236}">
                <a16:creationId xmlns:a16="http://schemas.microsoft.com/office/drawing/2014/main" id="{8053CCDF-77B4-4DEE-A5DB-6011223DDD88}"/>
              </a:ext>
            </a:extLst>
          </p:cNvPr>
          <p:cNvSpPr>
            <a:spLocks noGrp="1"/>
          </p:cNvSpPr>
          <p:nvPr>
            <p:ph idx="1"/>
          </p:nvPr>
        </p:nvSpPr>
        <p:spPr>
          <a:xfrm>
            <a:off x="553915" y="2006140"/>
            <a:ext cx="11084170" cy="4851860"/>
          </a:xfrm>
        </p:spPr>
        <p:txBody>
          <a:bodyPr>
            <a:normAutofit fontScale="77500" lnSpcReduction="20000"/>
          </a:bodyPr>
          <a:lstStyle/>
          <a:p>
            <a:pPr marL="0" indent="0">
              <a:lnSpc>
                <a:spcPct val="150000"/>
              </a:lnSpc>
              <a:spcAft>
                <a:spcPts val="0"/>
              </a:spcAft>
              <a:buNone/>
            </a:pPr>
            <a:r>
              <a:rPr lang="zh-TW" altLang="zh-TW" kern="100" dirty="0">
                <a:cs typeface="Times New Roman" panose="02020603050405020304" pitchFamily="18" charset="0"/>
              </a:rPr>
              <a:t>模型變數重要性：</a:t>
            </a:r>
          </a:p>
          <a:p>
            <a:pPr>
              <a:lnSpc>
                <a:spcPct val="150000"/>
              </a:lnSpc>
              <a:spcAft>
                <a:spcPts val="0"/>
              </a:spcAft>
            </a:pPr>
            <a:r>
              <a:rPr lang="en-US" altLang="zh-TW" b="1" kern="100" dirty="0">
                <a:cs typeface="Times New Roman" panose="02020603050405020304" pitchFamily="18" charset="0"/>
              </a:rPr>
              <a:t>Logistics</a:t>
            </a:r>
            <a:r>
              <a:rPr lang="zh-TW" altLang="zh-TW" kern="100" dirty="0">
                <a:cs typeface="Times New Roman" panose="02020603050405020304" pitchFamily="18" charset="0"/>
              </a:rPr>
              <a:t>：</a:t>
            </a:r>
            <a:r>
              <a:rPr lang="en-US" altLang="zh-TW" b="1" kern="100" dirty="0" err="1">
                <a:solidFill>
                  <a:srgbClr val="FF0000"/>
                </a:solidFill>
                <a:cs typeface="Times New Roman" panose="02020603050405020304" pitchFamily="18" charset="0"/>
              </a:rPr>
              <a:t>max_review_similarity</a:t>
            </a:r>
            <a:r>
              <a:rPr lang="zh-TW" altLang="zh-TW" kern="100" dirty="0">
                <a:cs typeface="Times New Roman" panose="02020603050405020304" pitchFamily="18" charset="0"/>
              </a:rPr>
              <a:t>、</a:t>
            </a:r>
            <a:r>
              <a:rPr lang="en-US" altLang="zh-TW" b="1" kern="100" dirty="0" err="1">
                <a:solidFill>
                  <a:srgbClr val="FF0000"/>
                </a:solidFill>
                <a:cs typeface="Times New Roman" panose="02020603050405020304" pitchFamily="18" charset="0"/>
              </a:rPr>
              <a:t>average_review_similarity</a:t>
            </a:r>
            <a:r>
              <a:rPr lang="zh-TW" altLang="zh-TW" kern="100" dirty="0">
                <a:cs typeface="Times New Roman" panose="02020603050405020304" pitchFamily="18" charset="0"/>
              </a:rPr>
              <a:t>、</a:t>
            </a:r>
            <a:r>
              <a:rPr lang="en-US" altLang="zh-TW" kern="100" dirty="0">
                <a:cs typeface="Times New Roman" panose="02020603050405020304" pitchFamily="18" charset="0"/>
              </a:rPr>
              <a:t>cute</a:t>
            </a:r>
            <a:r>
              <a:rPr lang="zh-TW" altLang="zh-TW" kern="100" dirty="0">
                <a:cs typeface="Times New Roman" panose="02020603050405020304" pitchFamily="18" charset="0"/>
              </a:rPr>
              <a:t>、</a:t>
            </a:r>
            <a:r>
              <a:rPr lang="en-US" altLang="zh-TW" kern="100" dirty="0">
                <a:cs typeface="Times New Roman" panose="02020603050405020304" pitchFamily="18" charset="0"/>
              </a:rPr>
              <a:t>seating</a:t>
            </a:r>
            <a:r>
              <a:rPr lang="zh-TW" altLang="zh-TW" kern="100" dirty="0">
                <a:cs typeface="Times New Roman" panose="02020603050405020304" pitchFamily="18" charset="0"/>
              </a:rPr>
              <a:t>、</a:t>
            </a:r>
            <a:r>
              <a:rPr lang="en-US" altLang="zh-TW" kern="100" dirty="0">
                <a:cs typeface="Times New Roman" panose="02020603050405020304" pitchFamily="18" charset="0"/>
              </a:rPr>
              <a:t>decent</a:t>
            </a:r>
            <a:r>
              <a:rPr lang="zh-TW" altLang="zh-TW" kern="100" dirty="0">
                <a:cs typeface="Times New Roman" panose="02020603050405020304" pitchFamily="18" charset="0"/>
              </a:rPr>
              <a:t>、</a:t>
            </a:r>
            <a:r>
              <a:rPr lang="en-US" altLang="zh-TW" kern="100" dirty="0">
                <a:cs typeface="Times New Roman" panose="02020603050405020304" pitchFamily="18" charset="0"/>
              </a:rPr>
              <a:t>super</a:t>
            </a:r>
            <a:r>
              <a:rPr lang="zh-TW" altLang="zh-TW" kern="100" dirty="0">
                <a:cs typeface="Times New Roman" panose="02020603050405020304" pitchFamily="18" charset="0"/>
              </a:rPr>
              <a:t>、</a:t>
            </a:r>
            <a:r>
              <a:rPr lang="en-US" altLang="zh-TW" kern="100" dirty="0">
                <a:cs typeface="Times New Roman" panose="02020603050405020304" pitchFamily="18" charset="0"/>
              </a:rPr>
              <a:t>id</a:t>
            </a:r>
            <a:r>
              <a:rPr lang="zh-TW" altLang="zh-TW" kern="100" dirty="0">
                <a:cs typeface="Times New Roman" panose="02020603050405020304" pitchFamily="18" charset="0"/>
              </a:rPr>
              <a:t>、</a:t>
            </a:r>
            <a:r>
              <a:rPr lang="en-US" altLang="zh-TW" kern="100" dirty="0" err="1">
                <a:cs typeface="Times New Roman" panose="02020603050405020304" pitchFamily="18" charset="0"/>
              </a:rPr>
              <a:t>youre</a:t>
            </a:r>
            <a:r>
              <a:rPr lang="zh-TW" altLang="zh-TW" kern="100" dirty="0">
                <a:cs typeface="Times New Roman" panose="02020603050405020304" pitchFamily="18" charset="0"/>
              </a:rPr>
              <a:t>、</a:t>
            </a:r>
            <a:r>
              <a:rPr lang="en-US" altLang="zh-TW" kern="100" dirty="0">
                <a:cs typeface="Times New Roman" panose="02020603050405020304" pitchFamily="18" charset="0"/>
              </a:rPr>
              <a:t>space</a:t>
            </a:r>
            <a:r>
              <a:rPr lang="zh-TW" altLang="zh-TW" kern="100" dirty="0">
                <a:cs typeface="Times New Roman" panose="02020603050405020304" pitchFamily="18" charset="0"/>
              </a:rPr>
              <a:t>、</a:t>
            </a:r>
            <a:r>
              <a:rPr lang="en-US" altLang="zh-TW" kern="100" dirty="0">
                <a:cs typeface="Times New Roman" panose="02020603050405020304" pitchFamily="18" charset="0"/>
              </a:rPr>
              <a:t>solid</a:t>
            </a:r>
            <a:endParaRPr lang="zh-TW" altLang="zh-TW" kern="100" dirty="0">
              <a:cs typeface="Times New Roman" panose="02020603050405020304" pitchFamily="18" charset="0"/>
            </a:endParaRPr>
          </a:p>
          <a:p>
            <a:pPr>
              <a:lnSpc>
                <a:spcPct val="150000"/>
              </a:lnSpc>
              <a:spcAft>
                <a:spcPts val="0"/>
              </a:spcAft>
            </a:pPr>
            <a:r>
              <a:rPr lang="en-US" altLang="zh-TW" b="1" kern="100" dirty="0">
                <a:cs typeface="Times New Roman" panose="02020603050405020304" pitchFamily="18" charset="0"/>
              </a:rPr>
              <a:t>Gradient Boosting</a:t>
            </a:r>
            <a:r>
              <a:rPr lang="zh-TW" altLang="zh-TW" kern="100" dirty="0">
                <a:cs typeface="Times New Roman" panose="02020603050405020304" pitchFamily="18" charset="0"/>
              </a:rPr>
              <a:t>：</a:t>
            </a:r>
            <a:r>
              <a:rPr lang="en-US" altLang="zh-TW" b="1" kern="100" dirty="0" err="1">
                <a:cs typeface="Times New Roman" panose="02020603050405020304" pitchFamily="18" charset="0"/>
              </a:rPr>
              <a:t>review_count</a:t>
            </a:r>
            <a:r>
              <a:rPr lang="zh-TW" altLang="zh-TW" kern="100" dirty="0">
                <a:cs typeface="Times New Roman" panose="02020603050405020304" pitchFamily="18" charset="0"/>
              </a:rPr>
              <a:t>、</a:t>
            </a:r>
            <a:r>
              <a:rPr lang="en-US" altLang="zh-TW" b="1" kern="100" dirty="0" err="1">
                <a:solidFill>
                  <a:srgbClr val="FF0000"/>
                </a:solidFill>
                <a:cs typeface="Times New Roman" panose="02020603050405020304" pitchFamily="18" charset="0"/>
              </a:rPr>
              <a:t>max_review_similarity</a:t>
            </a:r>
            <a:r>
              <a:rPr lang="zh-TW" altLang="zh-TW" kern="100" dirty="0">
                <a:cs typeface="Times New Roman" panose="02020603050405020304" pitchFamily="18" charset="0"/>
              </a:rPr>
              <a:t>、</a:t>
            </a:r>
            <a:r>
              <a:rPr lang="en-US" altLang="zh-TW" b="1" kern="100" dirty="0" err="1">
                <a:solidFill>
                  <a:srgbClr val="FF0000"/>
                </a:solidFill>
                <a:cs typeface="Times New Roman" panose="02020603050405020304" pitchFamily="18" charset="0"/>
              </a:rPr>
              <a:t>average_review_similarity</a:t>
            </a:r>
            <a:r>
              <a:rPr lang="zh-TW" altLang="zh-TW" kern="100" dirty="0">
                <a:cs typeface="Times New Roman" panose="02020603050405020304" pitchFamily="18" charset="0"/>
              </a:rPr>
              <a:t>、</a:t>
            </a:r>
            <a:r>
              <a:rPr lang="en-US" altLang="zh-TW" b="1" kern="100" dirty="0" err="1">
                <a:solidFill>
                  <a:srgbClr val="FF0000"/>
                </a:solidFill>
                <a:cs typeface="Times New Roman" panose="02020603050405020304" pitchFamily="18" charset="0"/>
              </a:rPr>
              <a:t>rating_deviation</a:t>
            </a:r>
            <a:r>
              <a:rPr lang="zh-TW" altLang="zh-TW" kern="100" dirty="0">
                <a:cs typeface="Times New Roman" panose="02020603050405020304" pitchFamily="18" charset="0"/>
              </a:rPr>
              <a:t>、</a:t>
            </a:r>
            <a:r>
              <a:rPr lang="en-US" altLang="zh-TW" b="1" kern="100" dirty="0" err="1">
                <a:cs typeface="Times New Roman" panose="02020603050405020304" pitchFamily="18" charset="0"/>
              </a:rPr>
              <a:t>review_count_today</a:t>
            </a:r>
            <a:r>
              <a:rPr lang="zh-TW" altLang="zh-TW" kern="100" dirty="0">
                <a:cs typeface="Times New Roman" panose="02020603050405020304" pitchFamily="18" charset="0"/>
              </a:rPr>
              <a:t>、</a:t>
            </a:r>
            <a:r>
              <a:rPr lang="en-US" altLang="zh-TW" b="1" kern="100" dirty="0" err="1">
                <a:solidFill>
                  <a:srgbClr val="FF0000"/>
                </a:solidFill>
                <a:cs typeface="Times New Roman" panose="02020603050405020304" pitchFamily="18" charset="0"/>
              </a:rPr>
              <a:t>extreme_rating_ratio</a:t>
            </a:r>
            <a:r>
              <a:rPr lang="zh-TW" altLang="zh-TW" kern="100" dirty="0">
                <a:cs typeface="Times New Roman" panose="02020603050405020304" pitchFamily="18" charset="0"/>
              </a:rPr>
              <a:t>、</a:t>
            </a:r>
            <a:r>
              <a:rPr lang="en-US" altLang="zh-TW" b="1" kern="100" dirty="0" err="1">
                <a:solidFill>
                  <a:srgbClr val="FF0000"/>
                </a:solidFill>
                <a:cs typeface="Times New Roman" panose="02020603050405020304" pitchFamily="18" charset="0"/>
              </a:rPr>
              <a:t>tokenize_content_len</a:t>
            </a:r>
            <a:r>
              <a:rPr lang="zh-TW" altLang="zh-TW" kern="100" dirty="0">
                <a:cs typeface="Times New Roman" panose="02020603050405020304" pitchFamily="18" charset="0"/>
              </a:rPr>
              <a:t>、</a:t>
            </a:r>
            <a:r>
              <a:rPr lang="en-US" altLang="zh-TW" b="1" kern="100" dirty="0" err="1">
                <a:solidFill>
                  <a:srgbClr val="FF0000"/>
                </a:solidFill>
                <a:cs typeface="Times New Roman" panose="02020603050405020304" pitchFamily="18" charset="0"/>
              </a:rPr>
              <a:t>length_deviation</a:t>
            </a:r>
            <a:r>
              <a:rPr lang="zh-TW" altLang="zh-TW" kern="100" dirty="0">
                <a:cs typeface="Times New Roman" panose="02020603050405020304" pitchFamily="18" charset="0"/>
              </a:rPr>
              <a:t>、</a:t>
            </a:r>
            <a:r>
              <a:rPr lang="en-US" altLang="zh-TW" kern="100" dirty="0">
                <a:cs typeface="Times New Roman" panose="02020603050405020304" pitchFamily="18" charset="0"/>
              </a:rPr>
              <a:t>owner</a:t>
            </a:r>
            <a:r>
              <a:rPr lang="zh-TW" altLang="zh-TW" kern="100" dirty="0">
                <a:cs typeface="Times New Roman" panose="02020603050405020304" pitchFamily="18" charset="0"/>
              </a:rPr>
              <a:t>、</a:t>
            </a:r>
            <a:r>
              <a:rPr lang="en-US" altLang="zh-TW" b="1" kern="100" dirty="0" err="1">
                <a:solidFill>
                  <a:srgbClr val="FF0000"/>
                </a:solidFill>
                <a:cs typeface="Times New Roman" panose="02020603050405020304" pitchFamily="18" charset="0"/>
              </a:rPr>
              <a:t>absolute_compound</a:t>
            </a:r>
            <a:endParaRPr lang="zh-TW" altLang="zh-TW" kern="100" dirty="0">
              <a:cs typeface="Times New Roman" panose="02020603050405020304" pitchFamily="18" charset="0"/>
            </a:endParaRPr>
          </a:p>
          <a:p>
            <a:pPr>
              <a:lnSpc>
                <a:spcPct val="150000"/>
              </a:lnSpc>
              <a:spcAft>
                <a:spcPts val="0"/>
              </a:spcAft>
            </a:pPr>
            <a:r>
              <a:rPr lang="en-US" altLang="zh-TW" b="1" kern="100" dirty="0" err="1">
                <a:cs typeface="Times New Roman" panose="02020603050405020304" pitchFamily="18" charset="0"/>
              </a:rPr>
              <a:t>XGBoost</a:t>
            </a:r>
            <a:r>
              <a:rPr lang="zh-TW" altLang="zh-TW" kern="100" dirty="0">
                <a:cs typeface="Times New Roman" panose="02020603050405020304" pitchFamily="18" charset="0"/>
              </a:rPr>
              <a:t>：</a:t>
            </a:r>
            <a:r>
              <a:rPr lang="en-US" altLang="zh-TW" kern="100" dirty="0">
                <a:cs typeface="Times New Roman" panose="02020603050405020304" pitchFamily="18" charset="0"/>
              </a:rPr>
              <a:t>one</a:t>
            </a:r>
            <a:r>
              <a:rPr lang="zh-TW" altLang="zh-TW" kern="100" dirty="0">
                <a:cs typeface="Times New Roman" panose="02020603050405020304" pitchFamily="18" charset="0"/>
              </a:rPr>
              <a:t>、</a:t>
            </a:r>
            <a:r>
              <a:rPr lang="en-US" altLang="zh-TW" kern="100" dirty="0">
                <a:cs typeface="Times New Roman" panose="02020603050405020304" pitchFamily="18" charset="0"/>
              </a:rPr>
              <a:t>place</a:t>
            </a:r>
            <a:r>
              <a:rPr lang="zh-TW" altLang="zh-TW" kern="100" dirty="0">
                <a:cs typeface="Times New Roman" panose="02020603050405020304" pitchFamily="18" charset="0"/>
              </a:rPr>
              <a:t>、</a:t>
            </a:r>
            <a:r>
              <a:rPr lang="en-US" altLang="zh-TW" b="1" kern="100" dirty="0" err="1">
                <a:solidFill>
                  <a:srgbClr val="FF0000"/>
                </a:solidFill>
                <a:cs typeface="Times New Roman" panose="02020603050405020304" pitchFamily="18" charset="0"/>
              </a:rPr>
              <a:t>tokenize_content_len</a:t>
            </a:r>
            <a:r>
              <a:rPr lang="zh-TW" altLang="zh-TW" kern="100" dirty="0">
                <a:cs typeface="Times New Roman" panose="02020603050405020304" pitchFamily="18" charset="0"/>
              </a:rPr>
              <a:t>、</a:t>
            </a:r>
            <a:r>
              <a:rPr lang="en-US" altLang="zh-TW" b="1" kern="100" dirty="0" err="1">
                <a:solidFill>
                  <a:srgbClr val="FF0000"/>
                </a:solidFill>
                <a:cs typeface="Times New Roman" panose="02020603050405020304" pitchFamily="18" charset="0"/>
              </a:rPr>
              <a:t>rating_deviation</a:t>
            </a:r>
            <a:r>
              <a:rPr lang="zh-TW" altLang="zh-TW" kern="100" dirty="0">
                <a:cs typeface="Times New Roman" panose="02020603050405020304" pitchFamily="18" charset="0"/>
              </a:rPr>
              <a:t>、</a:t>
            </a:r>
            <a:r>
              <a:rPr lang="en-US" altLang="zh-TW" b="1" kern="100" dirty="0" err="1">
                <a:solidFill>
                  <a:srgbClr val="FF0000"/>
                </a:solidFill>
                <a:cs typeface="Times New Roman" panose="02020603050405020304" pitchFamily="18" charset="0"/>
              </a:rPr>
              <a:t>max_review_similarity</a:t>
            </a:r>
            <a:r>
              <a:rPr lang="zh-TW" altLang="zh-TW" kern="100" dirty="0">
                <a:cs typeface="Times New Roman" panose="02020603050405020304" pitchFamily="18" charset="0"/>
              </a:rPr>
              <a:t>、</a:t>
            </a:r>
            <a:r>
              <a:rPr lang="en-US" altLang="zh-TW" b="1" kern="100" dirty="0" err="1">
                <a:solidFill>
                  <a:srgbClr val="FF0000"/>
                </a:solidFill>
                <a:cs typeface="Times New Roman" panose="02020603050405020304" pitchFamily="18" charset="0"/>
              </a:rPr>
              <a:t>extreme_rating_ratio</a:t>
            </a:r>
            <a:r>
              <a:rPr lang="zh-TW" altLang="zh-TW" kern="100" dirty="0">
                <a:cs typeface="Times New Roman" panose="02020603050405020304" pitchFamily="18" charset="0"/>
              </a:rPr>
              <a:t>、</a:t>
            </a:r>
            <a:r>
              <a:rPr lang="en-US" altLang="zh-TW" b="1" kern="100" dirty="0" err="1">
                <a:solidFill>
                  <a:srgbClr val="FF0000"/>
                </a:solidFill>
                <a:cs typeface="Times New Roman" panose="02020603050405020304" pitchFamily="18" charset="0"/>
              </a:rPr>
              <a:t>absolute_compound</a:t>
            </a:r>
            <a:r>
              <a:rPr lang="zh-TW" altLang="zh-TW" kern="100" dirty="0">
                <a:cs typeface="Times New Roman" panose="02020603050405020304" pitchFamily="18" charset="0"/>
              </a:rPr>
              <a:t>、</a:t>
            </a:r>
            <a:r>
              <a:rPr lang="en-US" altLang="zh-TW" kern="100" dirty="0">
                <a:cs typeface="Times New Roman" panose="02020603050405020304" pitchFamily="18" charset="0"/>
              </a:rPr>
              <a:t>would</a:t>
            </a:r>
            <a:r>
              <a:rPr lang="zh-TW" altLang="zh-TW" kern="100" dirty="0">
                <a:cs typeface="Times New Roman" panose="02020603050405020304" pitchFamily="18" charset="0"/>
              </a:rPr>
              <a:t>、</a:t>
            </a:r>
            <a:r>
              <a:rPr lang="en-US" altLang="zh-TW" b="1" kern="100" dirty="0" err="1">
                <a:solidFill>
                  <a:srgbClr val="FF0000"/>
                </a:solidFill>
                <a:cs typeface="Times New Roman" panose="02020603050405020304" pitchFamily="18" charset="0"/>
              </a:rPr>
              <a:t>length_deviation</a:t>
            </a:r>
            <a:r>
              <a:rPr lang="zh-TW" altLang="zh-TW" kern="100" dirty="0">
                <a:cs typeface="Times New Roman" panose="02020603050405020304" pitchFamily="18" charset="0"/>
              </a:rPr>
              <a:t>、</a:t>
            </a:r>
            <a:r>
              <a:rPr lang="en-US" altLang="zh-TW" kern="100" dirty="0">
                <a:cs typeface="Times New Roman" panose="02020603050405020304" pitchFamily="18" charset="0"/>
              </a:rPr>
              <a:t>next</a:t>
            </a:r>
            <a:endParaRPr lang="zh-TW" altLang="zh-TW" kern="100" dirty="0">
              <a:cs typeface="Times New Roman" panose="02020603050405020304" pitchFamily="18" charset="0"/>
            </a:endParaRPr>
          </a:p>
          <a:p>
            <a:endParaRPr lang="zh-TW" altLang="en-US" dirty="0"/>
          </a:p>
        </p:txBody>
      </p:sp>
      <p:sp>
        <p:nvSpPr>
          <p:cNvPr id="4" name="投影片編號版面配置區 3"/>
          <p:cNvSpPr>
            <a:spLocks noGrp="1"/>
          </p:cNvSpPr>
          <p:nvPr>
            <p:ph type="sldNum" sz="quarter" idx="12"/>
          </p:nvPr>
        </p:nvSpPr>
        <p:spPr/>
        <p:txBody>
          <a:bodyPr/>
          <a:lstStyle/>
          <a:p>
            <a:fld id="{93803A6D-EC14-414F-8472-80204676D953}" type="slidenum">
              <a:rPr lang="zh-TW" altLang="en-US" smtClean="0"/>
              <a:t>39</a:t>
            </a:fld>
            <a:endParaRPr lang="zh-TW" altLang="en-US"/>
          </a:p>
        </p:txBody>
      </p:sp>
      <p:sp>
        <p:nvSpPr>
          <p:cNvPr id="6" name="矩形 5">
            <a:extLst>
              <a:ext uri="{FF2B5EF4-FFF2-40B4-BE49-F238E27FC236}">
                <a16:creationId xmlns:a16="http://schemas.microsoft.com/office/drawing/2014/main" id="{B6CE64E2-CDAC-EF4F-A15E-538C3CA9E5D3}"/>
              </a:ext>
            </a:extLst>
          </p:cNvPr>
          <p:cNvSpPr/>
          <p:nvPr/>
        </p:nvSpPr>
        <p:spPr>
          <a:xfrm>
            <a:off x="0" y="0"/>
            <a:ext cx="12192000" cy="681037"/>
          </a:xfrm>
          <a:prstGeom prst="rect">
            <a:avLst/>
          </a:prstGeom>
          <a:solidFill>
            <a:srgbClr val="357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b="1" dirty="0">
                <a:solidFill>
                  <a:schemeClr val="bg1"/>
                </a:solidFill>
                <a:latin typeface="微軟正黑體" panose="020B0604030504040204" pitchFamily="34" charset="-120"/>
                <a:ea typeface="微軟正黑體" panose="020B0604030504040204" pitchFamily="34" charset="-120"/>
              </a:rPr>
              <a:t>研究動機及專案目標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相關文獻探討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研究模型及設計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accent4">
                    <a:lumMod val="40000"/>
                    <a:lumOff val="60000"/>
                  </a:schemeClr>
                </a:solidFill>
                <a:latin typeface="微軟正黑體" panose="020B0604030504040204" pitchFamily="34" charset="-120"/>
                <a:ea typeface="微軟正黑體" panose="020B0604030504040204" pitchFamily="34" charset="-120"/>
              </a:rPr>
              <a:t>資料處理、建模及實驗結果分析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管理意涵及學術貢獻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結論及未來展望</a:t>
            </a:r>
          </a:p>
        </p:txBody>
      </p:sp>
    </p:spTree>
    <p:extLst>
      <p:ext uri="{BB962C8B-B14F-4D97-AF65-F5344CB8AC3E}">
        <p14:creationId xmlns:p14="http://schemas.microsoft.com/office/powerpoint/2010/main" val="3718335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E6B6800-50DE-46FA-B39E-D66FD938B08B}"/>
              </a:ext>
            </a:extLst>
          </p:cNvPr>
          <p:cNvSpPr/>
          <p:nvPr/>
        </p:nvSpPr>
        <p:spPr>
          <a:xfrm>
            <a:off x="563880" y="0"/>
            <a:ext cx="3261361" cy="6858000"/>
          </a:xfrm>
          <a:prstGeom prst="rect">
            <a:avLst/>
          </a:prstGeom>
          <a:solidFill>
            <a:schemeClr val="tx1">
              <a:lumMod val="85000"/>
              <a:lumOff val="1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標題 7">
            <a:extLst>
              <a:ext uri="{FF2B5EF4-FFF2-40B4-BE49-F238E27FC236}">
                <a16:creationId xmlns:a16="http://schemas.microsoft.com/office/drawing/2014/main" id="{53315E9E-A51B-44DB-969C-395E1EDACF96}"/>
              </a:ext>
            </a:extLst>
          </p:cNvPr>
          <p:cNvSpPr>
            <a:spLocks noGrp="1"/>
          </p:cNvSpPr>
          <p:nvPr>
            <p:ph type="title"/>
          </p:nvPr>
        </p:nvSpPr>
        <p:spPr>
          <a:xfrm>
            <a:off x="662939" y="2245042"/>
            <a:ext cx="3063241" cy="2367915"/>
          </a:xfrm>
        </p:spPr>
        <p:txBody>
          <a:bodyPr>
            <a:normAutofit fontScale="90000"/>
          </a:bodyPr>
          <a:lstStyle/>
          <a:p>
            <a:pPr>
              <a:lnSpc>
                <a:spcPct val="150000"/>
              </a:lnSpc>
            </a:pPr>
            <a:r>
              <a:rPr lang="en-US" altLang="zh-TW" sz="5400" dirty="0">
                <a:solidFill>
                  <a:schemeClr val="accent4">
                    <a:lumMod val="20000"/>
                    <a:lumOff val="80000"/>
                  </a:schemeClr>
                </a:solidFill>
              </a:rPr>
              <a:t>01.</a:t>
            </a:r>
            <a:r>
              <a:rPr lang="en-US" altLang="zh-TW" sz="5400" dirty="0"/>
              <a:t/>
            </a:r>
            <a:br>
              <a:rPr lang="en-US" altLang="zh-TW" sz="5400" dirty="0"/>
            </a:br>
            <a:r>
              <a:rPr lang="zh-TW" altLang="zh-TW" sz="4400" dirty="0">
                <a:solidFill>
                  <a:schemeClr val="bg1"/>
                </a:solidFill>
              </a:rPr>
              <a:t>研究動機</a:t>
            </a:r>
            <a:r>
              <a:rPr lang="en-US" altLang="zh-TW" sz="4400" dirty="0">
                <a:solidFill>
                  <a:schemeClr val="bg1"/>
                </a:solidFill>
              </a:rPr>
              <a:t/>
            </a:r>
            <a:br>
              <a:rPr lang="en-US" altLang="zh-TW" sz="4400" dirty="0">
                <a:solidFill>
                  <a:schemeClr val="bg1"/>
                </a:solidFill>
              </a:rPr>
            </a:br>
            <a:r>
              <a:rPr lang="zh-TW" altLang="zh-TW" sz="4400" dirty="0">
                <a:solidFill>
                  <a:schemeClr val="bg1"/>
                </a:solidFill>
              </a:rPr>
              <a:t>及專案目標</a:t>
            </a:r>
            <a:endParaRPr lang="zh-TW" altLang="en-US" sz="5400" dirty="0">
              <a:solidFill>
                <a:schemeClr val="bg1"/>
              </a:solidFill>
            </a:endParaRPr>
          </a:p>
        </p:txBody>
      </p:sp>
      <p:sp>
        <p:nvSpPr>
          <p:cNvPr id="4" name="投影片編號版面配置區 3">
            <a:extLst>
              <a:ext uri="{FF2B5EF4-FFF2-40B4-BE49-F238E27FC236}">
                <a16:creationId xmlns:a16="http://schemas.microsoft.com/office/drawing/2014/main" id="{FE776625-C173-4910-A7A3-769D5362478C}"/>
              </a:ext>
            </a:extLst>
          </p:cNvPr>
          <p:cNvSpPr>
            <a:spLocks noGrp="1"/>
          </p:cNvSpPr>
          <p:nvPr>
            <p:ph type="sldNum" sz="quarter" idx="12"/>
          </p:nvPr>
        </p:nvSpPr>
        <p:spPr/>
        <p:txBody>
          <a:bodyPr/>
          <a:lstStyle/>
          <a:p>
            <a:fld id="{93803A6D-EC14-414F-8472-80204676D953}" type="slidenum">
              <a:rPr lang="zh-TW" altLang="en-US" smtClean="0"/>
              <a:t>4</a:t>
            </a:fld>
            <a:endParaRPr lang="zh-TW" altLang="en-US"/>
          </a:p>
        </p:txBody>
      </p:sp>
    </p:spTree>
    <p:extLst>
      <p:ext uri="{BB962C8B-B14F-4D97-AF65-F5344CB8AC3E}">
        <p14:creationId xmlns:p14="http://schemas.microsoft.com/office/powerpoint/2010/main" val="25623856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93803A6D-EC14-414F-8472-80204676D953}" type="slidenum">
              <a:rPr lang="zh-TW" altLang="en-US" smtClean="0"/>
              <a:t>40</a:t>
            </a:fld>
            <a:endParaRPr lang="zh-TW" altLang="en-US"/>
          </a:p>
        </p:txBody>
      </p:sp>
      <p:graphicFrame>
        <p:nvGraphicFramePr>
          <p:cNvPr id="6" name="內容版面配置區 6">
            <a:extLst>
              <a:ext uri="{FF2B5EF4-FFF2-40B4-BE49-F238E27FC236}">
                <a16:creationId xmlns:a16="http://schemas.microsoft.com/office/drawing/2014/main" id="{0AE00BF4-5399-446D-B3D5-B034E87DFC5D}"/>
              </a:ext>
            </a:extLst>
          </p:cNvPr>
          <p:cNvGraphicFramePr>
            <a:graphicFrameLocks/>
          </p:cNvGraphicFramePr>
          <p:nvPr>
            <p:extLst/>
          </p:nvPr>
        </p:nvGraphicFramePr>
        <p:xfrm>
          <a:off x="553916" y="2525352"/>
          <a:ext cx="11084169" cy="2973855"/>
        </p:xfrm>
        <a:graphic>
          <a:graphicData uri="http://schemas.openxmlformats.org/drawingml/2006/table">
            <a:tbl>
              <a:tblPr>
                <a:tableStyleId>{8EC20E35-A176-4012-BC5E-935CFFF8708E}</a:tableStyleId>
              </a:tblPr>
              <a:tblGrid>
                <a:gridCol w="2951285">
                  <a:extLst>
                    <a:ext uri="{9D8B030D-6E8A-4147-A177-3AD203B41FA5}">
                      <a16:colId xmlns:a16="http://schemas.microsoft.com/office/drawing/2014/main" val="788625990"/>
                    </a:ext>
                  </a:extLst>
                </a:gridCol>
                <a:gridCol w="2033221">
                  <a:extLst>
                    <a:ext uri="{9D8B030D-6E8A-4147-A177-3AD203B41FA5}">
                      <a16:colId xmlns:a16="http://schemas.microsoft.com/office/drawing/2014/main" val="1657949190"/>
                    </a:ext>
                  </a:extLst>
                </a:gridCol>
                <a:gridCol w="2033221">
                  <a:extLst>
                    <a:ext uri="{9D8B030D-6E8A-4147-A177-3AD203B41FA5}">
                      <a16:colId xmlns:a16="http://schemas.microsoft.com/office/drawing/2014/main" val="3486478700"/>
                    </a:ext>
                  </a:extLst>
                </a:gridCol>
                <a:gridCol w="2033221">
                  <a:extLst>
                    <a:ext uri="{9D8B030D-6E8A-4147-A177-3AD203B41FA5}">
                      <a16:colId xmlns:a16="http://schemas.microsoft.com/office/drawing/2014/main" val="2096965244"/>
                    </a:ext>
                  </a:extLst>
                </a:gridCol>
                <a:gridCol w="2033221">
                  <a:extLst>
                    <a:ext uri="{9D8B030D-6E8A-4147-A177-3AD203B41FA5}">
                      <a16:colId xmlns:a16="http://schemas.microsoft.com/office/drawing/2014/main" val="562591584"/>
                    </a:ext>
                  </a:extLst>
                </a:gridCol>
              </a:tblGrid>
              <a:tr h="1116783">
                <a:tc>
                  <a:txBody>
                    <a:bodyPr/>
                    <a:lstStyle/>
                    <a:p>
                      <a:pPr algn="l" rtl="0" fontAlgn="ctr">
                        <a:spcBef>
                          <a:spcPts val="0"/>
                        </a:spcBef>
                        <a:spcAft>
                          <a:spcPts val="0"/>
                        </a:spcAft>
                      </a:pPr>
                      <a:endParaRPr lang="en-US" sz="2400" b="1"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44553" marR="44553" marT="44553" marB="44553" anchor="ctr">
                    <a:lnB w="38100" cap="flat" cmpd="sng" algn="ctr">
                      <a:solidFill>
                        <a:schemeClr val="tx1"/>
                      </a:solidFill>
                      <a:prstDash val="solid"/>
                      <a:round/>
                      <a:headEnd type="none" w="med" len="med"/>
                      <a:tailEnd type="none" w="med" len="med"/>
                    </a:lnB>
                  </a:tcPr>
                </a:tc>
                <a:tc>
                  <a:txBody>
                    <a:bodyPr/>
                    <a:lstStyle/>
                    <a:p>
                      <a:pPr algn="l" rtl="0" fontAlgn="ctr">
                        <a:spcBef>
                          <a:spcPts val="0"/>
                        </a:spcBef>
                        <a:spcAft>
                          <a:spcPts val="0"/>
                        </a:spcAft>
                      </a:pPr>
                      <a:r>
                        <a:rPr lang="en-US" sz="2400" b="1" dirty="0">
                          <a:solidFill>
                            <a:schemeClr val="tx1">
                              <a:lumMod val="75000"/>
                              <a:lumOff val="25000"/>
                            </a:schemeClr>
                          </a:solidFill>
                          <a:effectLst/>
                          <a:latin typeface="Times New Roman" panose="02020603050405020304" pitchFamily="18" charset="0"/>
                          <a:cs typeface="Times New Roman" panose="02020603050405020304" pitchFamily="18" charset="0"/>
                        </a:rPr>
                        <a:t>Accuracy</a:t>
                      </a:r>
                    </a:p>
                  </a:txBody>
                  <a:tcPr marL="44553" marR="44553" marT="44553" marB="44553" anchor="ctr">
                    <a:lnB w="38100" cap="flat" cmpd="sng" algn="ctr">
                      <a:solidFill>
                        <a:schemeClr val="tx1"/>
                      </a:solidFill>
                      <a:prstDash val="solid"/>
                      <a:round/>
                      <a:headEnd type="none" w="med" len="med"/>
                      <a:tailEnd type="none" w="med" len="med"/>
                    </a:lnB>
                  </a:tcPr>
                </a:tc>
                <a:tc>
                  <a:txBody>
                    <a:bodyPr/>
                    <a:lstStyle/>
                    <a:p>
                      <a:pPr algn="l" rtl="0" fontAlgn="ctr">
                        <a:spcBef>
                          <a:spcPts val="0"/>
                        </a:spcBef>
                        <a:spcAft>
                          <a:spcPts val="0"/>
                        </a:spcAft>
                      </a:pPr>
                      <a:r>
                        <a:rPr lang="en-US" sz="2400" b="1" dirty="0">
                          <a:solidFill>
                            <a:schemeClr val="tx1">
                              <a:lumMod val="75000"/>
                              <a:lumOff val="25000"/>
                            </a:schemeClr>
                          </a:solidFill>
                          <a:effectLst/>
                          <a:latin typeface="Times New Roman" panose="02020603050405020304" pitchFamily="18" charset="0"/>
                          <a:cs typeface="Times New Roman" panose="02020603050405020304" pitchFamily="18" charset="0"/>
                        </a:rPr>
                        <a:t>False recall</a:t>
                      </a:r>
                    </a:p>
                  </a:txBody>
                  <a:tcPr marL="44553" marR="44553" marT="44553" marB="44553" anchor="ctr">
                    <a:lnB w="38100" cap="flat" cmpd="sng" algn="ctr">
                      <a:solidFill>
                        <a:schemeClr val="tx1"/>
                      </a:solidFill>
                      <a:prstDash val="solid"/>
                      <a:round/>
                      <a:headEnd type="none" w="med" len="med"/>
                      <a:tailEnd type="none" w="med" len="med"/>
                    </a:lnB>
                  </a:tcPr>
                </a:tc>
                <a:tc>
                  <a:txBody>
                    <a:bodyPr/>
                    <a:lstStyle/>
                    <a:p>
                      <a:pPr algn="l" rtl="0" fontAlgn="ctr">
                        <a:spcBef>
                          <a:spcPts val="0"/>
                        </a:spcBef>
                        <a:spcAft>
                          <a:spcPts val="0"/>
                        </a:spcAft>
                      </a:pPr>
                      <a:r>
                        <a:rPr lang="en-US" sz="2400" b="1" dirty="0">
                          <a:solidFill>
                            <a:schemeClr val="tx1">
                              <a:lumMod val="75000"/>
                              <a:lumOff val="25000"/>
                            </a:schemeClr>
                          </a:solidFill>
                          <a:effectLst/>
                          <a:latin typeface="Times New Roman" panose="02020603050405020304" pitchFamily="18" charset="0"/>
                          <a:cs typeface="Times New Roman" panose="02020603050405020304" pitchFamily="18" charset="0"/>
                        </a:rPr>
                        <a:t>False </a:t>
                      </a:r>
                    </a:p>
                    <a:p>
                      <a:pPr algn="l" rtl="0" fontAlgn="ctr">
                        <a:spcBef>
                          <a:spcPts val="0"/>
                        </a:spcBef>
                        <a:spcAft>
                          <a:spcPts val="0"/>
                        </a:spcAft>
                      </a:pPr>
                      <a:r>
                        <a:rPr lang="en-US" sz="2400" b="1" dirty="0">
                          <a:solidFill>
                            <a:schemeClr val="tx1">
                              <a:lumMod val="75000"/>
                              <a:lumOff val="25000"/>
                            </a:schemeClr>
                          </a:solidFill>
                          <a:effectLst/>
                          <a:latin typeface="Times New Roman" panose="02020603050405020304" pitchFamily="18" charset="0"/>
                          <a:cs typeface="Times New Roman" panose="02020603050405020304" pitchFamily="18" charset="0"/>
                        </a:rPr>
                        <a:t>precision</a:t>
                      </a:r>
                    </a:p>
                  </a:txBody>
                  <a:tcPr marL="44553" marR="44553" marT="44553" marB="44553" anchor="ctr">
                    <a:lnB w="38100" cap="flat" cmpd="sng" algn="ctr">
                      <a:solidFill>
                        <a:schemeClr val="tx1"/>
                      </a:solidFill>
                      <a:prstDash val="solid"/>
                      <a:round/>
                      <a:headEnd type="none" w="med" len="med"/>
                      <a:tailEnd type="none" w="med" len="med"/>
                    </a:lnB>
                  </a:tcPr>
                </a:tc>
                <a:tc>
                  <a:txBody>
                    <a:bodyPr/>
                    <a:lstStyle/>
                    <a:p>
                      <a:pPr algn="l" rtl="0" fontAlgn="ctr">
                        <a:spcBef>
                          <a:spcPts val="0"/>
                        </a:spcBef>
                        <a:spcAft>
                          <a:spcPts val="0"/>
                        </a:spcAft>
                      </a:pPr>
                      <a:r>
                        <a:rPr lang="en-US" sz="2400" b="1" dirty="0">
                          <a:solidFill>
                            <a:schemeClr val="tx1">
                              <a:lumMod val="75000"/>
                              <a:lumOff val="25000"/>
                            </a:schemeClr>
                          </a:solidFill>
                          <a:effectLst/>
                          <a:latin typeface="Times New Roman" panose="02020603050405020304" pitchFamily="18" charset="0"/>
                          <a:cs typeface="Times New Roman" panose="02020603050405020304" pitchFamily="18" charset="0"/>
                        </a:rPr>
                        <a:t>False </a:t>
                      </a:r>
                    </a:p>
                    <a:p>
                      <a:pPr algn="l" rtl="0" fontAlgn="ctr">
                        <a:spcBef>
                          <a:spcPts val="0"/>
                        </a:spcBef>
                        <a:spcAft>
                          <a:spcPts val="0"/>
                        </a:spcAft>
                      </a:pPr>
                      <a:r>
                        <a:rPr lang="en-US" sz="2400" b="1" dirty="0">
                          <a:solidFill>
                            <a:schemeClr val="tx1">
                              <a:lumMod val="75000"/>
                              <a:lumOff val="25000"/>
                            </a:schemeClr>
                          </a:solidFill>
                          <a:effectLst/>
                          <a:latin typeface="Times New Roman" panose="02020603050405020304" pitchFamily="18" charset="0"/>
                          <a:cs typeface="Times New Roman" panose="02020603050405020304" pitchFamily="18" charset="0"/>
                        </a:rPr>
                        <a:t>F1 score</a:t>
                      </a:r>
                    </a:p>
                  </a:txBody>
                  <a:tcPr marL="44553" marR="44553" marT="44553" marB="44553" anchor="ct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9441819"/>
                  </a:ext>
                </a:extLst>
              </a:tr>
              <a:tr h="619024">
                <a:tc>
                  <a:txBody>
                    <a:bodyPr/>
                    <a:lstStyle/>
                    <a:p>
                      <a:pPr rtl="0" fontAlgn="ctr">
                        <a:spcBef>
                          <a:spcPts val="0"/>
                        </a:spcBef>
                        <a:spcAft>
                          <a:spcPts val="0"/>
                        </a:spcAft>
                      </a:pPr>
                      <a:r>
                        <a:rPr lang="en-US" sz="2400" b="1" dirty="0">
                          <a:solidFill>
                            <a:schemeClr val="tx1">
                              <a:lumMod val="75000"/>
                              <a:lumOff val="25000"/>
                            </a:schemeClr>
                          </a:solidFill>
                          <a:effectLst/>
                          <a:latin typeface="Times New Roman" panose="02020603050405020304" pitchFamily="18" charset="0"/>
                          <a:cs typeface="Times New Roman" panose="02020603050405020304" pitchFamily="18" charset="0"/>
                        </a:rPr>
                        <a:t>Logistics regression</a:t>
                      </a:r>
                    </a:p>
                  </a:txBody>
                  <a:tcPr marL="44553" marR="44553" marT="44553" marB="44553" anchor="ctr">
                    <a:lnT w="38100" cap="flat" cmpd="sng" algn="ctr">
                      <a:solidFill>
                        <a:schemeClr val="tx1"/>
                      </a:solidFill>
                      <a:prstDash val="solid"/>
                      <a:round/>
                      <a:headEnd type="none" w="med" len="med"/>
                      <a:tailEnd type="none" w="med" len="med"/>
                    </a:lnT>
                  </a:tcPr>
                </a:tc>
                <a:tc>
                  <a:txBody>
                    <a:bodyPr/>
                    <a:lstStyle/>
                    <a:p>
                      <a:pPr algn="l" fontAlgn="ctr"/>
                      <a:r>
                        <a:rPr lang="en-US" sz="24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0.71</a:t>
                      </a:r>
                      <a:endParaRPr lang="zh-TW" sz="24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7620" marR="7620" marT="7620" marB="0" anchor="ctr">
                    <a:lnT w="38100" cap="flat" cmpd="sng" algn="ctr">
                      <a:solidFill>
                        <a:schemeClr val="tx1"/>
                      </a:solidFill>
                      <a:prstDash val="solid"/>
                      <a:round/>
                      <a:headEnd type="none" w="med" len="med"/>
                      <a:tailEnd type="none" w="med" len="med"/>
                    </a:lnT>
                  </a:tcPr>
                </a:tc>
                <a:tc>
                  <a:txBody>
                    <a:bodyPr/>
                    <a:lstStyle/>
                    <a:p>
                      <a:pPr algn="l" fontAlgn="ctr"/>
                      <a:r>
                        <a:rPr lang="en-US" sz="24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0.75</a:t>
                      </a:r>
                      <a:endParaRPr lang="zh-TW" sz="24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7620" marR="7620" marT="7620" marB="0" anchor="ctr">
                    <a:lnT w="38100" cap="flat" cmpd="sng" algn="ctr">
                      <a:solidFill>
                        <a:schemeClr val="tx1"/>
                      </a:solidFill>
                      <a:prstDash val="solid"/>
                      <a:round/>
                      <a:headEnd type="none" w="med" len="med"/>
                      <a:tailEnd type="none" w="med" len="med"/>
                    </a:lnT>
                  </a:tcPr>
                </a:tc>
                <a:tc>
                  <a:txBody>
                    <a:bodyPr/>
                    <a:lstStyle/>
                    <a:p>
                      <a:pPr algn="l" fontAlgn="ctr"/>
                      <a:r>
                        <a:rPr lang="en-US" sz="24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0.28</a:t>
                      </a:r>
                      <a:endParaRPr lang="zh-TW" sz="24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7620" marR="7620" marT="7620" marB="0" anchor="ctr">
                    <a:lnT w="38100" cap="flat" cmpd="sng" algn="ctr">
                      <a:solidFill>
                        <a:schemeClr val="tx1"/>
                      </a:solidFill>
                      <a:prstDash val="solid"/>
                      <a:round/>
                      <a:headEnd type="none" w="med" len="med"/>
                      <a:tailEnd type="none" w="med" len="med"/>
                    </a:lnT>
                  </a:tcPr>
                </a:tc>
                <a:tc>
                  <a:txBody>
                    <a:bodyPr/>
                    <a:lstStyle/>
                    <a:p>
                      <a:pPr algn="l" fontAlgn="ctr"/>
                      <a:r>
                        <a:rPr lang="en-US" sz="24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0.41</a:t>
                      </a:r>
                      <a:endParaRPr lang="zh-TW" sz="24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7620" marR="7620" marT="7620" marB="0" anchor="ct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701134257"/>
                  </a:ext>
                </a:extLst>
              </a:tr>
              <a:tr h="619024">
                <a:tc>
                  <a:txBody>
                    <a:bodyPr/>
                    <a:lstStyle/>
                    <a:p>
                      <a:pPr rtl="0" fontAlgn="ctr">
                        <a:spcBef>
                          <a:spcPts val="0"/>
                        </a:spcBef>
                        <a:spcAft>
                          <a:spcPts val="0"/>
                        </a:spcAft>
                      </a:pPr>
                      <a:r>
                        <a:rPr lang="en-US" sz="2400" b="1" dirty="0">
                          <a:solidFill>
                            <a:schemeClr val="tx1">
                              <a:lumMod val="75000"/>
                              <a:lumOff val="25000"/>
                            </a:schemeClr>
                          </a:solidFill>
                          <a:effectLst/>
                          <a:latin typeface="Times New Roman" panose="02020603050405020304" pitchFamily="18" charset="0"/>
                          <a:cs typeface="Times New Roman" panose="02020603050405020304" pitchFamily="18" charset="0"/>
                        </a:rPr>
                        <a:t>Gradient Boosting</a:t>
                      </a:r>
                    </a:p>
                  </a:txBody>
                  <a:tcPr marL="44553" marR="44553" marT="44553" marB="44553" anchor="ctr"/>
                </a:tc>
                <a:tc>
                  <a:txBody>
                    <a:bodyPr/>
                    <a:lstStyle/>
                    <a:p>
                      <a:pPr algn="l" fontAlgn="ctr"/>
                      <a:r>
                        <a:rPr lang="en-US" sz="24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0.83</a:t>
                      </a:r>
                      <a:endParaRPr lang="zh-TW" sz="24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7620" marR="7620" marT="7620" marB="0" anchor="ctr"/>
                </a:tc>
                <a:tc>
                  <a:txBody>
                    <a:bodyPr/>
                    <a:lstStyle/>
                    <a:p>
                      <a:pPr algn="l" fontAlgn="ctr"/>
                      <a:r>
                        <a:rPr lang="en-US" sz="24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0.41</a:t>
                      </a:r>
                      <a:endParaRPr lang="zh-TW" sz="24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7620" marR="7620" marT="7620" marB="0" anchor="ctr"/>
                </a:tc>
                <a:tc>
                  <a:txBody>
                    <a:bodyPr/>
                    <a:lstStyle/>
                    <a:p>
                      <a:pPr algn="l" fontAlgn="ctr"/>
                      <a:r>
                        <a:rPr lang="en-US" sz="24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0.36</a:t>
                      </a:r>
                      <a:endParaRPr lang="zh-TW" sz="24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7620" marR="7620" marT="7620" marB="0" anchor="ctr"/>
                </a:tc>
                <a:tc>
                  <a:txBody>
                    <a:bodyPr/>
                    <a:lstStyle/>
                    <a:p>
                      <a:pPr algn="l" fontAlgn="ctr"/>
                      <a:r>
                        <a:rPr lang="en-US" sz="24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0.39</a:t>
                      </a:r>
                      <a:endParaRPr lang="zh-TW" sz="24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7620" marR="7620" marT="7620" marB="0" anchor="ctr"/>
                </a:tc>
                <a:extLst>
                  <a:ext uri="{0D108BD9-81ED-4DB2-BD59-A6C34878D82A}">
                    <a16:rowId xmlns:a16="http://schemas.microsoft.com/office/drawing/2014/main" val="4159972538"/>
                  </a:ext>
                </a:extLst>
              </a:tr>
              <a:tr h="619024">
                <a:tc>
                  <a:txBody>
                    <a:bodyPr/>
                    <a:lstStyle/>
                    <a:p>
                      <a:pPr rtl="0" fontAlgn="ctr">
                        <a:spcBef>
                          <a:spcPts val="0"/>
                        </a:spcBef>
                        <a:spcAft>
                          <a:spcPts val="0"/>
                        </a:spcAft>
                      </a:pPr>
                      <a:r>
                        <a:rPr lang="en-US" sz="2400" b="1" dirty="0" err="1">
                          <a:solidFill>
                            <a:schemeClr val="tx1">
                              <a:lumMod val="75000"/>
                              <a:lumOff val="25000"/>
                            </a:schemeClr>
                          </a:solidFill>
                          <a:effectLst/>
                          <a:latin typeface="Times New Roman" panose="02020603050405020304" pitchFamily="18" charset="0"/>
                          <a:cs typeface="Times New Roman" panose="02020603050405020304" pitchFamily="18" charset="0"/>
                        </a:rPr>
                        <a:t>XGBoost</a:t>
                      </a:r>
                      <a:endParaRPr lang="en-US" sz="2400" b="1"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44553" marR="44553" marT="44553" marB="44553" anchor="ctr"/>
                </a:tc>
                <a:tc>
                  <a:txBody>
                    <a:bodyPr/>
                    <a:lstStyle/>
                    <a:p>
                      <a:pPr algn="l" fontAlgn="ctr"/>
                      <a:r>
                        <a:rPr lang="en-US" sz="24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0.23</a:t>
                      </a:r>
                      <a:endParaRPr lang="zh-TW" sz="24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7620" marR="7620" marT="7620" marB="0" anchor="ctr"/>
                </a:tc>
                <a:tc>
                  <a:txBody>
                    <a:bodyPr/>
                    <a:lstStyle/>
                    <a:p>
                      <a:pPr algn="l" fontAlgn="ctr"/>
                      <a:r>
                        <a:rPr lang="en-US" sz="24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0.90</a:t>
                      </a:r>
                      <a:endParaRPr lang="zh-TW" sz="24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7620" marR="7620" marT="7620" marB="0" anchor="ctr"/>
                </a:tc>
                <a:tc>
                  <a:txBody>
                    <a:bodyPr/>
                    <a:lstStyle/>
                    <a:p>
                      <a:pPr algn="l" fontAlgn="ctr"/>
                      <a:r>
                        <a:rPr lang="en-US" sz="24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0.14</a:t>
                      </a:r>
                      <a:endParaRPr lang="zh-TW" sz="24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7620" marR="7620" marT="7620" marB="0" anchor="ctr"/>
                </a:tc>
                <a:tc>
                  <a:txBody>
                    <a:bodyPr/>
                    <a:lstStyle/>
                    <a:p>
                      <a:pPr algn="l" fontAlgn="ctr"/>
                      <a:r>
                        <a:rPr lang="en-US" sz="24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0.24</a:t>
                      </a:r>
                      <a:endParaRPr lang="zh-TW" sz="24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7620" marR="7620" marT="7620" marB="0" anchor="ctr"/>
                </a:tc>
                <a:extLst>
                  <a:ext uri="{0D108BD9-81ED-4DB2-BD59-A6C34878D82A}">
                    <a16:rowId xmlns:a16="http://schemas.microsoft.com/office/drawing/2014/main" val="1953696267"/>
                  </a:ext>
                </a:extLst>
              </a:tr>
            </a:tbl>
          </a:graphicData>
        </a:graphic>
      </p:graphicFrame>
      <p:sp>
        <p:nvSpPr>
          <p:cNvPr id="5" name="標題 4">
            <a:extLst>
              <a:ext uri="{FF2B5EF4-FFF2-40B4-BE49-F238E27FC236}">
                <a16:creationId xmlns:a16="http://schemas.microsoft.com/office/drawing/2014/main" id="{F4E244B0-F55C-4719-B799-3F4511CA46B0}"/>
              </a:ext>
            </a:extLst>
          </p:cNvPr>
          <p:cNvSpPr>
            <a:spLocks noGrp="1"/>
          </p:cNvSpPr>
          <p:nvPr>
            <p:ph type="title"/>
          </p:nvPr>
        </p:nvSpPr>
        <p:spPr/>
        <p:txBody>
          <a:bodyPr>
            <a:normAutofit/>
          </a:bodyPr>
          <a:lstStyle/>
          <a:p>
            <a:r>
              <a:rPr lang="en-US" altLang="zh-TW" sz="3200" dirty="0"/>
              <a:t>Experiment 3 - both text features &amp; behavior features</a:t>
            </a:r>
            <a:endParaRPr lang="zh-TW" altLang="zh-TW" sz="3200" dirty="0"/>
          </a:p>
        </p:txBody>
      </p:sp>
      <p:sp>
        <p:nvSpPr>
          <p:cNvPr id="7" name="矩形 6">
            <a:extLst>
              <a:ext uri="{FF2B5EF4-FFF2-40B4-BE49-F238E27FC236}">
                <a16:creationId xmlns:a16="http://schemas.microsoft.com/office/drawing/2014/main" id="{85D2C8A2-FE3C-B445-969F-229536243501}"/>
              </a:ext>
            </a:extLst>
          </p:cNvPr>
          <p:cNvSpPr/>
          <p:nvPr/>
        </p:nvSpPr>
        <p:spPr>
          <a:xfrm>
            <a:off x="0" y="0"/>
            <a:ext cx="12192000" cy="681037"/>
          </a:xfrm>
          <a:prstGeom prst="rect">
            <a:avLst/>
          </a:prstGeom>
          <a:solidFill>
            <a:srgbClr val="357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b="1" dirty="0">
                <a:solidFill>
                  <a:schemeClr val="bg1"/>
                </a:solidFill>
                <a:latin typeface="微軟正黑體" panose="020B0604030504040204" pitchFamily="34" charset="-120"/>
                <a:ea typeface="微軟正黑體" panose="020B0604030504040204" pitchFamily="34" charset="-120"/>
              </a:rPr>
              <a:t>研究動機及專案目標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相關文獻探討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研究模型及設計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accent4">
                    <a:lumMod val="40000"/>
                    <a:lumOff val="60000"/>
                  </a:schemeClr>
                </a:solidFill>
                <a:latin typeface="微軟正黑體" panose="020B0604030504040204" pitchFamily="34" charset="-120"/>
                <a:ea typeface="微軟正黑體" panose="020B0604030504040204" pitchFamily="34" charset="-120"/>
              </a:rPr>
              <a:t>資料處理、建模及實驗結果分析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管理意涵及學術貢獻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結論及未來展望</a:t>
            </a:r>
          </a:p>
        </p:txBody>
      </p:sp>
    </p:spTree>
    <p:extLst>
      <p:ext uri="{BB962C8B-B14F-4D97-AF65-F5344CB8AC3E}">
        <p14:creationId xmlns:p14="http://schemas.microsoft.com/office/powerpoint/2010/main" val="20171690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F4E244B0-F55C-4719-B799-3F4511CA46B0}"/>
              </a:ext>
            </a:extLst>
          </p:cNvPr>
          <p:cNvSpPr>
            <a:spLocks noGrp="1"/>
          </p:cNvSpPr>
          <p:nvPr>
            <p:ph type="title"/>
          </p:nvPr>
        </p:nvSpPr>
        <p:spPr/>
        <p:txBody>
          <a:bodyPr/>
          <a:lstStyle/>
          <a:p>
            <a:r>
              <a:rPr lang="zh-TW" altLang="en-US" dirty="0"/>
              <a:t>實驗</a:t>
            </a:r>
            <a:r>
              <a:rPr lang="zh-CN" altLang="en-US" dirty="0"/>
              <a:t>三</a:t>
            </a:r>
            <a:r>
              <a:rPr lang="zh-TW" altLang="en-US" dirty="0"/>
              <a:t> </a:t>
            </a:r>
            <a:r>
              <a:rPr lang="en-US" altLang="zh-TW" dirty="0"/>
              <a:t>-</a:t>
            </a:r>
            <a:r>
              <a:rPr lang="zh-TW" altLang="en-US" dirty="0"/>
              <a:t> 小結</a:t>
            </a:r>
          </a:p>
        </p:txBody>
      </p:sp>
      <p:sp>
        <p:nvSpPr>
          <p:cNvPr id="2" name="內容版面配置區 1">
            <a:extLst>
              <a:ext uri="{FF2B5EF4-FFF2-40B4-BE49-F238E27FC236}">
                <a16:creationId xmlns:a16="http://schemas.microsoft.com/office/drawing/2014/main" id="{FABF90BD-963D-4B1E-A2D3-6ED76D27AA7E}"/>
              </a:ext>
            </a:extLst>
          </p:cNvPr>
          <p:cNvSpPr>
            <a:spLocks noGrp="1"/>
          </p:cNvSpPr>
          <p:nvPr>
            <p:ph idx="1"/>
          </p:nvPr>
        </p:nvSpPr>
        <p:spPr>
          <a:xfrm>
            <a:off x="553915" y="2006140"/>
            <a:ext cx="11084170" cy="4851860"/>
          </a:xfrm>
        </p:spPr>
        <p:txBody>
          <a:bodyPr>
            <a:normAutofit/>
          </a:bodyPr>
          <a:lstStyle/>
          <a:p>
            <a:pPr marL="0" indent="0">
              <a:buNone/>
            </a:pPr>
            <a:r>
              <a:rPr lang="zh-TW" altLang="zh-TW" dirty="0"/>
              <a:t>實驗結果：</a:t>
            </a:r>
          </a:p>
          <a:p>
            <a:r>
              <a:rPr lang="en-US" altLang="zh-TW" b="1" dirty="0"/>
              <a:t>Gradient Boosting </a:t>
            </a:r>
            <a:r>
              <a:rPr lang="zh-CN" altLang="en-US" dirty="0"/>
              <a:t>之</a:t>
            </a:r>
            <a:r>
              <a:rPr lang="en-US" altLang="zh-TW" dirty="0"/>
              <a:t>False recall</a:t>
            </a:r>
            <a:r>
              <a:rPr lang="zh-CN" altLang="en-US" dirty="0"/>
              <a:t>最高，</a:t>
            </a:r>
            <a:r>
              <a:rPr lang="en-US" altLang="zh-TW" dirty="0"/>
              <a:t> Accuracy</a:t>
            </a:r>
            <a:r>
              <a:rPr lang="zh-CN" altLang="en-US" dirty="0"/>
              <a:t>最低。</a:t>
            </a:r>
            <a:endParaRPr lang="en-US" altLang="zh-CN" dirty="0"/>
          </a:p>
          <a:p>
            <a:r>
              <a:rPr lang="en-US" altLang="zh-TW" b="1" dirty="0" err="1"/>
              <a:t>XGBoost</a:t>
            </a:r>
            <a:r>
              <a:rPr lang="zh-CN" altLang="en-US" dirty="0"/>
              <a:t>之</a:t>
            </a:r>
            <a:r>
              <a:rPr lang="en-US" altLang="zh-TW" dirty="0"/>
              <a:t>False recall</a:t>
            </a:r>
            <a:r>
              <a:rPr lang="zh-CN" altLang="en-US" dirty="0"/>
              <a:t>最高，</a:t>
            </a:r>
            <a:r>
              <a:rPr lang="en-US" altLang="zh-TW" dirty="0"/>
              <a:t> Accuracy</a:t>
            </a:r>
            <a:r>
              <a:rPr lang="zh-CN" altLang="en-US" dirty="0"/>
              <a:t>最低。</a:t>
            </a:r>
            <a:endParaRPr lang="en-US" altLang="zh-TW" dirty="0"/>
          </a:p>
          <a:p>
            <a:r>
              <a:rPr lang="en-US" altLang="zh-TW" b="1" dirty="0"/>
              <a:t>Logistics regression</a:t>
            </a:r>
            <a:r>
              <a:rPr lang="zh-CN" altLang="en-US" dirty="0"/>
              <a:t>有較</a:t>
            </a:r>
            <a:r>
              <a:rPr lang="zh-TW" altLang="zh-TW" dirty="0"/>
              <a:t>平衡的表現。</a:t>
            </a:r>
          </a:p>
          <a:p>
            <a:pPr marL="0" indent="0">
              <a:buNone/>
            </a:pPr>
            <a:endParaRPr lang="zh-TW" altLang="zh-TW" dirty="0"/>
          </a:p>
          <a:p>
            <a:pPr marL="0" indent="0">
              <a:buNone/>
            </a:pPr>
            <a:r>
              <a:rPr lang="zh-TW" altLang="zh-TW" dirty="0"/>
              <a:t>模型變數重要性：</a:t>
            </a:r>
            <a:endParaRPr lang="zh-TW" altLang="en-US" dirty="0"/>
          </a:p>
          <a:p>
            <a:r>
              <a:rPr lang="zh-TW" altLang="en-US" dirty="0">
                <a:solidFill>
                  <a:schemeClr val="tx1"/>
                </a:solidFill>
              </a:rPr>
              <a:t>行為變數</a:t>
            </a:r>
            <a:r>
              <a:rPr lang="en-US" altLang="zh-TW" dirty="0">
                <a:solidFill>
                  <a:schemeClr val="tx1"/>
                </a:solidFill>
              </a:rPr>
              <a:t> &gt; </a:t>
            </a:r>
            <a:r>
              <a:rPr lang="zh-CN" altLang="en-US" dirty="0">
                <a:solidFill>
                  <a:schemeClr val="tx1"/>
                </a:solidFill>
              </a:rPr>
              <a:t>文字變數</a:t>
            </a:r>
            <a:endParaRPr lang="en-US" altLang="zh-CN" dirty="0">
              <a:solidFill>
                <a:schemeClr val="tx1"/>
              </a:solidFill>
            </a:endParaRPr>
          </a:p>
          <a:p>
            <a:r>
              <a:rPr lang="zh-CN" altLang="en-US" dirty="0">
                <a:solidFill>
                  <a:schemeClr val="tx1"/>
                </a:solidFill>
              </a:rPr>
              <a:t>確認行為變數的影響性</a:t>
            </a:r>
            <a:endParaRPr lang="zh-TW" altLang="en-US" dirty="0">
              <a:solidFill>
                <a:schemeClr val="tx1"/>
              </a:solidFill>
            </a:endParaRPr>
          </a:p>
        </p:txBody>
      </p:sp>
      <p:sp>
        <p:nvSpPr>
          <p:cNvPr id="4" name="投影片編號版面配置區 3"/>
          <p:cNvSpPr>
            <a:spLocks noGrp="1"/>
          </p:cNvSpPr>
          <p:nvPr>
            <p:ph type="sldNum" sz="quarter" idx="12"/>
          </p:nvPr>
        </p:nvSpPr>
        <p:spPr/>
        <p:txBody>
          <a:bodyPr/>
          <a:lstStyle/>
          <a:p>
            <a:fld id="{93803A6D-EC14-414F-8472-80204676D953}" type="slidenum">
              <a:rPr lang="zh-TW" altLang="en-US" smtClean="0"/>
              <a:t>41</a:t>
            </a:fld>
            <a:endParaRPr lang="zh-TW" altLang="en-US"/>
          </a:p>
        </p:txBody>
      </p:sp>
      <p:sp>
        <p:nvSpPr>
          <p:cNvPr id="6" name="矩形 5">
            <a:extLst>
              <a:ext uri="{FF2B5EF4-FFF2-40B4-BE49-F238E27FC236}">
                <a16:creationId xmlns:a16="http://schemas.microsoft.com/office/drawing/2014/main" id="{02F3D1C6-B259-C840-AF25-671EE5CE39FC}"/>
              </a:ext>
            </a:extLst>
          </p:cNvPr>
          <p:cNvSpPr/>
          <p:nvPr/>
        </p:nvSpPr>
        <p:spPr>
          <a:xfrm>
            <a:off x="0" y="0"/>
            <a:ext cx="12192000" cy="681037"/>
          </a:xfrm>
          <a:prstGeom prst="rect">
            <a:avLst/>
          </a:prstGeom>
          <a:solidFill>
            <a:srgbClr val="357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b="1" dirty="0">
                <a:solidFill>
                  <a:schemeClr val="bg1"/>
                </a:solidFill>
                <a:latin typeface="微軟正黑體" panose="020B0604030504040204" pitchFamily="34" charset="-120"/>
                <a:ea typeface="微軟正黑體" panose="020B0604030504040204" pitchFamily="34" charset="-120"/>
              </a:rPr>
              <a:t>研究動機及專案目標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相關文獻探討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研究模型及設計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accent4">
                    <a:lumMod val="40000"/>
                    <a:lumOff val="60000"/>
                  </a:schemeClr>
                </a:solidFill>
                <a:latin typeface="微軟正黑體" panose="020B0604030504040204" pitchFamily="34" charset="-120"/>
                <a:ea typeface="微軟正黑體" panose="020B0604030504040204" pitchFamily="34" charset="-120"/>
              </a:rPr>
              <a:t>資料處理、建模及實驗結果分析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管理意涵及學術貢獻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結論及未來展望</a:t>
            </a:r>
          </a:p>
        </p:txBody>
      </p:sp>
    </p:spTree>
    <p:extLst>
      <p:ext uri="{BB962C8B-B14F-4D97-AF65-F5344CB8AC3E}">
        <p14:creationId xmlns:p14="http://schemas.microsoft.com/office/powerpoint/2010/main" val="9585006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93803A6D-EC14-414F-8472-80204676D953}" type="slidenum">
              <a:rPr lang="zh-TW" altLang="en-US" smtClean="0"/>
              <a:t>42</a:t>
            </a:fld>
            <a:endParaRPr lang="zh-TW" altLang="en-US"/>
          </a:p>
        </p:txBody>
      </p:sp>
      <p:graphicFrame>
        <p:nvGraphicFramePr>
          <p:cNvPr id="6" name="內容版面配置區 6">
            <a:extLst>
              <a:ext uri="{FF2B5EF4-FFF2-40B4-BE49-F238E27FC236}">
                <a16:creationId xmlns:a16="http://schemas.microsoft.com/office/drawing/2014/main" id="{0AE00BF4-5399-446D-B3D5-B034E87DFC5D}"/>
              </a:ext>
            </a:extLst>
          </p:cNvPr>
          <p:cNvGraphicFramePr>
            <a:graphicFrameLocks/>
          </p:cNvGraphicFramePr>
          <p:nvPr>
            <p:extLst/>
          </p:nvPr>
        </p:nvGraphicFramePr>
        <p:xfrm>
          <a:off x="553916" y="2525352"/>
          <a:ext cx="11084169" cy="3395781"/>
        </p:xfrm>
        <a:graphic>
          <a:graphicData uri="http://schemas.openxmlformats.org/drawingml/2006/table">
            <a:tbl>
              <a:tblPr>
                <a:tableStyleId>{8EC20E35-A176-4012-BC5E-935CFFF8708E}</a:tableStyleId>
              </a:tblPr>
              <a:tblGrid>
                <a:gridCol w="2951285">
                  <a:extLst>
                    <a:ext uri="{9D8B030D-6E8A-4147-A177-3AD203B41FA5}">
                      <a16:colId xmlns:a16="http://schemas.microsoft.com/office/drawing/2014/main" val="788625990"/>
                    </a:ext>
                  </a:extLst>
                </a:gridCol>
                <a:gridCol w="2033221">
                  <a:extLst>
                    <a:ext uri="{9D8B030D-6E8A-4147-A177-3AD203B41FA5}">
                      <a16:colId xmlns:a16="http://schemas.microsoft.com/office/drawing/2014/main" val="1657949190"/>
                    </a:ext>
                  </a:extLst>
                </a:gridCol>
                <a:gridCol w="2033221">
                  <a:extLst>
                    <a:ext uri="{9D8B030D-6E8A-4147-A177-3AD203B41FA5}">
                      <a16:colId xmlns:a16="http://schemas.microsoft.com/office/drawing/2014/main" val="3486478700"/>
                    </a:ext>
                  </a:extLst>
                </a:gridCol>
                <a:gridCol w="2033221">
                  <a:extLst>
                    <a:ext uri="{9D8B030D-6E8A-4147-A177-3AD203B41FA5}">
                      <a16:colId xmlns:a16="http://schemas.microsoft.com/office/drawing/2014/main" val="2096965244"/>
                    </a:ext>
                  </a:extLst>
                </a:gridCol>
                <a:gridCol w="2033221">
                  <a:extLst>
                    <a:ext uri="{9D8B030D-6E8A-4147-A177-3AD203B41FA5}">
                      <a16:colId xmlns:a16="http://schemas.microsoft.com/office/drawing/2014/main" val="562591584"/>
                    </a:ext>
                  </a:extLst>
                </a:gridCol>
              </a:tblGrid>
              <a:tr h="1116783">
                <a:tc>
                  <a:txBody>
                    <a:bodyPr/>
                    <a:lstStyle/>
                    <a:p>
                      <a:pPr algn="l" rtl="0" fontAlgn="ctr">
                        <a:spcBef>
                          <a:spcPts val="0"/>
                        </a:spcBef>
                        <a:spcAft>
                          <a:spcPts val="0"/>
                        </a:spcAft>
                      </a:pPr>
                      <a:endParaRPr lang="en-US" sz="2400" b="1"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44553" marR="44553" marT="44553" marB="44553" anchor="ctr">
                    <a:lnB w="38100" cap="flat" cmpd="sng" algn="ctr">
                      <a:solidFill>
                        <a:schemeClr val="tx1"/>
                      </a:solidFill>
                      <a:prstDash val="solid"/>
                      <a:round/>
                      <a:headEnd type="none" w="med" len="med"/>
                      <a:tailEnd type="none" w="med" len="med"/>
                    </a:lnB>
                  </a:tcPr>
                </a:tc>
                <a:tc>
                  <a:txBody>
                    <a:bodyPr/>
                    <a:lstStyle/>
                    <a:p>
                      <a:pPr algn="l" rtl="0" fontAlgn="ctr">
                        <a:spcBef>
                          <a:spcPts val="0"/>
                        </a:spcBef>
                        <a:spcAft>
                          <a:spcPts val="0"/>
                        </a:spcAft>
                      </a:pPr>
                      <a:r>
                        <a:rPr lang="en-US" sz="2400" b="1" dirty="0">
                          <a:solidFill>
                            <a:schemeClr val="tx1">
                              <a:lumMod val="75000"/>
                              <a:lumOff val="25000"/>
                            </a:schemeClr>
                          </a:solidFill>
                          <a:effectLst/>
                          <a:latin typeface="Times New Roman" panose="02020603050405020304" pitchFamily="18" charset="0"/>
                          <a:cs typeface="Times New Roman" panose="02020603050405020304" pitchFamily="18" charset="0"/>
                        </a:rPr>
                        <a:t>Accuracy</a:t>
                      </a:r>
                    </a:p>
                  </a:txBody>
                  <a:tcPr marL="44553" marR="44553" marT="44553" marB="44553" anchor="ctr">
                    <a:lnB w="38100" cap="flat" cmpd="sng" algn="ctr">
                      <a:solidFill>
                        <a:schemeClr val="tx1"/>
                      </a:solidFill>
                      <a:prstDash val="solid"/>
                      <a:round/>
                      <a:headEnd type="none" w="med" len="med"/>
                      <a:tailEnd type="none" w="med" len="med"/>
                    </a:lnB>
                  </a:tcPr>
                </a:tc>
                <a:tc>
                  <a:txBody>
                    <a:bodyPr/>
                    <a:lstStyle/>
                    <a:p>
                      <a:pPr algn="l" rtl="0" fontAlgn="ctr">
                        <a:spcBef>
                          <a:spcPts val="0"/>
                        </a:spcBef>
                        <a:spcAft>
                          <a:spcPts val="0"/>
                        </a:spcAft>
                      </a:pPr>
                      <a:r>
                        <a:rPr lang="en-US" sz="2400" b="1" dirty="0">
                          <a:solidFill>
                            <a:schemeClr val="tx1">
                              <a:lumMod val="75000"/>
                              <a:lumOff val="25000"/>
                            </a:schemeClr>
                          </a:solidFill>
                          <a:effectLst/>
                          <a:latin typeface="Times New Roman" panose="02020603050405020304" pitchFamily="18" charset="0"/>
                          <a:cs typeface="Times New Roman" panose="02020603050405020304" pitchFamily="18" charset="0"/>
                        </a:rPr>
                        <a:t>False recall</a:t>
                      </a:r>
                    </a:p>
                  </a:txBody>
                  <a:tcPr marL="44553" marR="44553" marT="44553" marB="44553" anchor="ctr">
                    <a:lnB w="38100" cap="flat" cmpd="sng" algn="ctr">
                      <a:solidFill>
                        <a:schemeClr val="tx1"/>
                      </a:solidFill>
                      <a:prstDash val="solid"/>
                      <a:round/>
                      <a:headEnd type="none" w="med" len="med"/>
                      <a:tailEnd type="none" w="med" len="med"/>
                    </a:lnB>
                  </a:tcPr>
                </a:tc>
                <a:tc>
                  <a:txBody>
                    <a:bodyPr/>
                    <a:lstStyle/>
                    <a:p>
                      <a:pPr algn="l" rtl="0" fontAlgn="ctr">
                        <a:spcBef>
                          <a:spcPts val="0"/>
                        </a:spcBef>
                        <a:spcAft>
                          <a:spcPts val="0"/>
                        </a:spcAft>
                      </a:pPr>
                      <a:r>
                        <a:rPr lang="en-US" sz="2400" b="1" dirty="0">
                          <a:solidFill>
                            <a:schemeClr val="tx1">
                              <a:lumMod val="75000"/>
                              <a:lumOff val="25000"/>
                            </a:schemeClr>
                          </a:solidFill>
                          <a:effectLst/>
                          <a:latin typeface="Times New Roman" panose="02020603050405020304" pitchFamily="18" charset="0"/>
                          <a:cs typeface="Times New Roman" panose="02020603050405020304" pitchFamily="18" charset="0"/>
                        </a:rPr>
                        <a:t>False </a:t>
                      </a:r>
                    </a:p>
                    <a:p>
                      <a:pPr algn="l" rtl="0" fontAlgn="ctr">
                        <a:spcBef>
                          <a:spcPts val="0"/>
                        </a:spcBef>
                        <a:spcAft>
                          <a:spcPts val="0"/>
                        </a:spcAft>
                      </a:pPr>
                      <a:r>
                        <a:rPr lang="en-US" sz="2400" b="1" dirty="0">
                          <a:solidFill>
                            <a:schemeClr val="tx1">
                              <a:lumMod val="75000"/>
                              <a:lumOff val="25000"/>
                            </a:schemeClr>
                          </a:solidFill>
                          <a:effectLst/>
                          <a:latin typeface="Times New Roman" panose="02020603050405020304" pitchFamily="18" charset="0"/>
                          <a:cs typeface="Times New Roman" panose="02020603050405020304" pitchFamily="18" charset="0"/>
                        </a:rPr>
                        <a:t>precision</a:t>
                      </a:r>
                    </a:p>
                  </a:txBody>
                  <a:tcPr marL="44553" marR="44553" marT="44553" marB="44553" anchor="ctr">
                    <a:lnB w="38100" cap="flat" cmpd="sng" algn="ctr">
                      <a:solidFill>
                        <a:schemeClr val="tx1"/>
                      </a:solidFill>
                      <a:prstDash val="solid"/>
                      <a:round/>
                      <a:headEnd type="none" w="med" len="med"/>
                      <a:tailEnd type="none" w="med" len="med"/>
                    </a:lnB>
                  </a:tcPr>
                </a:tc>
                <a:tc>
                  <a:txBody>
                    <a:bodyPr/>
                    <a:lstStyle/>
                    <a:p>
                      <a:pPr algn="l" rtl="0" fontAlgn="ctr">
                        <a:spcBef>
                          <a:spcPts val="0"/>
                        </a:spcBef>
                        <a:spcAft>
                          <a:spcPts val="0"/>
                        </a:spcAft>
                      </a:pPr>
                      <a:r>
                        <a:rPr lang="en-US" sz="2400" b="1" dirty="0">
                          <a:solidFill>
                            <a:schemeClr val="tx1">
                              <a:lumMod val="75000"/>
                              <a:lumOff val="25000"/>
                            </a:schemeClr>
                          </a:solidFill>
                          <a:effectLst/>
                          <a:latin typeface="Times New Roman" panose="02020603050405020304" pitchFamily="18" charset="0"/>
                          <a:cs typeface="Times New Roman" panose="02020603050405020304" pitchFamily="18" charset="0"/>
                        </a:rPr>
                        <a:t>False </a:t>
                      </a:r>
                    </a:p>
                    <a:p>
                      <a:pPr algn="l" rtl="0" fontAlgn="ctr">
                        <a:spcBef>
                          <a:spcPts val="0"/>
                        </a:spcBef>
                        <a:spcAft>
                          <a:spcPts val="0"/>
                        </a:spcAft>
                      </a:pPr>
                      <a:r>
                        <a:rPr lang="en-US" sz="2400" b="1" dirty="0">
                          <a:solidFill>
                            <a:schemeClr val="tx1">
                              <a:lumMod val="75000"/>
                              <a:lumOff val="25000"/>
                            </a:schemeClr>
                          </a:solidFill>
                          <a:effectLst/>
                          <a:latin typeface="Times New Roman" panose="02020603050405020304" pitchFamily="18" charset="0"/>
                          <a:cs typeface="Times New Roman" panose="02020603050405020304" pitchFamily="18" charset="0"/>
                        </a:rPr>
                        <a:t>F1 score</a:t>
                      </a:r>
                    </a:p>
                  </a:txBody>
                  <a:tcPr marL="44553" marR="44553" marT="44553" marB="44553" anchor="ct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9441819"/>
                  </a:ext>
                </a:extLst>
              </a:tr>
              <a:tr h="619024">
                <a:tc>
                  <a:txBody>
                    <a:bodyPr/>
                    <a:lstStyle/>
                    <a:p>
                      <a:pPr rtl="0" fontAlgn="ctr">
                        <a:spcBef>
                          <a:spcPts val="0"/>
                        </a:spcBef>
                        <a:spcAft>
                          <a:spcPts val="0"/>
                        </a:spcAft>
                      </a:pPr>
                      <a:r>
                        <a:rPr lang="en-US" sz="2400" b="1" dirty="0">
                          <a:solidFill>
                            <a:schemeClr val="tx1">
                              <a:lumMod val="75000"/>
                              <a:lumOff val="25000"/>
                            </a:schemeClr>
                          </a:solidFill>
                          <a:effectLst/>
                          <a:latin typeface="Times New Roman" panose="02020603050405020304" pitchFamily="18" charset="0"/>
                          <a:cs typeface="Times New Roman" panose="02020603050405020304" pitchFamily="18" charset="0"/>
                        </a:rPr>
                        <a:t>Logistics regression</a:t>
                      </a:r>
                    </a:p>
                    <a:p>
                      <a:pPr rtl="0" fontAlgn="ctr">
                        <a:spcBef>
                          <a:spcPts val="0"/>
                        </a:spcBef>
                        <a:spcAft>
                          <a:spcPts val="0"/>
                        </a:spcAft>
                      </a:pPr>
                      <a:r>
                        <a:rPr lang="en-US" sz="2000" b="1" dirty="0">
                          <a:solidFill>
                            <a:schemeClr val="tx1">
                              <a:lumMod val="75000"/>
                              <a:lumOff val="25000"/>
                            </a:schemeClr>
                          </a:solidFill>
                          <a:effectLst/>
                          <a:latin typeface="Times New Roman" panose="02020603050405020304" pitchFamily="18" charset="0"/>
                          <a:cs typeface="Times New Roman" panose="02020603050405020304" pitchFamily="18" charset="0"/>
                        </a:rPr>
                        <a:t>(text)</a:t>
                      </a:r>
                    </a:p>
                  </a:txBody>
                  <a:tcPr marL="44553" marR="44553" marT="44553" marB="44553" anchor="ctr">
                    <a:lnT w="38100" cap="flat" cmpd="sng" algn="ctr">
                      <a:solidFill>
                        <a:schemeClr val="tx1"/>
                      </a:solidFill>
                      <a:prstDash val="solid"/>
                      <a:round/>
                      <a:headEnd type="none" w="med" len="med"/>
                      <a:tailEnd type="none" w="med" len="med"/>
                    </a:lnT>
                  </a:tcPr>
                </a:tc>
                <a:tc>
                  <a:txBody>
                    <a:bodyPr/>
                    <a:lstStyle/>
                    <a:p>
                      <a:pPr algn="l" fontAlgn="ctr"/>
                      <a:r>
                        <a:rPr lang="en-US" sz="24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0.67</a:t>
                      </a:r>
                    </a:p>
                  </a:txBody>
                  <a:tcPr marL="7620" marR="7620" marT="7620" marB="0" anchor="ctr">
                    <a:lnT w="38100" cap="flat" cmpd="sng" algn="ctr">
                      <a:solidFill>
                        <a:schemeClr val="tx1"/>
                      </a:solidFill>
                      <a:prstDash val="solid"/>
                      <a:round/>
                      <a:headEnd type="none" w="med" len="med"/>
                      <a:tailEnd type="none" w="med" len="med"/>
                    </a:lnT>
                  </a:tcPr>
                </a:tc>
                <a:tc>
                  <a:txBody>
                    <a:bodyPr/>
                    <a:lstStyle/>
                    <a:p>
                      <a:pPr algn="l" fontAlgn="ctr"/>
                      <a:r>
                        <a:rPr lang="en-US" sz="24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0.56</a:t>
                      </a:r>
                    </a:p>
                  </a:txBody>
                  <a:tcPr marL="7620" marR="7620" marT="7620" marB="0" anchor="ctr">
                    <a:lnT w="38100" cap="flat" cmpd="sng" algn="ctr">
                      <a:solidFill>
                        <a:schemeClr val="tx1"/>
                      </a:solidFill>
                      <a:prstDash val="solid"/>
                      <a:round/>
                      <a:headEnd type="none" w="med" len="med"/>
                      <a:tailEnd type="none" w="med" len="med"/>
                    </a:lnT>
                  </a:tcPr>
                </a:tc>
                <a:tc>
                  <a:txBody>
                    <a:bodyPr/>
                    <a:lstStyle/>
                    <a:p>
                      <a:pPr algn="l" fontAlgn="ctr"/>
                      <a:r>
                        <a:rPr lang="en-US" sz="24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0.22</a:t>
                      </a:r>
                    </a:p>
                  </a:txBody>
                  <a:tcPr marL="7620" marR="7620" marT="7620" marB="0" anchor="ctr">
                    <a:lnT w="38100" cap="flat" cmpd="sng" algn="ctr">
                      <a:solidFill>
                        <a:schemeClr val="tx1"/>
                      </a:solidFill>
                      <a:prstDash val="solid"/>
                      <a:round/>
                      <a:headEnd type="none" w="med" len="med"/>
                      <a:tailEnd type="none" w="med" len="med"/>
                    </a:lnT>
                  </a:tcPr>
                </a:tc>
                <a:tc>
                  <a:txBody>
                    <a:bodyPr/>
                    <a:lstStyle/>
                    <a:p>
                      <a:pPr algn="l" fontAlgn="ctr"/>
                      <a:r>
                        <a:rPr lang="en-US" sz="24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0.31</a:t>
                      </a:r>
                    </a:p>
                  </a:txBody>
                  <a:tcPr marL="7620" marR="7620" marT="7620" marB="0" anchor="ct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701134257"/>
                  </a:ext>
                </a:extLst>
              </a:tr>
              <a:tr h="619024">
                <a:tc>
                  <a:txBody>
                    <a:bodyPr/>
                    <a:lstStyle/>
                    <a:p>
                      <a:pPr rtl="0" fontAlgn="ctr">
                        <a:spcBef>
                          <a:spcPts val="0"/>
                        </a:spcBef>
                        <a:spcAft>
                          <a:spcPts val="0"/>
                        </a:spcAft>
                      </a:pPr>
                      <a:r>
                        <a:rPr lang="en-US" sz="2400" b="1" dirty="0">
                          <a:solidFill>
                            <a:schemeClr val="tx1">
                              <a:lumMod val="75000"/>
                              <a:lumOff val="25000"/>
                            </a:schemeClr>
                          </a:solidFill>
                          <a:effectLst/>
                          <a:latin typeface="Times New Roman" panose="02020603050405020304" pitchFamily="18" charset="0"/>
                          <a:cs typeface="Times New Roman" panose="02020603050405020304" pitchFamily="18" charset="0"/>
                        </a:rPr>
                        <a:t>Gradient Boosting</a:t>
                      </a:r>
                    </a:p>
                    <a:p>
                      <a:pPr rtl="0" fontAlgn="ctr">
                        <a:spcBef>
                          <a:spcPts val="0"/>
                        </a:spcBef>
                        <a:spcAft>
                          <a:spcPts val="0"/>
                        </a:spcAft>
                      </a:pPr>
                      <a:r>
                        <a:rPr lang="en-US" sz="2000" b="1" dirty="0">
                          <a:solidFill>
                            <a:schemeClr val="tx1">
                              <a:lumMod val="75000"/>
                              <a:lumOff val="25000"/>
                            </a:schemeClr>
                          </a:solidFill>
                          <a:effectLst/>
                          <a:latin typeface="Times New Roman" panose="02020603050405020304" pitchFamily="18" charset="0"/>
                          <a:cs typeface="Times New Roman" panose="02020603050405020304" pitchFamily="18" charset="0"/>
                        </a:rPr>
                        <a:t>(behavior)</a:t>
                      </a:r>
                    </a:p>
                  </a:txBody>
                  <a:tcPr marL="44553" marR="44553" marT="44553" marB="44553" anchor="ctr"/>
                </a:tc>
                <a:tc>
                  <a:txBody>
                    <a:bodyPr/>
                    <a:lstStyle/>
                    <a:p>
                      <a:pPr algn="l" fontAlgn="ctr"/>
                      <a:r>
                        <a:rPr lang="en-US" sz="24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0.73</a:t>
                      </a:r>
                    </a:p>
                  </a:txBody>
                  <a:tcPr marL="7620" marR="7620" marT="7620" marB="0" anchor="ctr"/>
                </a:tc>
                <a:tc>
                  <a:txBody>
                    <a:bodyPr/>
                    <a:lstStyle/>
                    <a:p>
                      <a:pPr algn="l" fontAlgn="ctr"/>
                      <a:r>
                        <a:rPr lang="en-US" sz="2400" b="0" i="0" u="none" strike="noStrike">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0.76</a:t>
                      </a:r>
                    </a:p>
                  </a:txBody>
                  <a:tcPr marL="7620" marR="7620" marT="7620" marB="0" anchor="ctr"/>
                </a:tc>
                <a:tc>
                  <a:txBody>
                    <a:bodyPr/>
                    <a:lstStyle/>
                    <a:p>
                      <a:pPr algn="l" fontAlgn="ctr"/>
                      <a:r>
                        <a:rPr lang="en-US" sz="24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0.29</a:t>
                      </a:r>
                    </a:p>
                  </a:txBody>
                  <a:tcPr marL="7620" marR="7620" marT="7620" marB="0" anchor="ctr"/>
                </a:tc>
                <a:tc>
                  <a:txBody>
                    <a:bodyPr/>
                    <a:lstStyle/>
                    <a:p>
                      <a:pPr algn="l" fontAlgn="ctr"/>
                      <a:r>
                        <a:rPr lang="en-US" sz="24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0.42</a:t>
                      </a:r>
                    </a:p>
                  </a:txBody>
                  <a:tcPr marL="7620" marR="7620" marT="7620" marB="0" anchor="ctr"/>
                </a:tc>
                <a:extLst>
                  <a:ext uri="{0D108BD9-81ED-4DB2-BD59-A6C34878D82A}">
                    <a16:rowId xmlns:a16="http://schemas.microsoft.com/office/drawing/2014/main" val="4159972538"/>
                  </a:ext>
                </a:extLst>
              </a:tr>
              <a:tr h="619024">
                <a:tc>
                  <a:txBody>
                    <a:bodyPr/>
                    <a:lstStyle/>
                    <a:p>
                      <a:pPr rtl="0" fontAlgn="ctr">
                        <a:spcBef>
                          <a:spcPts val="0"/>
                        </a:spcBef>
                        <a:spcAft>
                          <a:spcPts val="0"/>
                        </a:spcAft>
                      </a:pPr>
                      <a:r>
                        <a:rPr lang="en-US" sz="2400" b="1" dirty="0" err="1">
                          <a:solidFill>
                            <a:schemeClr val="tx1">
                              <a:lumMod val="75000"/>
                              <a:lumOff val="25000"/>
                            </a:schemeClr>
                          </a:solidFill>
                          <a:effectLst/>
                          <a:latin typeface="Times New Roman" panose="02020603050405020304" pitchFamily="18" charset="0"/>
                          <a:cs typeface="Times New Roman" panose="02020603050405020304" pitchFamily="18" charset="0"/>
                        </a:rPr>
                        <a:t>XGBoost</a:t>
                      </a:r>
                      <a:endParaRPr lang="en-US" sz="2400" b="1" dirty="0">
                        <a:solidFill>
                          <a:schemeClr val="tx1">
                            <a:lumMod val="75000"/>
                            <a:lumOff val="25000"/>
                          </a:schemeClr>
                        </a:solidFill>
                        <a:effectLst/>
                        <a:latin typeface="Times New Roman" panose="02020603050405020304" pitchFamily="18" charset="0"/>
                        <a:cs typeface="Times New Roman" panose="02020603050405020304" pitchFamily="18" charset="0"/>
                      </a:endParaRPr>
                    </a:p>
                    <a:p>
                      <a:pPr rtl="0" fontAlgn="ctr">
                        <a:spcBef>
                          <a:spcPts val="0"/>
                        </a:spcBef>
                        <a:spcAft>
                          <a:spcPts val="0"/>
                        </a:spcAft>
                      </a:pPr>
                      <a:r>
                        <a:rPr lang="en-US" sz="2000" b="1" dirty="0">
                          <a:solidFill>
                            <a:schemeClr val="tx1">
                              <a:lumMod val="75000"/>
                              <a:lumOff val="25000"/>
                            </a:schemeClr>
                          </a:solidFill>
                          <a:effectLst/>
                          <a:latin typeface="Times New Roman" panose="02020603050405020304" pitchFamily="18" charset="0"/>
                          <a:cs typeface="Times New Roman" panose="02020603050405020304" pitchFamily="18" charset="0"/>
                        </a:rPr>
                        <a:t>(behavior + text)</a:t>
                      </a:r>
                    </a:p>
                  </a:txBody>
                  <a:tcPr marL="44553" marR="44553" marT="44553" marB="44553" anchor="ctr"/>
                </a:tc>
                <a:tc>
                  <a:txBody>
                    <a:bodyPr/>
                    <a:lstStyle/>
                    <a:p>
                      <a:pPr algn="l" fontAlgn="ctr"/>
                      <a:r>
                        <a:rPr lang="en-US" sz="24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0.71</a:t>
                      </a:r>
                    </a:p>
                  </a:txBody>
                  <a:tcPr marL="7620" marR="7620" marT="7620" marB="0" anchor="ctr"/>
                </a:tc>
                <a:tc>
                  <a:txBody>
                    <a:bodyPr/>
                    <a:lstStyle/>
                    <a:p>
                      <a:pPr algn="l" fontAlgn="ctr"/>
                      <a:r>
                        <a:rPr lang="en-US" sz="24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0.75</a:t>
                      </a:r>
                    </a:p>
                  </a:txBody>
                  <a:tcPr marL="7620" marR="7620" marT="7620" marB="0" anchor="ctr"/>
                </a:tc>
                <a:tc>
                  <a:txBody>
                    <a:bodyPr/>
                    <a:lstStyle/>
                    <a:p>
                      <a:pPr algn="l" fontAlgn="ctr"/>
                      <a:r>
                        <a:rPr lang="en-US" sz="24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0.28</a:t>
                      </a:r>
                    </a:p>
                  </a:txBody>
                  <a:tcPr marL="7620" marR="7620" marT="7620" marB="0" anchor="ctr"/>
                </a:tc>
                <a:tc>
                  <a:txBody>
                    <a:bodyPr/>
                    <a:lstStyle/>
                    <a:p>
                      <a:pPr algn="l" fontAlgn="ctr"/>
                      <a:r>
                        <a:rPr lang="en-US" sz="24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0.41</a:t>
                      </a:r>
                    </a:p>
                  </a:txBody>
                  <a:tcPr marL="7620" marR="7620" marT="7620" marB="0" anchor="ctr"/>
                </a:tc>
                <a:extLst>
                  <a:ext uri="{0D108BD9-81ED-4DB2-BD59-A6C34878D82A}">
                    <a16:rowId xmlns:a16="http://schemas.microsoft.com/office/drawing/2014/main" val="1953696267"/>
                  </a:ext>
                </a:extLst>
              </a:tr>
            </a:tbl>
          </a:graphicData>
        </a:graphic>
      </p:graphicFrame>
      <p:sp>
        <p:nvSpPr>
          <p:cNvPr id="5" name="標題 4">
            <a:extLst>
              <a:ext uri="{FF2B5EF4-FFF2-40B4-BE49-F238E27FC236}">
                <a16:creationId xmlns:a16="http://schemas.microsoft.com/office/drawing/2014/main" id="{F4E244B0-F55C-4719-B799-3F4511CA46B0}"/>
              </a:ext>
            </a:extLst>
          </p:cNvPr>
          <p:cNvSpPr>
            <a:spLocks noGrp="1"/>
          </p:cNvSpPr>
          <p:nvPr>
            <p:ph type="title"/>
          </p:nvPr>
        </p:nvSpPr>
        <p:spPr/>
        <p:txBody>
          <a:bodyPr>
            <a:normAutofit/>
          </a:bodyPr>
          <a:lstStyle/>
          <a:p>
            <a:r>
              <a:rPr lang="zh-TW" altLang="en-US" sz="3200" dirty="0"/>
              <a:t>三個實驗的最適模型比較</a:t>
            </a:r>
            <a:endParaRPr lang="zh-TW" altLang="zh-TW" sz="3200" dirty="0"/>
          </a:p>
        </p:txBody>
      </p:sp>
      <p:sp>
        <p:nvSpPr>
          <p:cNvPr id="7" name="矩形 6">
            <a:extLst>
              <a:ext uri="{FF2B5EF4-FFF2-40B4-BE49-F238E27FC236}">
                <a16:creationId xmlns:a16="http://schemas.microsoft.com/office/drawing/2014/main" id="{99DFB799-6688-C74A-B75B-6E9BB3B14036}"/>
              </a:ext>
            </a:extLst>
          </p:cNvPr>
          <p:cNvSpPr/>
          <p:nvPr/>
        </p:nvSpPr>
        <p:spPr>
          <a:xfrm>
            <a:off x="0" y="0"/>
            <a:ext cx="12192000" cy="681037"/>
          </a:xfrm>
          <a:prstGeom prst="rect">
            <a:avLst/>
          </a:prstGeom>
          <a:solidFill>
            <a:srgbClr val="357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b="1" dirty="0">
                <a:solidFill>
                  <a:schemeClr val="bg1"/>
                </a:solidFill>
                <a:latin typeface="微軟正黑體" panose="020B0604030504040204" pitchFamily="34" charset="-120"/>
                <a:ea typeface="微軟正黑體" panose="020B0604030504040204" pitchFamily="34" charset="-120"/>
              </a:rPr>
              <a:t>研究動機及專案目標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相關文獻探討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研究模型及設計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accent4">
                    <a:lumMod val="40000"/>
                    <a:lumOff val="60000"/>
                  </a:schemeClr>
                </a:solidFill>
                <a:latin typeface="微軟正黑體" panose="020B0604030504040204" pitchFamily="34" charset="-120"/>
                <a:ea typeface="微軟正黑體" panose="020B0604030504040204" pitchFamily="34" charset="-120"/>
              </a:rPr>
              <a:t>資料處理、建模及實驗結果分析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管理意涵及學術貢獻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結論及未來展望</a:t>
            </a:r>
          </a:p>
        </p:txBody>
      </p:sp>
    </p:spTree>
    <p:extLst>
      <p:ext uri="{BB962C8B-B14F-4D97-AF65-F5344CB8AC3E}">
        <p14:creationId xmlns:p14="http://schemas.microsoft.com/office/powerpoint/2010/main" val="26922065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F4E244B0-F55C-4719-B799-3F4511CA46B0}"/>
              </a:ext>
            </a:extLst>
          </p:cNvPr>
          <p:cNvSpPr>
            <a:spLocks noGrp="1"/>
          </p:cNvSpPr>
          <p:nvPr>
            <p:ph type="title"/>
          </p:nvPr>
        </p:nvSpPr>
        <p:spPr/>
        <p:txBody>
          <a:bodyPr>
            <a:normAutofit/>
          </a:bodyPr>
          <a:lstStyle/>
          <a:p>
            <a:r>
              <a:rPr lang="zh-TW" altLang="en-US" sz="3200" dirty="0"/>
              <a:t>實驗 </a:t>
            </a:r>
            <a:r>
              <a:rPr lang="en-US" altLang="zh-TW" sz="3200" dirty="0"/>
              <a:t>-</a:t>
            </a:r>
            <a:r>
              <a:rPr lang="zh-TW" altLang="en-US" sz="3200" dirty="0"/>
              <a:t> 結論</a:t>
            </a:r>
            <a:endParaRPr lang="zh-TW" altLang="zh-TW" sz="3200" dirty="0"/>
          </a:p>
        </p:txBody>
      </p:sp>
      <p:sp>
        <p:nvSpPr>
          <p:cNvPr id="2" name="內容版面配置區 1">
            <a:extLst>
              <a:ext uri="{FF2B5EF4-FFF2-40B4-BE49-F238E27FC236}">
                <a16:creationId xmlns:a16="http://schemas.microsoft.com/office/drawing/2014/main" id="{EF34689B-BCAA-4DFD-A2B9-43C2A4FF594F}"/>
              </a:ext>
            </a:extLst>
          </p:cNvPr>
          <p:cNvSpPr>
            <a:spLocks noGrp="1"/>
          </p:cNvSpPr>
          <p:nvPr>
            <p:ph idx="1"/>
          </p:nvPr>
        </p:nvSpPr>
        <p:spPr/>
        <p:txBody>
          <a:bodyPr/>
          <a:lstStyle/>
          <a:p>
            <a:r>
              <a:rPr lang="en-US" altLang="zh-TW" dirty="0"/>
              <a:t>Accuracy</a:t>
            </a:r>
            <a:r>
              <a:rPr lang="zh-TW" altLang="en-US" dirty="0"/>
              <a:t>和</a:t>
            </a:r>
            <a:r>
              <a:rPr lang="en-US" altLang="zh-TW" dirty="0"/>
              <a:t>False recall</a:t>
            </a:r>
            <a:r>
              <a:rPr lang="zh-CN" altLang="en-US" dirty="0"/>
              <a:t>為</a:t>
            </a:r>
            <a:r>
              <a:rPr lang="zh-CN" altLang="en-US" b="1" dirty="0">
                <a:solidFill>
                  <a:srgbClr val="FF0000"/>
                </a:solidFill>
              </a:rPr>
              <a:t>取捨</a:t>
            </a:r>
            <a:r>
              <a:rPr lang="zh-CN" altLang="en-US" dirty="0"/>
              <a:t>關係</a:t>
            </a:r>
            <a:r>
              <a:rPr lang="zh-TW" altLang="en-US" dirty="0"/>
              <a:t>，難同時兼顧。</a:t>
            </a:r>
          </a:p>
          <a:p>
            <a:r>
              <a:rPr lang="zh-TW" altLang="en-US" dirty="0"/>
              <a:t>行為變數為關鍵</a:t>
            </a:r>
            <a:endParaRPr lang="en-US" altLang="zh-TW" dirty="0"/>
          </a:p>
          <a:p>
            <a:pPr lvl="1"/>
            <a:r>
              <a:rPr lang="zh-TW" altLang="en-US" dirty="0"/>
              <a:t>評論的特性</a:t>
            </a:r>
            <a:r>
              <a:rPr lang="en-US" altLang="zh-TW" dirty="0"/>
              <a:t>(</a:t>
            </a:r>
            <a:r>
              <a:rPr lang="zh-TW" altLang="en-US" dirty="0"/>
              <a:t>評論長短、評分差異、評論的情緒強烈程度</a:t>
            </a:r>
            <a:r>
              <a:rPr lang="en-US" altLang="zh-TW" dirty="0"/>
              <a:t>)</a:t>
            </a:r>
          </a:p>
          <a:p>
            <a:pPr lvl="1"/>
            <a:r>
              <a:rPr lang="zh-TW" altLang="en-US" dirty="0"/>
              <a:t>作者的特性</a:t>
            </a:r>
            <a:r>
              <a:rPr lang="en-US" altLang="zh-TW" dirty="0"/>
              <a:t>(</a:t>
            </a:r>
            <a:r>
              <a:rPr lang="zh-TW" altLang="en-US" dirty="0"/>
              <a:t>作者過往評論之間的相似度、當天發布的評論次數</a:t>
            </a:r>
            <a:r>
              <a:rPr lang="en-US" altLang="zh-TW" dirty="0"/>
              <a:t>)</a:t>
            </a:r>
            <a:endParaRPr lang="zh-TW" altLang="en-US" dirty="0"/>
          </a:p>
        </p:txBody>
      </p:sp>
      <p:sp>
        <p:nvSpPr>
          <p:cNvPr id="4" name="投影片編號版面配置區 3"/>
          <p:cNvSpPr>
            <a:spLocks noGrp="1"/>
          </p:cNvSpPr>
          <p:nvPr>
            <p:ph type="sldNum" sz="quarter" idx="12"/>
          </p:nvPr>
        </p:nvSpPr>
        <p:spPr/>
        <p:txBody>
          <a:bodyPr/>
          <a:lstStyle/>
          <a:p>
            <a:fld id="{93803A6D-EC14-414F-8472-80204676D953}" type="slidenum">
              <a:rPr lang="zh-TW" altLang="en-US" smtClean="0"/>
              <a:t>43</a:t>
            </a:fld>
            <a:endParaRPr lang="zh-TW" altLang="en-US"/>
          </a:p>
        </p:txBody>
      </p:sp>
      <p:sp>
        <p:nvSpPr>
          <p:cNvPr id="6" name="矩形 5">
            <a:extLst>
              <a:ext uri="{FF2B5EF4-FFF2-40B4-BE49-F238E27FC236}">
                <a16:creationId xmlns:a16="http://schemas.microsoft.com/office/drawing/2014/main" id="{D43A92B8-8AD8-ED40-803F-43CB6D4C862D}"/>
              </a:ext>
            </a:extLst>
          </p:cNvPr>
          <p:cNvSpPr/>
          <p:nvPr/>
        </p:nvSpPr>
        <p:spPr>
          <a:xfrm>
            <a:off x="0" y="0"/>
            <a:ext cx="12192000" cy="681037"/>
          </a:xfrm>
          <a:prstGeom prst="rect">
            <a:avLst/>
          </a:prstGeom>
          <a:solidFill>
            <a:srgbClr val="357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b="1" dirty="0">
                <a:solidFill>
                  <a:schemeClr val="bg1"/>
                </a:solidFill>
                <a:latin typeface="微軟正黑體" panose="020B0604030504040204" pitchFamily="34" charset="-120"/>
                <a:ea typeface="微軟正黑體" panose="020B0604030504040204" pitchFamily="34" charset="-120"/>
              </a:rPr>
              <a:t>研究動機及專案目標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相關文獻探討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研究模型及設計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accent4">
                    <a:lumMod val="40000"/>
                    <a:lumOff val="60000"/>
                  </a:schemeClr>
                </a:solidFill>
                <a:latin typeface="微軟正黑體" panose="020B0604030504040204" pitchFamily="34" charset="-120"/>
                <a:ea typeface="微軟正黑體" panose="020B0604030504040204" pitchFamily="34" charset="-120"/>
              </a:rPr>
              <a:t>資料處理、建模及實驗結果分析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管理意涵及學術貢獻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結論及未來展望</a:t>
            </a:r>
          </a:p>
        </p:txBody>
      </p:sp>
    </p:spTree>
    <p:extLst>
      <p:ext uri="{BB962C8B-B14F-4D97-AF65-F5344CB8AC3E}">
        <p14:creationId xmlns:p14="http://schemas.microsoft.com/office/powerpoint/2010/main" val="38656380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E6B6800-50DE-46FA-B39E-D66FD938B08B}"/>
              </a:ext>
            </a:extLst>
          </p:cNvPr>
          <p:cNvSpPr/>
          <p:nvPr/>
        </p:nvSpPr>
        <p:spPr>
          <a:xfrm>
            <a:off x="563880" y="0"/>
            <a:ext cx="3261361" cy="6858000"/>
          </a:xfrm>
          <a:prstGeom prst="rect">
            <a:avLst/>
          </a:prstGeom>
          <a:solidFill>
            <a:schemeClr val="tx1">
              <a:lumMod val="85000"/>
              <a:lumOff val="1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標題 7">
            <a:extLst>
              <a:ext uri="{FF2B5EF4-FFF2-40B4-BE49-F238E27FC236}">
                <a16:creationId xmlns:a16="http://schemas.microsoft.com/office/drawing/2014/main" id="{53315E9E-A51B-44DB-969C-395E1EDACF96}"/>
              </a:ext>
            </a:extLst>
          </p:cNvPr>
          <p:cNvSpPr>
            <a:spLocks noGrp="1"/>
          </p:cNvSpPr>
          <p:nvPr>
            <p:ph type="title"/>
          </p:nvPr>
        </p:nvSpPr>
        <p:spPr>
          <a:xfrm>
            <a:off x="662939" y="2245042"/>
            <a:ext cx="3063241" cy="2367915"/>
          </a:xfrm>
        </p:spPr>
        <p:txBody>
          <a:bodyPr>
            <a:normAutofit fontScale="90000"/>
          </a:bodyPr>
          <a:lstStyle/>
          <a:p>
            <a:pPr>
              <a:lnSpc>
                <a:spcPct val="150000"/>
              </a:lnSpc>
            </a:pPr>
            <a:r>
              <a:rPr lang="en-US" altLang="zh-TW" sz="5400" dirty="0">
                <a:solidFill>
                  <a:schemeClr val="accent4">
                    <a:lumMod val="20000"/>
                    <a:lumOff val="80000"/>
                  </a:schemeClr>
                </a:solidFill>
              </a:rPr>
              <a:t>05.</a:t>
            </a:r>
            <a:r>
              <a:rPr lang="en-US" altLang="zh-TW" sz="5400" dirty="0"/>
              <a:t/>
            </a:r>
            <a:br>
              <a:rPr lang="en-US" altLang="zh-TW" sz="5400" dirty="0"/>
            </a:br>
            <a:r>
              <a:rPr lang="zh-TW" altLang="en-US" sz="4400" dirty="0">
                <a:solidFill>
                  <a:schemeClr val="bg1"/>
                </a:solidFill>
              </a:rPr>
              <a:t>管理意涵</a:t>
            </a:r>
            <a:r>
              <a:rPr lang="en-US" altLang="zh-TW" sz="4400" dirty="0">
                <a:solidFill>
                  <a:schemeClr val="bg1"/>
                </a:solidFill>
              </a:rPr>
              <a:t/>
            </a:r>
            <a:br>
              <a:rPr lang="en-US" altLang="zh-TW" sz="4400" dirty="0">
                <a:solidFill>
                  <a:schemeClr val="bg1"/>
                </a:solidFill>
              </a:rPr>
            </a:br>
            <a:r>
              <a:rPr lang="zh-TW" altLang="en-US" sz="4400" dirty="0">
                <a:solidFill>
                  <a:schemeClr val="bg1"/>
                </a:solidFill>
              </a:rPr>
              <a:t>及學術貢獻</a:t>
            </a:r>
            <a:endParaRPr lang="zh-TW" altLang="en-US" sz="5400" dirty="0">
              <a:solidFill>
                <a:schemeClr val="bg1"/>
              </a:solidFill>
            </a:endParaRPr>
          </a:p>
        </p:txBody>
      </p:sp>
      <p:sp>
        <p:nvSpPr>
          <p:cNvPr id="4" name="投影片編號版面配置區 3">
            <a:extLst>
              <a:ext uri="{FF2B5EF4-FFF2-40B4-BE49-F238E27FC236}">
                <a16:creationId xmlns:a16="http://schemas.microsoft.com/office/drawing/2014/main" id="{FE776625-C173-4910-A7A3-769D5362478C}"/>
              </a:ext>
            </a:extLst>
          </p:cNvPr>
          <p:cNvSpPr>
            <a:spLocks noGrp="1"/>
          </p:cNvSpPr>
          <p:nvPr>
            <p:ph type="sldNum" sz="quarter" idx="12"/>
          </p:nvPr>
        </p:nvSpPr>
        <p:spPr/>
        <p:txBody>
          <a:bodyPr/>
          <a:lstStyle/>
          <a:p>
            <a:fld id="{93803A6D-EC14-414F-8472-80204676D953}" type="slidenum">
              <a:rPr lang="zh-TW" altLang="en-US" smtClean="0"/>
              <a:t>44</a:t>
            </a:fld>
            <a:endParaRPr lang="zh-TW" altLang="en-US"/>
          </a:p>
        </p:txBody>
      </p:sp>
    </p:spTree>
    <p:extLst>
      <p:ext uri="{BB962C8B-B14F-4D97-AF65-F5344CB8AC3E}">
        <p14:creationId xmlns:p14="http://schemas.microsoft.com/office/powerpoint/2010/main" val="19625029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管理意涵及學術貢獻</a:t>
            </a:r>
            <a:endParaRPr lang="zh-TW" altLang="en-US" dirty="0">
              <a:solidFill>
                <a:srgbClr val="357483"/>
              </a:solidFill>
            </a:endParaRPr>
          </a:p>
        </p:txBody>
      </p:sp>
      <p:sp>
        <p:nvSpPr>
          <p:cNvPr id="7" name="內容版面配置區 6">
            <a:extLst>
              <a:ext uri="{FF2B5EF4-FFF2-40B4-BE49-F238E27FC236}">
                <a16:creationId xmlns:a16="http://schemas.microsoft.com/office/drawing/2014/main" id="{8B2E6139-4644-40B6-985E-8CA99C685222}"/>
              </a:ext>
            </a:extLst>
          </p:cNvPr>
          <p:cNvSpPr>
            <a:spLocks noGrp="1"/>
          </p:cNvSpPr>
          <p:nvPr>
            <p:ph idx="1"/>
          </p:nvPr>
        </p:nvSpPr>
        <p:spPr>
          <a:xfrm>
            <a:off x="553915" y="2006140"/>
            <a:ext cx="11084170" cy="4851860"/>
          </a:xfrm>
        </p:spPr>
        <p:txBody>
          <a:bodyPr>
            <a:normAutofit/>
          </a:bodyPr>
          <a:lstStyle/>
          <a:p>
            <a:r>
              <a:rPr lang="zh-TW" altLang="zh-TW" dirty="0"/>
              <a:t>評論者的</a:t>
            </a:r>
            <a:r>
              <a:rPr lang="zh-TW" altLang="zh-TW" b="1" dirty="0">
                <a:solidFill>
                  <a:srgbClr val="FF0000"/>
                </a:solidFill>
              </a:rPr>
              <a:t>行為變數</a:t>
            </a:r>
            <a:r>
              <a:rPr lang="zh-TW" altLang="zh-TW" dirty="0"/>
              <a:t>相較文字變數對於假評論的辨識更具效果。</a:t>
            </a:r>
            <a:endParaRPr lang="en-US" altLang="zh-TW" dirty="0"/>
          </a:p>
          <a:p>
            <a:r>
              <a:rPr lang="zh-TW" altLang="en-US" dirty="0"/>
              <a:t>評論平台的業者可以從</a:t>
            </a:r>
            <a:r>
              <a:rPr lang="zh-TW" altLang="en-US" b="1" dirty="0">
                <a:solidFill>
                  <a:srgbClr val="FF0000"/>
                </a:solidFill>
              </a:rPr>
              <a:t>評論者帳號的歷史行為</a:t>
            </a:r>
            <a:r>
              <a:rPr lang="zh-TW" altLang="en-US" dirty="0"/>
              <a:t>去判斷</a:t>
            </a:r>
            <a:r>
              <a:rPr lang="zh-CN" altLang="en-US" dirty="0"/>
              <a:t>評論真偽。</a:t>
            </a:r>
            <a:endParaRPr lang="en-US" altLang="zh-TW" dirty="0"/>
          </a:p>
          <a:p>
            <a:r>
              <a:rPr lang="zh-TW" altLang="zh-TW" b="1" dirty="0">
                <a:solidFill>
                  <a:srgbClr val="FF0000"/>
                </a:solidFill>
              </a:rPr>
              <a:t>真實評論</a:t>
            </a:r>
            <a:r>
              <a:rPr lang="zh-TW" altLang="zh-TW" dirty="0"/>
              <a:t>中，大多字是在描述個人的感受，描述會較為</a:t>
            </a:r>
            <a:r>
              <a:rPr lang="zh-TW" altLang="zh-TW" b="1" dirty="0">
                <a:solidFill>
                  <a:srgbClr val="FF0000"/>
                </a:solidFill>
              </a:rPr>
              <a:t>抽象與接近情感的抒發</a:t>
            </a:r>
            <a:r>
              <a:rPr lang="zh-TW" altLang="zh-TW" dirty="0"/>
              <a:t>；在</a:t>
            </a:r>
            <a:r>
              <a:rPr lang="zh-TW" altLang="zh-TW" b="1" dirty="0">
                <a:solidFill>
                  <a:srgbClr val="FF0000"/>
                </a:solidFill>
              </a:rPr>
              <a:t>假評論</a:t>
            </a:r>
            <a:r>
              <a:rPr lang="zh-TW" altLang="zh-TW" dirty="0"/>
              <a:t>中，描述會較為</a:t>
            </a:r>
            <a:r>
              <a:rPr lang="zh-TW" altLang="zh-TW" b="1" dirty="0">
                <a:solidFill>
                  <a:srgbClr val="FF0000"/>
                </a:solidFill>
              </a:rPr>
              <a:t>具體</a:t>
            </a:r>
            <a:r>
              <a:rPr lang="zh-TW" altLang="zh-TW" dirty="0"/>
              <a:t>且針對一般人會好奇的項目作評論。</a:t>
            </a:r>
            <a:endParaRPr lang="en-US" altLang="zh-TW" dirty="0"/>
          </a:p>
          <a:p>
            <a:r>
              <a:rPr lang="zh-CN" altLang="en-US" dirty="0"/>
              <a:t>暗示</a:t>
            </a:r>
            <a:r>
              <a:rPr lang="zh-TW" altLang="zh-TW" dirty="0"/>
              <a:t>現行多數評論平台的</a:t>
            </a:r>
            <a:r>
              <a:rPr lang="zh-TW" altLang="zh-TW" b="1" dirty="0">
                <a:solidFill>
                  <a:srgbClr val="FF0000"/>
                </a:solidFill>
              </a:rPr>
              <a:t>社群</a:t>
            </a:r>
            <a:r>
              <a:rPr lang="zh-TW" altLang="en-US" b="1" dirty="0">
                <a:solidFill>
                  <a:srgbClr val="FF0000"/>
                </a:solidFill>
              </a:rPr>
              <a:t>功能</a:t>
            </a:r>
            <a:r>
              <a:rPr lang="zh-TW" altLang="zh-TW" b="1" dirty="0">
                <a:solidFill>
                  <a:srgbClr val="FF0000"/>
                </a:solidFill>
              </a:rPr>
              <a:t>可能大於實際上資訊交換的功能</a:t>
            </a:r>
            <a:r>
              <a:rPr lang="zh-TW" altLang="en-US" dirty="0"/>
              <a:t>。</a:t>
            </a:r>
            <a:endParaRPr lang="zh-TW" altLang="zh-TW" dirty="0"/>
          </a:p>
        </p:txBody>
      </p:sp>
      <p:sp>
        <p:nvSpPr>
          <p:cNvPr id="4" name="投影片編號版面配置區 3"/>
          <p:cNvSpPr>
            <a:spLocks noGrp="1"/>
          </p:cNvSpPr>
          <p:nvPr>
            <p:ph type="sldNum" sz="quarter" idx="12"/>
          </p:nvPr>
        </p:nvSpPr>
        <p:spPr/>
        <p:txBody>
          <a:bodyPr/>
          <a:lstStyle/>
          <a:p>
            <a:fld id="{93803A6D-EC14-414F-8472-80204676D953}" type="slidenum">
              <a:rPr lang="zh-TW" altLang="en-US" smtClean="0"/>
              <a:t>45</a:t>
            </a:fld>
            <a:endParaRPr lang="zh-TW" altLang="en-US"/>
          </a:p>
        </p:txBody>
      </p:sp>
      <p:sp>
        <p:nvSpPr>
          <p:cNvPr id="8" name="矩形 7">
            <a:extLst>
              <a:ext uri="{FF2B5EF4-FFF2-40B4-BE49-F238E27FC236}">
                <a16:creationId xmlns:a16="http://schemas.microsoft.com/office/drawing/2014/main" id="{91CE7E92-0D31-0148-89E3-2743175B419A}"/>
              </a:ext>
            </a:extLst>
          </p:cNvPr>
          <p:cNvSpPr/>
          <p:nvPr/>
        </p:nvSpPr>
        <p:spPr>
          <a:xfrm>
            <a:off x="0" y="0"/>
            <a:ext cx="12192000" cy="681037"/>
          </a:xfrm>
          <a:prstGeom prst="rect">
            <a:avLst/>
          </a:prstGeom>
          <a:solidFill>
            <a:srgbClr val="357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b="1" dirty="0">
                <a:solidFill>
                  <a:schemeClr val="bg1"/>
                </a:solidFill>
                <a:latin typeface="微軟正黑體" panose="020B0604030504040204" pitchFamily="34" charset="-120"/>
                <a:ea typeface="微軟正黑體" panose="020B0604030504040204" pitchFamily="34" charset="-120"/>
              </a:rPr>
              <a:t>研究動機及專案目標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相關文獻探討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研究模型及設計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資料處理、建模及實驗結果分析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accent4">
                    <a:lumMod val="40000"/>
                    <a:lumOff val="60000"/>
                  </a:schemeClr>
                </a:solidFill>
                <a:latin typeface="微軟正黑體" panose="020B0604030504040204" pitchFamily="34" charset="-120"/>
                <a:ea typeface="微軟正黑體" panose="020B0604030504040204" pitchFamily="34" charset="-120"/>
              </a:rPr>
              <a:t>管理意涵及學術貢獻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結論及未來展望</a:t>
            </a:r>
          </a:p>
        </p:txBody>
      </p:sp>
    </p:spTree>
    <p:extLst>
      <p:ext uri="{BB962C8B-B14F-4D97-AF65-F5344CB8AC3E}">
        <p14:creationId xmlns:p14="http://schemas.microsoft.com/office/powerpoint/2010/main" val="25014253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E6B6800-50DE-46FA-B39E-D66FD938B08B}"/>
              </a:ext>
            </a:extLst>
          </p:cNvPr>
          <p:cNvSpPr/>
          <p:nvPr/>
        </p:nvSpPr>
        <p:spPr>
          <a:xfrm>
            <a:off x="563880" y="0"/>
            <a:ext cx="3261361" cy="6858000"/>
          </a:xfrm>
          <a:prstGeom prst="rect">
            <a:avLst/>
          </a:prstGeom>
          <a:solidFill>
            <a:schemeClr val="tx1">
              <a:lumMod val="85000"/>
              <a:lumOff val="1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標題 7">
            <a:extLst>
              <a:ext uri="{FF2B5EF4-FFF2-40B4-BE49-F238E27FC236}">
                <a16:creationId xmlns:a16="http://schemas.microsoft.com/office/drawing/2014/main" id="{53315E9E-A51B-44DB-969C-395E1EDACF96}"/>
              </a:ext>
            </a:extLst>
          </p:cNvPr>
          <p:cNvSpPr>
            <a:spLocks noGrp="1"/>
          </p:cNvSpPr>
          <p:nvPr>
            <p:ph type="title"/>
          </p:nvPr>
        </p:nvSpPr>
        <p:spPr>
          <a:xfrm>
            <a:off x="662939" y="2245042"/>
            <a:ext cx="3063241" cy="2367915"/>
          </a:xfrm>
        </p:spPr>
        <p:txBody>
          <a:bodyPr>
            <a:normAutofit fontScale="90000"/>
          </a:bodyPr>
          <a:lstStyle/>
          <a:p>
            <a:pPr>
              <a:lnSpc>
                <a:spcPct val="150000"/>
              </a:lnSpc>
            </a:pPr>
            <a:r>
              <a:rPr lang="en-US" altLang="zh-TW" sz="5400" dirty="0">
                <a:solidFill>
                  <a:schemeClr val="accent4">
                    <a:lumMod val="20000"/>
                    <a:lumOff val="80000"/>
                  </a:schemeClr>
                </a:solidFill>
              </a:rPr>
              <a:t>06.</a:t>
            </a:r>
            <a:r>
              <a:rPr lang="en-US" altLang="zh-TW" sz="5400" dirty="0"/>
              <a:t/>
            </a:r>
            <a:br>
              <a:rPr lang="en-US" altLang="zh-TW" sz="5400" dirty="0"/>
            </a:br>
            <a:r>
              <a:rPr lang="zh-TW" altLang="en-US" sz="4400" dirty="0">
                <a:solidFill>
                  <a:schemeClr val="bg1"/>
                </a:solidFill>
              </a:rPr>
              <a:t>結論及</a:t>
            </a:r>
            <a:r>
              <a:rPr lang="en-US" altLang="zh-TW" sz="4400" dirty="0">
                <a:solidFill>
                  <a:schemeClr val="bg1"/>
                </a:solidFill>
              </a:rPr>
              <a:t/>
            </a:r>
            <a:br>
              <a:rPr lang="en-US" altLang="zh-TW" sz="4400" dirty="0">
                <a:solidFill>
                  <a:schemeClr val="bg1"/>
                </a:solidFill>
              </a:rPr>
            </a:br>
            <a:r>
              <a:rPr lang="zh-TW" altLang="en-US" sz="4400" dirty="0">
                <a:solidFill>
                  <a:schemeClr val="bg1"/>
                </a:solidFill>
              </a:rPr>
              <a:t>未來展望</a:t>
            </a:r>
            <a:endParaRPr lang="zh-TW" altLang="en-US" sz="5400" dirty="0">
              <a:solidFill>
                <a:schemeClr val="bg1"/>
              </a:solidFill>
            </a:endParaRPr>
          </a:p>
        </p:txBody>
      </p:sp>
      <p:sp>
        <p:nvSpPr>
          <p:cNvPr id="4" name="投影片編號版面配置區 3">
            <a:extLst>
              <a:ext uri="{FF2B5EF4-FFF2-40B4-BE49-F238E27FC236}">
                <a16:creationId xmlns:a16="http://schemas.microsoft.com/office/drawing/2014/main" id="{FE776625-C173-4910-A7A3-769D5362478C}"/>
              </a:ext>
            </a:extLst>
          </p:cNvPr>
          <p:cNvSpPr>
            <a:spLocks noGrp="1"/>
          </p:cNvSpPr>
          <p:nvPr>
            <p:ph type="sldNum" sz="quarter" idx="12"/>
          </p:nvPr>
        </p:nvSpPr>
        <p:spPr/>
        <p:txBody>
          <a:bodyPr/>
          <a:lstStyle/>
          <a:p>
            <a:fld id="{93803A6D-EC14-414F-8472-80204676D953}" type="slidenum">
              <a:rPr lang="zh-TW" altLang="en-US" smtClean="0"/>
              <a:t>46</a:t>
            </a:fld>
            <a:endParaRPr lang="zh-TW" altLang="en-US"/>
          </a:p>
        </p:txBody>
      </p:sp>
    </p:spTree>
    <p:extLst>
      <p:ext uri="{BB962C8B-B14F-4D97-AF65-F5344CB8AC3E}">
        <p14:creationId xmlns:p14="http://schemas.microsoft.com/office/powerpoint/2010/main" val="42699354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結論及未來展望</a:t>
            </a:r>
            <a:endParaRPr lang="zh-TW" altLang="en-US" dirty="0">
              <a:solidFill>
                <a:srgbClr val="357483"/>
              </a:solidFill>
            </a:endParaRPr>
          </a:p>
        </p:txBody>
      </p:sp>
      <p:sp>
        <p:nvSpPr>
          <p:cNvPr id="7" name="內容版面配置區 6">
            <a:extLst>
              <a:ext uri="{FF2B5EF4-FFF2-40B4-BE49-F238E27FC236}">
                <a16:creationId xmlns:a16="http://schemas.microsoft.com/office/drawing/2014/main" id="{8B2E6139-4644-40B6-985E-8CA99C685222}"/>
              </a:ext>
            </a:extLst>
          </p:cNvPr>
          <p:cNvSpPr>
            <a:spLocks noGrp="1"/>
          </p:cNvSpPr>
          <p:nvPr>
            <p:ph idx="1"/>
          </p:nvPr>
        </p:nvSpPr>
        <p:spPr/>
        <p:txBody>
          <a:bodyPr>
            <a:normAutofit/>
          </a:bodyPr>
          <a:lstStyle/>
          <a:p>
            <a:r>
              <a:rPr lang="zh-TW" altLang="en-US" dirty="0"/>
              <a:t>經過模型的比較我們發現，在進行真實、虛假的評論辨識時，評論者的</a:t>
            </a:r>
            <a:r>
              <a:rPr lang="zh-TW" altLang="en-US" b="1" dirty="0">
                <a:solidFill>
                  <a:srgbClr val="FF0000"/>
                </a:solidFill>
              </a:rPr>
              <a:t>評論行為相較於其所寫的評論內容更具參考性</a:t>
            </a:r>
            <a:r>
              <a:rPr lang="zh-TW" altLang="en-US" dirty="0"/>
              <a:t>。​</a:t>
            </a:r>
          </a:p>
          <a:p>
            <a:r>
              <a:rPr lang="zh-TW" altLang="en-US" dirty="0"/>
              <a:t>本研究最終所得到的結果與一開始的假設與期望大相徑庭，本團隊發現</a:t>
            </a:r>
            <a:r>
              <a:rPr lang="zh-TW" altLang="en-US" b="1" dirty="0">
                <a:solidFill>
                  <a:srgbClr val="FF0000"/>
                </a:solidFill>
              </a:rPr>
              <a:t>假評論更可能以看似客觀的描述來評價餐廳，藉此博得關注</a:t>
            </a:r>
            <a:r>
              <a:rPr lang="zh-TW" altLang="en-US" dirty="0"/>
              <a:t>，但內容的真實性我們卻無從驗證。​</a:t>
            </a:r>
          </a:p>
          <a:p>
            <a:r>
              <a:rPr lang="zh-TW" altLang="en-US" dirty="0"/>
              <a:t>未來若在辨識率的精準度上有所突破，以及搜集更多不同平台的評論資料，期許得以將建構好的假評論分類模型用於其他平台之上（</a:t>
            </a:r>
            <a:r>
              <a:rPr lang="en" altLang="zh-TW" dirty="0"/>
              <a:t>Google Play, Google Map ...</a:t>
            </a:r>
            <a:r>
              <a:rPr lang="zh-TW" altLang="en" dirty="0"/>
              <a:t>）​</a:t>
            </a:r>
            <a:endParaRPr lang="zh-TW" altLang="en-US" dirty="0"/>
          </a:p>
        </p:txBody>
      </p:sp>
      <p:sp>
        <p:nvSpPr>
          <p:cNvPr id="4" name="投影片編號版面配置區 3"/>
          <p:cNvSpPr>
            <a:spLocks noGrp="1"/>
          </p:cNvSpPr>
          <p:nvPr>
            <p:ph type="sldNum" sz="quarter" idx="12"/>
          </p:nvPr>
        </p:nvSpPr>
        <p:spPr/>
        <p:txBody>
          <a:bodyPr/>
          <a:lstStyle/>
          <a:p>
            <a:fld id="{93803A6D-EC14-414F-8472-80204676D953}" type="slidenum">
              <a:rPr lang="zh-TW" altLang="en-US" smtClean="0"/>
              <a:t>47</a:t>
            </a:fld>
            <a:endParaRPr lang="zh-TW" altLang="en-US"/>
          </a:p>
        </p:txBody>
      </p:sp>
      <p:sp>
        <p:nvSpPr>
          <p:cNvPr id="6" name="矩形 5">
            <a:extLst>
              <a:ext uri="{FF2B5EF4-FFF2-40B4-BE49-F238E27FC236}">
                <a16:creationId xmlns:a16="http://schemas.microsoft.com/office/drawing/2014/main" id="{13338BEF-A9CD-7A4E-B579-AB330B94BAD3}"/>
              </a:ext>
            </a:extLst>
          </p:cNvPr>
          <p:cNvSpPr/>
          <p:nvPr/>
        </p:nvSpPr>
        <p:spPr>
          <a:xfrm>
            <a:off x="0" y="0"/>
            <a:ext cx="12192000" cy="681037"/>
          </a:xfrm>
          <a:prstGeom prst="rect">
            <a:avLst/>
          </a:prstGeom>
          <a:solidFill>
            <a:srgbClr val="357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b="1" dirty="0">
                <a:solidFill>
                  <a:schemeClr val="bg1"/>
                </a:solidFill>
                <a:latin typeface="微軟正黑體" panose="020B0604030504040204" pitchFamily="34" charset="-120"/>
                <a:ea typeface="微軟正黑體" panose="020B0604030504040204" pitchFamily="34" charset="-120"/>
              </a:rPr>
              <a:t>研究動機及專案目標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相關文獻探討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研究模型及設計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資料處理、建模及實驗結果分析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管理意涵及學術貢獻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accent4">
                    <a:lumMod val="40000"/>
                    <a:lumOff val="60000"/>
                  </a:schemeClr>
                </a:solidFill>
                <a:latin typeface="微軟正黑體" panose="020B0604030504040204" pitchFamily="34" charset="-120"/>
                <a:ea typeface="微軟正黑體" panose="020B0604030504040204" pitchFamily="34" charset="-120"/>
              </a:rPr>
              <a:t>結論及未來展望</a:t>
            </a:r>
          </a:p>
        </p:txBody>
      </p:sp>
    </p:spTree>
    <p:extLst>
      <p:ext uri="{BB962C8B-B14F-4D97-AF65-F5344CB8AC3E}">
        <p14:creationId xmlns:p14="http://schemas.microsoft.com/office/powerpoint/2010/main" val="22276549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93803A6D-EC14-414F-8472-80204676D953}" type="slidenum">
              <a:rPr lang="zh-TW" altLang="en-US" smtClean="0"/>
              <a:t>48</a:t>
            </a:fld>
            <a:endParaRPr lang="zh-TW" altLang="en-US"/>
          </a:p>
        </p:txBody>
      </p:sp>
      <p:sp>
        <p:nvSpPr>
          <p:cNvPr id="2" name="矩形 1">
            <a:extLst>
              <a:ext uri="{FF2B5EF4-FFF2-40B4-BE49-F238E27FC236}">
                <a16:creationId xmlns:a16="http://schemas.microsoft.com/office/drawing/2014/main" id="{C7C0886B-69A9-4224-B265-A3DF0AB62BD9}"/>
              </a:ext>
            </a:extLst>
          </p:cNvPr>
          <p:cNvSpPr/>
          <p:nvPr/>
        </p:nvSpPr>
        <p:spPr>
          <a:xfrm>
            <a:off x="2349500" y="1993900"/>
            <a:ext cx="7493000" cy="2209800"/>
          </a:xfrm>
          <a:prstGeom prst="rect">
            <a:avLst/>
          </a:prstGeom>
          <a:solidFill>
            <a:srgbClr val="357483"/>
          </a:solidFill>
          <a:ln w="101600">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接點 4">
            <a:extLst>
              <a:ext uri="{FF2B5EF4-FFF2-40B4-BE49-F238E27FC236}">
                <a16:creationId xmlns:a16="http://schemas.microsoft.com/office/drawing/2014/main" id="{26995AC7-C6B4-482F-8009-A6E5544E0BCE}"/>
              </a:ext>
            </a:extLst>
          </p:cNvPr>
          <p:cNvCxnSpPr>
            <a:cxnSpLocks/>
          </p:cNvCxnSpPr>
          <p:nvPr/>
        </p:nvCxnSpPr>
        <p:spPr>
          <a:xfrm>
            <a:off x="2649066" y="3429000"/>
            <a:ext cx="6934200" cy="0"/>
          </a:xfrm>
          <a:prstGeom prst="line">
            <a:avLst/>
          </a:prstGeom>
          <a:ln w="7620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0" name="文字方塊 9">
            <a:extLst>
              <a:ext uri="{FF2B5EF4-FFF2-40B4-BE49-F238E27FC236}">
                <a16:creationId xmlns:a16="http://schemas.microsoft.com/office/drawing/2014/main" id="{9B075C2B-D547-487A-90E7-1557E5DAF8E1}"/>
              </a:ext>
            </a:extLst>
          </p:cNvPr>
          <p:cNvSpPr txBox="1"/>
          <p:nvPr/>
        </p:nvSpPr>
        <p:spPr>
          <a:xfrm>
            <a:off x="2941835" y="2031712"/>
            <a:ext cx="6308330" cy="1569660"/>
          </a:xfrm>
          <a:prstGeom prst="rect">
            <a:avLst/>
          </a:prstGeom>
          <a:noFill/>
        </p:spPr>
        <p:txBody>
          <a:bodyPr wrap="none" rtlCol="0">
            <a:spAutoFit/>
          </a:bodyPr>
          <a:lstStyle/>
          <a:p>
            <a:r>
              <a:rPr lang="en-US" altLang="zh-TW" sz="9600" b="1" dirty="0">
                <a:solidFill>
                  <a:schemeClr val="bg1"/>
                </a:solidFill>
              </a:rPr>
              <a:t>THANK YOU</a:t>
            </a:r>
            <a:endParaRPr lang="zh-TW" altLang="en-US" sz="9600" b="1" dirty="0">
              <a:solidFill>
                <a:schemeClr val="bg1"/>
              </a:solidFill>
            </a:endParaRPr>
          </a:p>
        </p:txBody>
      </p:sp>
      <p:sp>
        <p:nvSpPr>
          <p:cNvPr id="11" name="文字方塊 10">
            <a:extLst>
              <a:ext uri="{FF2B5EF4-FFF2-40B4-BE49-F238E27FC236}">
                <a16:creationId xmlns:a16="http://schemas.microsoft.com/office/drawing/2014/main" id="{D21706BC-422D-4D8E-B2C9-348B21C12EFF}"/>
              </a:ext>
            </a:extLst>
          </p:cNvPr>
          <p:cNvSpPr txBox="1"/>
          <p:nvPr/>
        </p:nvSpPr>
        <p:spPr>
          <a:xfrm>
            <a:off x="2617964" y="3505056"/>
            <a:ext cx="6956071" cy="523220"/>
          </a:xfrm>
          <a:prstGeom prst="rect">
            <a:avLst/>
          </a:prstGeom>
          <a:noFill/>
        </p:spPr>
        <p:txBody>
          <a:bodyPr wrap="none" rtlCol="0">
            <a:spAutoFit/>
          </a:bodyPr>
          <a:lstStyle/>
          <a:p>
            <a:pPr algn="ctr"/>
            <a:r>
              <a:rPr lang="en-US" altLang="zh-TW" sz="2800" dirty="0">
                <a:solidFill>
                  <a:schemeClr val="bg1"/>
                </a:solidFill>
              </a:rPr>
              <a:t>THANK YOU</a:t>
            </a:r>
            <a:r>
              <a:rPr lang="zh-TW" altLang="en-US" sz="2800" dirty="0">
                <a:solidFill>
                  <a:schemeClr val="bg1"/>
                </a:solidFill>
              </a:rPr>
              <a:t> </a:t>
            </a:r>
            <a:r>
              <a:rPr lang="en-US" altLang="zh-TW" sz="2800" dirty="0">
                <a:solidFill>
                  <a:schemeClr val="bg1"/>
                </a:solidFill>
              </a:rPr>
              <a:t>FOR YOUR TIME AND ATTENTION</a:t>
            </a:r>
            <a:endParaRPr lang="zh-TW" altLang="en-US" sz="2800" dirty="0">
              <a:solidFill>
                <a:schemeClr val="bg1"/>
              </a:solidFill>
            </a:endParaRPr>
          </a:p>
        </p:txBody>
      </p:sp>
    </p:spTree>
    <p:extLst>
      <p:ext uri="{BB962C8B-B14F-4D97-AF65-F5344CB8AC3E}">
        <p14:creationId xmlns:p14="http://schemas.microsoft.com/office/powerpoint/2010/main" val="36306061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14B609E-CDCB-4FCE-B4A4-B9A021828D00}"/>
              </a:ext>
            </a:extLst>
          </p:cNvPr>
          <p:cNvSpPr/>
          <p:nvPr/>
        </p:nvSpPr>
        <p:spPr>
          <a:xfrm>
            <a:off x="838200" y="1517809"/>
            <a:ext cx="10515600" cy="4542790"/>
          </a:xfrm>
          <a:prstGeom prst="rect">
            <a:avLst/>
          </a:pr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lstStyle/>
          <a:p>
            <a:r>
              <a:rPr lang="zh-TW" altLang="en-US" dirty="0">
                <a:solidFill>
                  <a:schemeClr val="bg1"/>
                </a:solidFill>
              </a:rPr>
              <a:t>分工表</a:t>
            </a:r>
          </a:p>
        </p:txBody>
      </p:sp>
      <p:graphicFrame>
        <p:nvGraphicFramePr>
          <p:cNvPr id="5" name="內容版面配置區 4">
            <a:extLst>
              <a:ext uri="{FF2B5EF4-FFF2-40B4-BE49-F238E27FC236}">
                <a16:creationId xmlns:a16="http://schemas.microsoft.com/office/drawing/2014/main" id="{D8E02C15-5C03-492F-B323-2D1F9B0D75A9}"/>
              </a:ext>
            </a:extLst>
          </p:cNvPr>
          <p:cNvGraphicFramePr>
            <a:graphicFrameLocks noGrp="1"/>
          </p:cNvGraphicFramePr>
          <p:nvPr>
            <p:ph idx="1"/>
            <p:extLst/>
          </p:nvPr>
        </p:nvGraphicFramePr>
        <p:xfrm>
          <a:off x="838200" y="1517809"/>
          <a:ext cx="10515600" cy="4536124"/>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466811399"/>
                    </a:ext>
                  </a:extLst>
                </a:gridCol>
                <a:gridCol w="5257800">
                  <a:extLst>
                    <a:ext uri="{9D8B030D-6E8A-4147-A177-3AD203B41FA5}">
                      <a16:colId xmlns:a16="http://schemas.microsoft.com/office/drawing/2014/main" val="1421609967"/>
                    </a:ext>
                  </a:extLst>
                </a:gridCol>
              </a:tblGrid>
              <a:tr h="902994">
                <a:tc>
                  <a:txBody>
                    <a:bodyPr/>
                    <a:lstStyle/>
                    <a:p>
                      <a:pPr algn="ctr"/>
                      <a:r>
                        <a:rPr lang="zh-TW" altLang="en-US" sz="3200" dirty="0">
                          <a:solidFill>
                            <a:schemeClr val="bg1"/>
                          </a:solidFill>
                          <a:latin typeface="微軟正黑體" panose="020B0604030504040204" pitchFamily="34" charset="-120"/>
                          <a:ea typeface="微軟正黑體" panose="020B0604030504040204" pitchFamily="34" charset="-120"/>
                        </a:rPr>
                        <a:t>組員姓名</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lumMod val="85000"/>
                        <a:lumOff val="15000"/>
                      </a:schemeClr>
                    </a:solidFill>
                  </a:tcPr>
                </a:tc>
                <a:tc>
                  <a:txBody>
                    <a:bodyPr/>
                    <a:lstStyle/>
                    <a:p>
                      <a:pPr algn="ctr"/>
                      <a:r>
                        <a:rPr lang="zh-TW" altLang="en-US" sz="3200" dirty="0">
                          <a:solidFill>
                            <a:schemeClr val="bg1"/>
                          </a:solidFill>
                          <a:latin typeface="微軟正黑體" panose="020B0604030504040204" pitchFamily="34" charset="-120"/>
                          <a:ea typeface="微軟正黑體" panose="020B0604030504040204" pitchFamily="34" charset="-120"/>
                        </a:rPr>
                        <a:t>分工事項</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lumMod val="85000"/>
                        <a:lumOff val="15000"/>
                      </a:schemeClr>
                    </a:solidFill>
                  </a:tcPr>
                </a:tc>
                <a:extLst>
                  <a:ext uri="{0D108BD9-81ED-4DB2-BD59-A6C34878D82A}">
                    <a16:rowId xmlns:a16="http://schemas.microsoft.com/office/drawing/2014/main" val="3393503175"/>
                  </a:ext>
                </a:extLst>
              </a:tr>
              <a:tr h="726626">
                <a:tc>
                  <a:txBody>
                    <a:bodyPr/>
                    <a:lstStyle/>
                    <a:p>
                      <a:pPr algn="ctr"/>
                      <a:r>
                        <a:rPr lang="zh-TW" altLang="en-US" sz="2400" dirty="0">
                          <a:solidFill>
                            <a:schemeClr val="bg1"/>
                          </a:solidFill>
                          <a:latin typeface="微軟正黑體" panose="020B0604030504040204" pitchFamily="34" charset="-120"/>
                          <a:ea typeface="微軟正黑體" panose="020B0604030504040204" pitchFamily="34" charset="-120"/>
                        </a:rPr>
                        <a:t>林聖典</a:t>
                      </a:r>
                    </a:p>
                  </a:txBody>
                  <a:tcPr anchor="ctr">
                    <a:lnL w="12700" cmpd="sng">
                      <a:noFill/>
                    </a:lnL>
                    <a:lnR w="12700" cmpd="sng">
                      <a:noFill/>
                    </a:lnR>
                    <a:lnT w="381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400" dirty="0">
                          <a:solidFill>
                            <a:schemeClr val="bg1"/>
                          </a:solidFill>
                          <a:latin typeface="微軟正黑體" panose="020B0604030504040204" pitchFamily="34" charset="-120"/>
                          <a:ea typeface="微軟正黑體" panose="020B0604030504040204" pitchFamily="34" charset="-120"/>
                        </a:rPr>
                        <a:t>Model, PPT</a:t>
                      </a:r>
                      <a:endParaRPr lang="zh-TW" altLang="en-US" sz="2400" dirty="0">
                        <a:solidFill>
                          <a:schemeClr val="bg1"/>
                        </a:solidFill>
                        <a:latin typeface="微軟正黑體" panose="020B0604030504040204" pitchFamily="34" charset="-120"/>
                        <a:ea typeface="微軟正黑體" panose="020B0604030504040204" pitchFamily="34" charset="-120"/>
                      </a:endParaRPr>
                    </a:p>
                  </a:txBody>
                  <a:tcPr anchor="ctr">
                    <a:lnL w="12700" cmpd="sng">
                      <a:noFill/>
                    </a:lnL>
                    <a:lnR w="12700" cmpd="sng">
                      <a:noFill/>
                    </a:lnR>
                    <a:lnT w="381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0131140"/>
                  </a:ext>
                </a:extLst>
              </a:tr>
              <a:tr h="726626">
                <a:tc>
                  <a:txBody>
                    <a:bodyPr/>
                    <a:lstStyle/>
                    <a:p>
                      <a:pPr algn="ctr"/>
                      <a:r>
                        <a:rPr lang="zh-TW" altLang="en-US" sz="2400" b="0" i="0" u="none" strike="noStrike" kern="1200" dirty="0">
                          <a:solidFill>
                            <a:schemeClr val="bg1"/>
                          </a:solidFill>
                          <a:effectLst/>
                          <a:latin typeface="微軟正黑體" panose="020B0604030504040204" pitchFamily="34" charset="-120"/>
                          <a:ea typeface="微軟正黑體" panose="020B0604030504040204" pitchFamily="34" charset="-120"/>
                          <a:cs typeface="+mn-cs"/>
                        </a:rPr>
                        <a:t>顏煥勳</a:t>
                      </a:r>
                      <a:endParaRPr lang="zh-TW" altLang="en-US" sz="2400" dirty="0">
                        <a:solidFill>
                          <a:schemeClr val="bg1"/>
                        </a:solidFill>
                        <a:latin typeface="微軟正黑體" panose="020B0604030504040204" pitchFamily="34" charset="-120"/>
                        <a:ea typeface="微軟正黑體" panose="020B0604030504040204" pitchFamily="34" charset="-120"/>
                      </a:endParaRPr>
                    </a:p>
                  </a:txBody>
                  <a:tcPr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400" dirty="0">
                          <a:solidFill>
                            <a:schemeClr val="bg1"/>
                          </a:solidFill>
                          <a:latin typeface="微軟正黑體" panose="020B0604030504040204" pitchFamily="34" charset="-120"/>
                          <a:ea typeface="微軟正黑體" panose="020B0604030504040204" pitchFamily="34" charset="-120"/>
                        </a:rPr>
                        <a:t>Model, Word</a:t>
                      </a:r>
                      <a:endParaRPr lang="zh-TW" altLang="en-US" sz="2400" dirty="0">
                        <a:solidFill>
                          <a:schemeClr val="bg1"/>
                        </a:solidFill>
                        <a:latin typeface="微軟正黑體" panose="020B0604030504040204" pitchFamily="34" charset="-120"/>
                        <a:ea typeface="微軟正黑體" panose="020B0604030504040204" pitchFamily="34" charset="-120"/>
                      </a:endParaRPr>
                    </a:p>
                  </a:txBody>
                  <a:tcPr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61166791"/>
                  </a:ext>
                </a:extLst>
              </a:tr>
              <a:tr h="726626">
                <a:tc>
                  <a:txBody>
                    <a:bodyPr/>
                    <a:lstStyle/>
                    <a:p>
                      <a:pPr algn="ctr"/>
                      <a:r>
                        <a:rPr lang="zh-TW" altLang="en-US" sz="2400" b="0" i="0" u="none" strike="noStrike" kern="1200" dirty="0">
                          <a:solidFill>
                            <a:schemeClr val="bg1"/>
                          </a:solidFill>
                          <a:effectLst/>
                          <a:latin typeface="微軟正黑體" panose="020B0604030504040204" pitchFamily="34" charset="-120"/>
                          <a:ea typeface="微軟正黑體" panose="020B0604030504040204" pitchFamily="34" charset="-120"/>
                          <a:cs typeface="+mn-cs"/>
                        </a:rPr>
                        <a:t>陳宇鑫 </a:t>
                      </a:r>
                      <a:endParaRPr lang="zh-TW" altLang="en-US" sz="2400" dirty="0">
                        <a:solidFill>
                          <a:schemeClr val="bg1"/>
                        </a:solidFill>
                        <a:latin typeface="微軟正黑體" panose="020B0604030504040204" pitchFamily="34" charset="-120"/>
                        <a:ea typeface="微軟正黑體" panose="020B0604030504040204" pitchFamily="34" charset="-120"/>
                      </a:endParaRPr>
                    </a:p>
                  </a:txBody>
                  <a:tcPr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400" dirty="0">
                          <a:solidFill>
                            <a:schemeClr val="bg1"/>
                          </a:solidFill>
                          <a:latin typeface="微軟正黑體" panose="020B0604030504040204" pitchFamily="34" charset="-120"/>
                          <a:ea typeface="微軟正黑體" panose="020B0604030504040204" pitchFamily="34" charset="-120"/>
                        </a:rPr>
                        <a:t>Model, Word</a:t>
                      </a:r>
                      <a:endParaRPr lang="zh-TW" altLang="en-US" sz="2400" dirty="0">
                        <a:solidFill>
                          <a:schemeClr val="bg1"/>
                        </a:solidFill>
                        <a:latin typeface="微軟正黑體" panose="020B0604030504040204" pitchFamily="34" charset="-120"/>
                        <a:ea typeface="微軟正黑體" panose="020B0604030504040204" pitchFamily="34" charset="-120"/>
                      </a:endParaRPr>
                    </a:p>
                  </a:txBody>
                  <a:tcPr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35559977"/>
                  </a:ext>
                </a:extLst>
              </a:tr>
              <a:tr h="726626">
                <a:tc>
                  <a:txBody>
                    <a:bodyPr/>
                    <a:lstStyle/>
                    <a:p>
                      <a:pPr algn="ctr" rtl="0"/>
                      <a:r>
                        <a:rPr lang="zh-TW" altLang="en-US" sz="2400" b="0" i="0" u="none" strike="noStrike" kern="1200" dirty="0">
                          <a:solidFill>
                            <a:schemeClr val="bg1"/>
                          </a:solidFill>
                          <a:effectLst/>
                          <a:latin typeface="微軟正黑體" panose="020B0604030504040204" pitchFamily="34" charset="-120"/>
                          <a:ea typeface="微軟正黑體" panose="020B0604030504040204" pitchFamily="34" charset="-120"/>
                          <a:cs typeface="+mn-cs"/>
                        </a:rPr>
                        <a:t>彭琮鈺</a:t>
                      </a:r>
                      <a:endParaRPr lang="zh-TW" altLang="en-US" sz="2400" b="0" dirty="0">
                        <a:solidFill>
                          <a:schemeClr val="bg1"/>
                        </a:solidFill>
                        <a:effectLst/>
                        <a:latin typeface="微軟正黑體" panose="020B0604030504040204" pitchFamily="34" charset="-120"/>
                        <a:ea typeface="微軟正黑體" panose="020B0604030504040204" pitchFamily="34" charset="-120"/>
                      </a:endParaRPr>
                    </a:p>
                  </a:txBody>
                  <a:tcPr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400" dirty="0">
                          <a:solidFill>
                            <a:schemeClr val="bg1"/>
                          </a:solidFill>
                          <a:latin typeface="微軟正黑體" panose="020B0604030504040204" pitchFamily="34" charset="-120"/>
                          <a:ea typeface="微軟正黑體" panose="020B0604030504040204" pitchFamily="34" charset="-120"/>
                        </a:rPr>
                        <a:t>Model, PPT</a:t>
                      </a:r>
                      <a:endParaRPr lang="zh-TW" altLang="en-US" sz="2400" dirty="0">
                        <a:solidFill>
                          <a:schemeClr val="bg1"/>
                        </a:solidFill>
                        <a:latin typeface="微軟正黑體" panose="020B0604030504040204" pitchFamily="34" charset="-120"/>
                        <a:ea typeface="微軟正黑體" panose="020B0604030504040204" pitchFamily="34" charset="-120"/>
                      </a:endParaRPr>
                    </a:p>
                  </a:txBody>
                  <a:tcPr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4581263"/>
                  </a:ext>
                </a:extLst>
              </a:tr>
              <a:tr h="726626">
                <a:tc>
                  <a:txBody>
                    <a:bodyPr/>
                    <a:lstStyle/>
                    <a:p>
                      <a:pPr algn="ctr" rtl="0"/>
                      <a:r>
                        <a:rPr lang="zh-TW" altLang="en-US" sz="2400" b="0" i="0" u="none" strike="noStrike" kern="1200" dirty="0">
                          <a:solidFill>
                            <a:schemeClr val="bg1"/>
                          </a:solidFill>
                          <a:effectLst/>
                          <a:latin typeface="微軟正黑體" panose="020B0604030504040204" pitchFamily="34" charset="-120"/>
                          <a:ea typeface="微軟正黑體" panose="020B0604030504040204" pitchFamily="34" charset="-120"/>
                          <a:cs typeface="+mn-cs"/>
                        </a:rPr>
                        <a:t>余俊廷</a:t>
                      </a:r>
                      <a:endParaRPr lang="zh-TW" altLang="en-US" sz="2400" b="0" dirty="0">
                        <a:solidFill>
                          <a:schemeClr val="bg1"/>
                        </a:solidFill>
                        <a:effectLst/>
                        <a:latin typeface="微軟正黑體" panose="020B0604030504040204" pitchFamily="34" charset="-120"/>
                        <a:ea typeface="微軟正黑體" panose="020B0604030504040204" pitchFamily="34" charset="-120"/>
                      </a:endParaRPr>
                    </a:p>
                  </a:txBody>
                  <a:tcPr anchor="ctr">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TW" sz="2400" dirty="0">
                          <a:solidFill>
                            <a:schemeClr val="bg1"/>
                          </a:solidFill>
                          <a:latin typeface="微軟正黑體" panose="020B0604030504040204" pitchFamily="34" charset="-120"/>
                          <a:ea typeface="微軟正黑體" panose="020B0604030504040204" pitchFamily="34" charset="-120"/>
                        </a:rPr>
                        <a:t>EDA, Model</a:t>
                      </a:r>
                      <a:endParaRPr lang="zh-TW" altLang="en-US" sz="2400" dirty="0">
                        <a:solidFill>
                          <a:schemeClr val="bg1"/>
                        </a:solidFill>
                        <a:latin typeface="微軟正黑體" panose="020B0604030504040204" pitchFamily="34" charset="-120"/>
                        <a:ea typeface="微軟正黑體" panose="020B0604030504040204" pitchFamily="34" charset="-120"/>
                      </a:endParaRPr>
                    </a:p>
                  </a:txBody>
                  <a:tcPr anchor="ctr">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89879457"/>
                  </a:ext>
                </a:extLst>
              </a:tr>
            </a:tbl>
          </a:graphicData>
        </a:graphic>
      </p:graphicFrame>
      <p:sp>
        <p:nvSpPr>
          <p:cNvPr id="4" name="投影片編號版面配置區 3"/>
          <p:cNvSpPr>
            <a:spLocks noGrp="1"/>
          </p:cNvSpPr>
          <p:nvPr>
            <p:ph type="sldNum" sz="quarter" idx="12"/>
          </p:nvPr>
        </p:nvSpPr>
        <p:spPr/>
        <p:txBody>
          <a:bodyPr/>
          <a:lstStyle/>
          <a:p>
            <a:fld id="{93803A6D-EC14-414F-8472-80204676D953}" type="slidenum">
              <a:rPr lang="zh-TW" altLang="en-US" smtClean="0"/>
              <a:t>49</a:t>
            </a:fld>
            <a:endParaRPr lang="zh-TW" altLang="en-US"/>
          </a:p>
        </p:txBody>
      </p:sp>
    </p:spTree>
    <p:extLst>
      <p:ext uri="{BB962C8B-B14F-4D97-AF65-F5344CB8AC3E}">
        <p14:creationId xmlns:p14="http://schemas.microsoft.com/office/powerpoint/2010/main" val="752348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solidFill>
                  <a:srgbClr val="357483"/>
                </a:solidFill>
              </a:rPr>
              <a:t>研究動機</a:t>
            </a:r>
          </a:p>
        </p:txBody>
      </p:sp>
      <p:sp>
        <p:nvSpPr>
          <p:cNvPr id="3" name="內容版面配置區 2"/>
          <p:cNvSpPr>
            <a:spLocks noGrp="1"/>
          </p:cNvSpPr>
          <p:nvPr>
            <p:ph idx="1"/>
          </p:nvPr>
        </p:nvSpPr>
        <p:spPr>
          <a:xfrm>
            <a:off x="838200" y="2006140"/>
            <a:ext cx="5129980" cy="4170823"/>
          </a:xfrm>
        </p:spPr>
        <p:txBody>
          <a:bodyPr>
            <a:normAutofit/>
          </a:bodyPr>
          <a:lstStyle/>
          <a:p>
            <a:pPr marL="0" indent="0">
              <a:lnSpc>
                <a:spcPct val="150000"/>
              </a:lnSpc>
              <a:buNone/>
            </a:pPr>
            <a:r>
              <a:rPr lang="zh-TW" altLang="en-US" sz="2000" b="1" dirty="0">
                <a:solidFill>
                  <a:srgbClr val="C00000"/>
                </a:solidFill>
              </a:rPr>
              <a:t>為了提供一個更為可信的評論資訊</a:t>
            </a:r>
            <a:r>
              <a:rPr lang="zh-TW" altLang="en-US" sz="2000" b="1" dirty="0"/>
              <a:t>，本計劃目標在建立出一個假評論分類模型能夠從眾多評論中過濾出虛假評論，協助平台業者 </a:t>
            </a:r>
            <a:r>
              <a:rPr lang="en-US" altLang="zh-TW" sz="2000" b="1" dirty="0" err="1"/>
              <a:t>ex.Yelp</a:t>
            </a:r>
            <a:r>
              <a:rPr lang="en-US" altLang="zh-TW" sz="2000" b="1" dirty="0"/>
              <a:t> </a:t>
            </a:r>
            <a:r>
              <a:rPr lang="zh-TW" altLang="en-US" sz="2000" b="1" dirty="0"/>
              <a:t>過濾虛假評論並重新計算店家評分，使用戶能夠更有參考性的依據評論做出購買決策，讓消費行為不會受到虛假評論而有所影響。</a:t>
            </a:r>
          </a:p>
        </p:txBody>
      </p:sp>
      <p:sp>
        <p:nvSpPr>
          <p:cNvPr id="4" name="投影片編號版面配置區 3"/>
          <p:cNvSpPr>
            <a:spLocks noGrp="1"/>
          </p:cNvSpPr>
          <p:nvPr>
            <p:ph type="sldNum" sz="quarter" idx="12"/>
          </p:nvPr>
        </p:nvSpPr>
        <p:spPr/>
        <p:txBody>
          <a:bodyPr/>
          <a:lstStyle/>
          <a:p>
            <a:fld id="{93803A6D-EC14-414F-8472-80204676D953}" type="slidenum">
              <a:rPr lang="zh-TW" altLang="en-US" smtClean="0"/>
              <a:t>5</a:t>
            </a:fld>
            <a:endParaRPr lang="zh-TW" altLang="en-US"/>
          </a:p>
        </p:txBody>
      </p:sp>
      <p:pic>
        <p:nvPicPr>
          <p:cNvPr id="8" name="圖片 7">
            <a:extLst>
              <a:ext uri="{FF2B5EF4-FFF2-40B4-BE49-F238E27FC236}">
                <a16:creationId xmlns:a16="http://schemas.microsoft.com/office/drawing/2014/main" id="{67101F6B-976A-419D-A819-F64FDAB438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3821" y="865396"/>
            <a:ext cx="4594860" cy="5559780"/>
          </a:xfrm>
          <a:prstGeom prst="rect">
            <a:avLst/>
          </a:prstGeom>
        </p:spPr>
      </p:pic>
      <p:sp>
        <p:nvSpPr>
          <p:cNvPr id="6" name="矩形 5">
            <a:extLst>
              <a:ext uri="{FF2B5EF4-FFF2-40B4-BE49-F238E27FC236}">
                <a16:creationId xmlns:a16="http://schemas.microsoft.com/office/drawing/2014/main" id="{53693122-7F0C-4079-8DBF-2D223D54DED6}"/>
              </a:ext>
            </a:extLst>
          </p:cNvPr>
          <p:cNvSpPr/>
          <p:nvPr/>
        </p:nvSpPr>
        <p:spPr>
          <a:xfrm>
            <a:off x="0" y="0"/>
            <a:ext cx="12192000" cy="681037"/>
          </a:xfrm>
          <a:prstGeom prst="rect">
            <a:avLst/>
          </a:prstGeom>
          <a:solidFill>
            <a:srgbClr val="357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b="1" dirty="0">
                <a:solidFill>
                  <a:schemeClr val="accent4">
                    <a:lumMod val="40000"/>
                    <a:lumOff val="60000"/>
                  </a:schemeClr>
                </a:solidFill>
                <a:latin typeface="微軟正黑體" panose="020B0604030504040204" pitchFamily="34" charset="-120"/>
                <a:ea typeface="微軟正黑體" panose="020B0604030504040204" pitchFamily="34" charset="-120"/>
              </a:rPr>
              <a:t>研究動機及專案目標</a:t>
            </a:r>
            <a:r>
              <a:rPr lang="zh-TW" altLang="en-US" sz="1600" b="1" dirty="0">
                <a:latin typeface="微軟正黑體" panose="020B0604030504040204" pitchFamily="34" charset="-120"/>
                <a:ea typeface="微軟正黑體" panose="020B0604030504040204" pitchFamily="34" charset="-120"/>
              </a:rPr>
              <a:t>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相關文獻探討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研究模型及設計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資料處理、建模及實驗結果分析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管理意涵及學術貢獻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結論及未來展望</a:t>
            </a:r>
          </a:p>
        </p:txBody>
      </p:sp>
    </p:spTree>
    <p:extLst>
      <p:ext uri="{BB962C8B-B14F-4D97-AF65-F5344CB8AC3E}">
        <p14:creationId xmlns:p14="http://schemas.microsoft.com/office/powerpoint/2010/main" val="272407457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he fake review problem on Amazon - Alex Eckelberry">
            <a:extLst>
              <a:ext uri="{FF2B5EF4-FFF2-40B4-BE49-F238E27FC236}">
                <a16:creationId xmlns:a16="http://schemas.microsoft.com/office/drawing/2014/main" id="{01134271-95F2-4BAE-9727-4B24F3FC7A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699" y="0"/>
            <a:ext cx="4633755" cy="2849234"/>
          </a:xfrm>
          <a:prstGeom prst="rect">
            <a:avLst/>
          </a:prstGeom>
          <a:noFill/>
          <a:extLst>
            <a:ext uri="{909E8E84-426E-40DD-AFC4-6F175D3DCCD1}">
              <a14:hiddenFill xmlns:a14="http://schemas.microsoft.com/office/drawing/2010/main">
                <a:solidFill>
                  <a:srgbClr val="FFFFFF"/>
                </a:solidFill>
              </a14:hiddenFill>
            </a:ext>
          </a:extLst>
        </p:spPr>
      </p:pic>
      <p:pic>
        <p:nvPicPr>
          <p:cNvPr id="11" name="圖片 10">
            <a:extLst>
              <a:ext uri="{FF2B5EF4-FFF2-40B4-BE49-F238E27FC236}">
                <a16:creationId xmlns:a16="http://schemas.microsoft.com/office/drawing/2014/main" id="{584348F9-431A-4F42-847E-70692DFEDD8E}"/>
              </a:ext>
            </a:extLst>
          </p:cNvPr>
          <p:cNvPicPr>
            <a:picLocks noChangeAspect="1"/>
          </p:cNvPicPr>
          <p:nvPr/>
        </p:nvPicPr>
        <p:blipFill>
          <a:blip r:embed="rId3">
            <a:extLst>
              <a:ext uri="{BEBA8EAE-BF5A-486C-A8C5-ECC9F3942E4B}">
                <a14:imgProps xmlns:a14="http://schemas.microsoft.com/office/drawing/2010/main">
                  <a14:imgLayer r:embed="rId4">
                    <a14:imgEffect>
                      <a14:artisticFilmGrain/>
                    </a14:imgEffect>
                  </a14:imgLayer>
                </a14:imgProps>
              </a:ext>
              <a:ext uri="{28A0092B-C50C-407E-A947-70E740481C1C}">
                <a14:useLocalDpi xmlns:a14="http://schemas.microsoft.com/office/drawing/2010/main" val="0"/>
              </a:ext>
            </a:extLst>
          </a:blip>
          <a:stretch>
            <a:fillRect/>
          </a:stretch>
        </p:blipFill>
        <p:spPr>
          <a:xfrm flipH="1">
            <a:off x="8803149" y="2873853"/>
            <a:ext cx="2733875" cy="3264878"/>
          </a:xfrm>
          <a:prstGeom prst="rect">
            <a:avLst/>
          </a:prstGeom>
        </p:spPr>
      </p:pic>
      <p:sp>
        <p:nvSpPr>
          <p:cNvPr id="18" name="文字方塊 17">
            <a:extLst>
              <a:ext uri="{FF2B5EF4-FFF2-40B4-BE49-F238E27FC236}">
                <a16:creationId xmlns:a16="http://schemas.microsoft.com/office/drawing/2014/main" id="{804FBE9F-52E6-40C9-A902-36EB4F8A9EA2}"/>
              </a:ext>
            </a:extLst>
          </p:cNvPr>
          <p:cNvSpPr txBox="1"/>
          <p:nvPr/>
        </p:nvSpPr>
        <p:spPr>
          <a:xfrm>
            <a:off x="833838" y="3182853"/>
            <a:ext cx="7561564" cy="1323439"/>
          </a:xfrm>
          <a:prstGeom prst="rect">
            <a:avLst/>
          </a:prstGeom>
          <a:noFill/>
        </p:spPr>
        <p:txBody>
          <a:bodyPr wrap="square" rtlCol="0">
            <a:spAutoFit/>
          </a:bodyPr>
          <a:lstStyle/>
          <a:p>
            <a:r>
              <a:rPr lang="zh-TW" altLang="en-US" sz="4000" b="1" dirty="0">
                <a:solidFill>
                  <a:schemeClr val="accent2">
                    <a:lumMod val="50000"/>
                  </a:schemeClr>
                </a:solidFill>
                <a:latin typeface="微軟正黑體" panose="020B0604030504040204" pitchFamily="34" charset="-120"/>
                <a:ea typeface="微軟正黑體" panose="020B0604030504040204" pitchFamily="34" charset="-120"/>
              </a:rPr>
              <a:t>社群平台之假評論預測模型</a:t>
            </a:r>
            <a:br>
              <a:rPr lang="zh-TW" altLang="en-US" sz="4000" b="1" dirty="0">
                <a:solidFill>
                  <a:schemeClr val="accent2">
                    <a:lumMod val="50000"/>
                  </a:schemeClr>
                </a:solidFill>
                <a:latin typeface="微軟正黑體" panose="020B0604030504040204" pitchFamily="34" charset="-120"/>
                <a:ea typeface="微軟正黑體" panose="020B0604030504040204" pitchFamily="34" charset="-120"/>
              </a:rPr>
            </a:br>
            <a:r>
              <a:rPr lang="zh-TW" altLang="en-US" sz="4000" b="1" dirty="0">
                <a:solidFill>
                  <a:schemeClr val="accent2">
                    <a:lumMod val="50000"/>
                  </a:schemeClr>
                </a:solidFill>
                <a:latin typeface="微軟正黑體" panose="020B0604030504040204" pitchFamily="34" charset="-120"/>
                <a:ea typeface="微軟正黑體" panose="020B0604030504040204" pitchFamily="34" charset="-120"/>
              </a:rPr>
              <a:t>及假評論寫手行為研究</a:t>
            </a:r>
            <a:endParaRPr lang="en-US" altLang="zh-TW" sz="4000" b="1" dirty="0">
              <a:solidFill>
                <a:schemeClr val="accent2">
                  <a:lumMod val="50000"/>
                </a:schemeClr>
              </a:solidFill>
              <a:effectLst/>
              <a:latin typeface="微軟正黑體" panose="020B0604030504040204" pitchFamily="34" charset="-120"/>
              <a:ea typeface="微軟正黑體" panose="020B0604030504040204" pitchFamily="34" charset="-120"/>
            </a:endParaRPr>
          </a:p>
        </p:txBody>
      </p:sp>
      <p:sp>
        <p:nvSpPr>
          <p:cNvPr id="19" name="矩形 18">
            <a:extLst>
              <a:ext uri="{FF2B5EF4-FFF2-40B4-BE49-F238E27FC236}">
                <a16:creationId xmlns:a16="http://schemas.microsoft.com/office/drawing/2014/main" id="{865F5540-1438-4FC2-BA5E-03DEACB66565}"/>
              </a:ext>
            </a:extLst>
          </p:cNvPr>
          <p:cNvSpPr/>
          <p:nvPr/>
        </p:nvSpPr>
        <p:spPr>
          <a:xfrm>
            <a:off x="589957" y="3054727"/>
            <a:ext cx="172761" cy="1323439"/>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a:extLst>
              <a:ext uri="{FF2B5EF4-FFF2-40B4-BE49-F238E27FC236}">
                <a16:creationId xmlns:a16="http://schemas.microsoft.com/office/drawing/2014/main" id="{1D4A4B2A-4C74-481E-8618-A1AB14383A82}"/>
              </a:ext>
            </a:extLst>
          </p:cNvPr>
          <p:cNvSpPr txBox="1"/>
          <p:nvPr/>
        </p:nvSpPr>
        <p:spPr>
          <a:xfrm>
            <a:off x="589957" y="4667396"/>
            <a:ext cx="4759920" cy="584775"/>
          </a:xfrm>
          <a:prstGeom prst="rect">
            <a:avLst/>
          </a:prstGeom>
          <a:noFill/>
        </p:spPr>
        <p:txBody>
          <a:bodyPr wrap="square" rtlCol="0">
            <a:spAutoFit/>
          </a:bodyPr>
          <a:lstStyle/>
          <a:p>
            <a:r>
              <a:rPr lang="zh-TW" altLang="en-US" sz="3200" b="1" dirty="0">
                <a:effectLst/>
                <a:latin typeface="微軟正黑體" panose="020B0604030504040204" pitchFamily="34" charset="-120"/>
                <a:ea typeface="微軟正黑體" panose="020B0604030504040204" pitchFamily="34" charset="-120"/>
              </a:rPr>
              <a:t>第八組</a:t>
            </a:r>
            <a:endParaRPr lang="en-US" altLang="zh-TW" sz="3200" b="1" dirty="0">
              <a:effectLst/>
              <a:latin typeface="微軟正黑體" panose="020B0604030504040204" pitchFamily="34" charset="-120"/>
              <a:ea typeface="微軟正黑體" panose="020B0604030504040204" pitchFamily="34" charset="-120"/>
            </a:endParaRPr>
          </a:p>
        </p:txBody>
      </p:sp>
      <p:sp>
        <p:nvSpPr>
          <p:cNvPr id="21" name="文字方塊 20">
            <a:extLst>
              <a:ext uri="{FF2B5EF4-FFF2-40B4-BE49-F238E27FC236}">
                <a16:creationId xmlns:a16="http://schemas.microsoft.com/office/drawing/2014/main" id="{250BFDBE-5A52-4B58-BB02-24D2CFB0026D}"/>
              </a:ext>
            </a:extLst>
          </p:cNvPr>
          <p:cNvSpPr txBox="1"/>
          <p:nvPr/>
        </p:nvSpPr>
        <p:spPr>
          <a:xfrm>
            <a:off x="589957" y="5252171"/>
            <a:ext cx="5109091" cy="461665"/>
          </a:xfrm>
          <a:prstGeom prst="rect">
            <a:avLst/>
          </a:prstGeom>
          <a:noFill/>
        </p:spPr>
        <p:txBody>
          <a:bodyPr wrap="none" rtlCol="0">
            <a:spAutoFit/>
          </a:bodyPr>
          <a:lstStyle/>
          <a:p>
            <a:r>
              <a:rPr lang="zh-TW" altLang="en-US" sz="2400" b="1" dirty="0">
                <a:solidFill>
                  <a:schemeClr val="bg2">
                    <a:lumMod val="25000"/>
                  </a:schemeClr>
                </a:solidFill>
                <a:latin typeface="微軟正黑體" panose="020B0604030504040204" pitchFamily="34" charset="-120"/>
                <a:ea typeface="微軟正黑體" panose="020B0604030504040204" pitchFamily="34" charset="-120"/>
              </a:rPr>
              <a:t>林聖典 顏煥勳</a:t>
            </a:r>
            <a:r>
              <a:rPr lang="en-US" altLang="zh-TW" sz="2400" b="1" dirty="0">
                <a:solidFill>
                  <a:schemeClr val="bg2">
                    <a:lumMod val="25000"/>
                  </a:schemeClr>
                </a:solidFill>
                <a:latin typeface="微軟正黑體" panose="020B0604030504040204" pitchFamily="34" charset="-120"/>
                <a:ea typeface="微軟正黑體" panose="020B0604030504040204" pitchFamily="34" charset="-120"/>
              </a:rPr>
              <a:t> </a:t>
            </a:r>
            <a:r>
              <a:rPr lang="zh-TW" altLang="en-US" sz="2400" b="1" dirty="0">
                <a:solidFill>
                  <a:schemeClr val="bg2">
                    <a:lumMod val="25000"/>
                  </a:schemeClr>
                </a:solidFill>
                <a:latin typeface="微軟正黑體" panose="020B0604030504040204" pitchFamily="34" charset="-120"/>
                <a:ea typeface="微軟正黑體" panose="020B0604030504040204" pitchFamily="34" charset="-120"/>
              </a:rPr>
              <a:t>陳宇鑫 彭琮鈺 余俊廷</a:t>
            </a:r>
            <a:endParaRPr lang="zh-TW" altLang="en-US" b="1" dirty="0">
              <a:solidFill>
                <a:schemeClr val="bg2">
                  <a:lumMod val="25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585482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微軟正黑體"/>
                <a:ea typeface="微軟正黑體"/>
              </a:rPr>
              <a:t>專案目標</a:t>
            </a:r>
          </a:p>
        </p:txBody>
      </p:sp>
      <p:sp>
        <p:nvSpPr>
          <p:cNvPr id="4" name="投影片編號版面配置區 3"/>
          <p:cNvSpPr>
            <a:spLocks noGrp="1"/>
          </p:cNvSpPr>
          <p:nvPr>
            <p:ph type="sldNum" sz="quarter" idx="12"/>
          </p:nvPr>
        </p:nvSpPr>
        <p:spPr/>
        <p:txBody>
          <a:bodyPr/>
          <a:lstStyle/>
          <a:p>
            <a:fld id="{93803A6D-EC14-414F-8472-80204676D953}" type="slidenum">
              <a:rPr lang="zh-TW" altLang="en-US" smtClean="0"/>
              <a:t>6</a:t>
            </a:fld>
            <a:endParaRPr lang="zh-TW" altLang="en-US" dirty="0"/>
          </a:p>
        </p:txBody>
      </p:sp>
      <p:pic>
        <p:nvPicPr>
          <p:cNvPr id="6" name="圖片 5">
            <a:extLst>
              <a:ext uri="{FF2B5EF4-FFF2-40B4-BE49-F238E27FC236}">
                <a16:creationId xmlns:a16="http://schemas.microsoft.com/office/drawing/2014/main" id="{68FE54B3-B4CE-4D1C-9D3D-7AD979544A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0321" y="1771650"/>
            <a:ext cx="2249440" cy="2249440"/>
          </a:xfrm>
          <a:prstGeom prst="rect">
            <a:avLst/>
          </a:prstGeom>
        </p:spPr>
      </p:pic>
      <p:sp>
        <p:nvSpPr>
          <p:cNvPr id="7" name="文字方塊 6">
            <a:extLst>
              <a:ext uri="{FF2B5EF4-FFF2-40B4-BE49-F238E27FC236}">
                <a16:creationId xmlns:a16="http://schemas.microsoft.com/office/drawing/2014/main" id="{236D8D3A-3419-41A7-94A0-82E779AF7155}"/>
              </a:ext>
            </a:extLst>
          </p:cNvPr>
          <p:cNvSpPr txBox="1"/>
          <p:nvPr/>
        </p:nvSpPr>
        <p:spPr>
          <a:xfrm>
            <a:off x="516881" y="4430378"/>
            <a:ext cx="3416320" cy="892552"/>
          </a:xfrm>
          <a:prstGeom prst="rect">
            <a:avLst/>
          </a:prstGeom>
          <a:solidFill>
            <a:schemeClr val="accent2">
              <a:lumMod val="20000"/>
              <a:lumOff val="80000"/>
            </a:schemeClr>
          </a:solidFill>
        </p:spPr>
        <p:txBody>
          <a:bodyPr wrap="none" rtlCol="0">
            <a:spAutoFit/>
          </a:bodyPr>
          <a:lstStyle/>
          <a:p>
            <a:r>
              <a:rPr lang="zh-TW" altLang="en-US" sz="2400" b="1" dirty="0">
                <a:solidFill>
                  <a:srgbClr val="C00000"/>
                </a:solidFill>
                <a:latin typeface="微軟正黑體" panose="020B0604030504040204" pitchFamily="34" charset="-120"/>
                <a:ea typeface="微軟正黑體" panose="020B0604030504040204" pitchFamily="34" charset="-120"/>
              </a:rPr>
              <a:t>目標一、</a:t>
            </a:r>
            <a:endParaRPr lang="en-US" altLang="zh-TW" sz="2400" b="1" dirty="0">
              <a:solidFill>
                <a:srgbClr val="C00000"/>
              </a:solidFill>
              <a:latin typeface="微軟正黑體" panose="020B0604030504040204" pitchFamily="34" charset="-120"/>
              <a:ea typeface="微軟正黑體" panose="020B0604030504040204" pitchFamily="34" charset="-120"/>
            </a:endParaRPr>
          </a:p>
          <a:p>
            <a:r>
              <a:rPr lang="zh-TW" altLang="en-US" sz="2800" b="1" dirty="0">
                <a:solidFill>
                  <a:srgbClr val="C00000"/>
                </a:solidFill>
                <a:latin typeface="微軟正黑體" panose="020B0604030504040204" pitchFamily="34" charset="-120"/>
                <a:ea typeface="微軟正黑體" panose="020B0604030504040204" pitchFamily="34" charset="-120"/>
              </a:rPr>
              <a:t>建立假評論預測模型</a:t>
            </a:r>
            <a:endParaRPr lang="zh-TW" altLang="en-US" sz="2800" dirty="0">
              <a:solidFill>
                <a:srgbClr val="C00000"/>
              </a:solidFill>
              <a:latin typeface="微軟正黑體" panose="020B0604030504040204" pitchFamily="34" charset="-120"/>
              <a:ea typeface="微軟正黑體" panose="020B0604030504040204" pitchFamily="34" charset="-120"/>
            </a:endParaRPr>
          </a:p>
        </p:txBody>
      </p:sp>
      <p:sp>
        <p:nvSpPr>
          <p:cNvPr id="8" name="文字方塊 7">
            <a:extLst>
              <a:ext uri="{FF2B5EF4-FFF2-40B4-BE49-F238E27FC236}">
                <a16:creationId xmlns:a16="http://schemas.microsoft.com/office/drawing/2014/main" id="{EC0FB8D8-62D6-454B-A3CA-5F701F3872A7}"/>
              </a:ext>
            </a:extLst>
          </p:cNvPr>
          <p:cNvSpPr txBox="1"/>
          <p:nvPr/>
        </p:nvSpPr>
        <p:spPr>
          <a:xfrm>
            <a:off x="4567376" y="4430378"/>
            <a:ext cx="3057247" cy="1323439"/>
          </a:xfrm>
          <a:prstGeom prst="rect">
            <a:avLst/>
          </a:prstGeom>
          <a:solidFill>
            <a:schemeClr val="accent5">
              <a:lumMod val="20000"/>
              <a:lumOff val="80000"/>
            </a:schemeClr>
          </a:solidFill>
        </p:spPr>
        <p:txBody>
          <a:bodyPr wrap="none" rtlCol="0">
            <a:spAutoFit/>
          </a:bodyPr>
          <a:lstStyle/>
          <a:p>
            <a:r>
              <a:rPr lang="zh-TW" altLang="en-US" sz="2400" b="1" dirty="0">
                <a:solidFill>
                  <a:schemeClr val="accent1">
                    <a:lumMod val="50000"/>
                  </a:schemeClr>
                </a:solidFill>
                <a:latin typeface="微軟正黑體" panose="020B0604030504040204" pitchFamily="34" charset="-120"/>
                <a:ea typeface="微軟正黑體" panose="020B0604030504040204" pitchFamily="34" charset="-120"/>
              </a:rPr>
              <a:t>目標二、</a:t>
            </a:r>
            <a:endParaRPr lang="en-US" altLang="zh-TW" sz="2400" b="1" dirty="0">
              <a:solidFill>
                <a:schemeClr val="accent1">
                  <a:lumMod val="50000"/>
                </a:schemeClr>
              </a:solidFill>
              <a:latin typeface="微軟正黑體" panose="020B0604030504040204" pitchFamily="34" charset="-120"/>
              <a:ea typeface="微軟正黑體" panose="020B0604030504040204" pitchFamily="34" charset="-120"/>
            </a:endParaRPr>
          </a:p>
          <a:p>
            <a:r>
              <a:rPr lang="zh-TW" altLang="en-US" sz="2800" b="1" dirty="0">
                <a:solidFill>
                  <a:schemeClr val="accent1">
                    <a:lumMod val="50000"/>
                  </a:schemeClr>
                </a:solidFill>
                <a:latin typeface="微軟正黑體" panose="020B0604030504040204" pitchFamily="34" charset="-120"/>
                <a:ea typeface="微軟正黑體" panose="020B0604030504040204" pitchFamily="34" charset="-120"/>
              </a:rPr>
              <a:t>比較真實評論</a:t>
            </a:r>
            <a:endParaRPr lang="en-US" altLang="zh-TW" sz="2800" b="1" dirty="0">
              <a:solidFill>
                <a:schemeClr val="accent1">
                  <a:lumMod val="50000"/>
                </a:schemeClr>
              </a:solidFill>
              <a:latin typeface="微軟正黑體" panose="020B0604030504040204" pitchFamily="34" charset="-120"/>
              <a:ea typeface="微軟正黑體" panose="020B0604030504040204" pitchFamily="34" charset="-120"/>
            </a:endParaRPr>
          </a:p>
          <a:p>
            <a:r>
              <a:rPr lang="zh-TW" altLang="en-US" sz="2800" b="1" dirty="0">
                <a:solidFill>
                  <a:schemeClr val="accent1">
                    <a:lumMod val="50000"/>
                  </a:schemeClr>
                </a:solidFill>
                <a:latin typeface="微軟正黑體" panose="020B0604030504040204" pitchFamily="34" charset="-120"/>
                <a:ea typeface="微軟正黑體" panose="020B0604030504040204" pitchFamily="34" charset="-120"/>
              </a:rPr>
              <a:t>與寫手之評論差異</a:t>
            </a:r>
          </a:p>
        </p:txBody>
      </p:sp>
      <p:sp>
        <p:nvSpPr>
          <p:cNvPr id="9" name="文字方塊 8">
            <a:extLst>
              <a:ext uri="{FF2B5EF4-FFF2-40B4-BE49-F238E27FC236}">
                <a16:creationId xmlns:a16="http://schemas.microsoft.com/office/drawing/2014/main" id="{F60B9B41-9532-4AC6-A170-4FAA913496E6}"/>
              </a:ext>
            </a:extLst>
          </p:cNvPr>
          <p:cNvSpPr txBox="1"/>
          <p:nvPr/>
        </p:nvSpPr>
        <p:spPr>
          <a:xfrm>
            <a:off x="8274040" y="4430378"/>
            <a:ext cx="3416320" cy="1323439"/>
          </a:xfrm>
          <a:prstGeom prst="rect">
            <a:avLst/>
          </a:prstGeom>
          <a:solidFill>
            <a:schemeClr val="accent6">
              <a:lumMod val="20000"/>
              <a:lumOff val="80000"/>
            </a:schemeClr>
          </a:solidFill>
        </p:spPr>
        <p:txBody>
          <a:bodyPr wrap="none" rtlCol="0">
            <a:spAutoFit/>
          </a:bodyPr>
          <a:lstStyle/>
          <a:p>
            <a:r>
              <a:rPr lang="zh-TW" altLang="en-US" sz="2400" b="1" dirty="0">
                <a:solidFill>
                  <a:schemeClr val="accent6">
                    <a:lumMod val="50000"/>
                  </a:schemeClr>
                </a:solidFill>
                <a:latin typeface="微軟正黑體" panose="020B0604030504040204" pitchFamily="34" charset="-120"/>
                <a:ea typeface="微軟正黑體" panose="020B0604030504040204" pitchFamily="34" charset="-120"/>
              </a:rPr>
              <a:t>目標三、</a:t>
            </a:r>
            <a:endParaRPr lang="en-US" altLang="zh-TW" sz="2400" b="1" dirty="0">
              <a:solidFill>
                <a:schemeClr val="accent6">
                  <a:lumMod val="50000"/>
                </a:schemeClr>
              </a:solidFill>
              <a:latin typeface="微軟正黑體" panose="020B0604030504040204" pitchFamily="34" charset="-120"/>
              <a:ea typeface="微軟正黑體" panose="020B0604030504040204" pitchFamily="34" charset="-120"/>
            </a:endParaRPr>
          </a:p>
          <a:p>
            <a:r>
              <a:rPr lang="zh-TW" altLang="en-US" sz="2800" b="1" dirty="0">
                <a:solidFill>
                  <a:schemeClr val="accent6">
                    <a:lumMod val="50000"/>
                  </a:schemeClr>
                </a:solidFill>
                <a:latin typeface="微軟正黑體" panose="020B0604030504040204" pitchFamily="34" charset="-120"/>
                <a:ea typeface="微軟正黑體" panose="020B0604030504040204" pitchFamily="34" charset="-120"/>
              </a:rPr>
              <a:t>評估將此模型應用</a:t>
            </a:r>
            <a:endParaRPr lang="en-US" altLang="zh-TW" sz="2800" b="1" dirty="0">
              <a:solidFill>
                <a:schemeClr val="accent6">
                  <a:lumMod val="50000"/>
                </a:schemeClr>
              </a:solidFill>
              <a:latin typeface="微軟正黑體" panose="020B0604030504040204" pitchFamily="34" charset="-120"/>
              <a:ea typeface="微軟正黑體" panose="020B0604030504040204" pitchFamily="34" charset="-120"/>
            </a:endParaRPr>
          </a:p>
          <a:p>
            <a:r>
              <a:rPr lang="zh-TW" altLang="en-US" sz="2800" b="1" dirty="0">
                <a:solidFill>
                  <a:schemeClr val="accent6">
                    <a:lumMod val="50000"/>
                  </a:schemeClr>
                </a:solidFill>
                <a:latin typeface="微軟正黑體" panose="020B0604030504040204" pitchFamily="34" charset="-120"/>
                <a:ea typeface="微軟正黑體" panose="020B0604030504040204" pitchFamily="34" charset="-120"/>
              </a:rPr>
              <a:t>於其他平台之可能性</a:t>
            </a:r>
          </a:p>
        </p:txBody>
      </p:sp>
      <p:pic>
        <p:nvPicPr>
          <p:cNvPr id="13" name="圖片 12">
            <a:extLst>
              <a:ext uri="{FF2B5EF4-FFF2-40B4-BE49-F238E27FC236}">
                <a16:creationId xmlns:a16="http://schemas.microsoft.com/office/drawing/2014/main" id="{877AFA9A-4F35-4F8C-BDE6-705FAF3AD95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32747" y="1771651"/>
            <a:ext cx="2098906" cy="2098904"/>
          </a:xfrm>
          <a:prstGeom prst="rect">
            <a:avLst/>
          </a:prstGeom>
        </p:spPr>
      </p:pic>
      <p:pic>
        <p:nvPicPr>
          <p:cNvPr id="5" name="圖片 4">
            <a:extLst>
              <a:ext uri="{FF2B5EF4-FFF2-40B4-BE49-F238E27FC236}">
                <a16:creationId xmlns:a16="http://schemas.microsoft.com/office/drawing/2014/main" id="{8E844E02-2DEE-4D50-9F22-6715ABF6AFC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15175" y="1793603"/>
            <a:ext cx="1027500" cy="1027500"/>
          </a:xfrm>
          <a:prstGeom prst="rect">
            <a:avLst/>
          </a:prstGeom>
        </p:spPr>
      </p:pic>
      <p:pic>
        <p:nvPicPr>
          <p:cNvPr id="11" name="圖片 10">
            <a:extLst>
              <a:ext uri="{FF2B5EF4-FFF2-40B4-BE49-F238E27FC236}">
                <a16:creationId xmlns:a16="http://schemas.microsoft.com/office/drawing/2014/main" id="{C1F5B5D8-8B99-42FD-9CF4-754FF375A72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49327" y="1837535"/>
            <a:ext cx="1027500" cy="1027500"/>
          </a:xfrm>
          <a:prstGeom prst="rect">
            <a:avLst/>
          </a:prstGeom>
        </p:spPr>
      </p:pic>
      <p:pic>
        <p:nvPicPr>
          <p:cNvPr id="14" name="圖片 13">
            <a:extLst>
              <a:ext uri="{FF2B5EF4-FFF2-40B4-BE49-F238E27FC236}">
                <a16:creationId xmlns:a16="http://schemas.microsoft.com/office/drawing/2014/main" id="{D598E91A-9936-4ADD-B869-0782321ED34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756086" y="2897223"/>
            <a:ext cx="1145678" cy="1145678"/>
          </a:xfrm>
          <a:prstGeom prst="rect">
            <a:avLst/>
          </a:prstGeom>
        </p:spPr>
      </p:pic>
      <p:pic>
        <p:nvPicPr>
          <p:cNvPr id="15" name="圖片 14">
            <a:extLst>
              <a:ext uri="{FF2B5EF4-FFF2-40B4-BE49-F238E27FC236}">
                <a16:creationId xmlns:a16="http://schemas.microsoft.com/office/drawing/2014/main" id="{FD9B1A4D-7643-47C8-BF21-A006CE67B601}"/>
              </a:ext>
            </a:extLst>
          </p:cNvPr>
          <p:cNvPicPr>
            <a:picLocks noChangeAspect="1"/>
          </p:cNvPicPr>
          <p:nvPr/>
        </p:nvPicPr>
        <p:blipFill>
          <a:blip r:embed="rId8" cstate="print">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290238" y="2897223"/>
            <a:ext cx="1145678" cy="1145678"/>
          </a:xfrm>
          <a:prstGeom prst="rect">
            <a:avLst/>
          </a:prstGeom>
        </p:spPr>
      </p:pic>
      <p:sp>
        <p:nvSpPr>
          <p:cNvPr id="17" name="矩形 16">
            <a:extLst>
              <a:ext uri="{FF2B5EF4-FFF2-40B4-BE49-F238E27FC236}">
                <a16:creationId xmlns:a16="http://schemas.microsoft.com/office/drawing/2014/main" id="{A01C12CC-72E0-4292-8A88-CCACAE149F2B}"/>
              </a:ext>
            </a:extLst>
          </p:cNvPr>
          <p:cNvSpPr/>
          <p:nvPr/>
        </p:nvSpPr>
        <p:spPr>
          <a:xfrm>
            <a:off x="0" y="0"/>
            <a:ext cx="12192000" cy="681037"/>
          </a:xfrm>
          <a:prstGeom prst="rect">
            <a:avLst/>
          </a:prstGeom>
          <a:solidFill>
            <a:srgbClr val="357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b="1" dirty="0">
                <a:solidFill>
                  <a:schemeClr val="accent4">
                    <a:lumMod val="40000"/>
                    <a:lumOff val="60000"/>
                  </a:schemeClr>
                </a:solidFill>
                <a:latin typeface="微軟正黑體" panose="020B0604030504040204" pitchFamily="34" charset="-120"/>
                <a:ea typeface="微軟正黑體" panose="020B0604030504040204" pitchFamily="34" charset="-120"/>
              </a:rPr>
              <a:t>研究動機及專案目標</a:t>
            </a:r>
            <a:r>
              <a:rPr lang="zh-TW" altLang="en-US" sz="1600" b="1" dirty="0">
                <a:latin typeface="微軟正黑體" panose="020B0604030504040204" pitchFamily="34" charset="-120"/>
                <a:ea typeface="微軟正黑體" panose="020B0604030504040204" pitchFamily="34" charset="-120"/>
              </a:rPr>
              <a:t>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相關文獻探討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研究模型及設計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資料處理、建模及實驗結果分析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管理意涵及學術貢獻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結論及未來展望</a:t>
            </a:r>
          </a:p>
        </p:txBody>
      </p:sp>
    </p:spTree>
    <p:extLst>
      <p:ext uri="{BB962C8B-B14F-4D97-AF65-F5344CB8AC3E}">
        <p14:creationId xmlns:p14="http://schemas.microsoft.com/office/powerpoint/2010/main" val="31804795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E6B6800-50DE-46FA-B39E-D66FD938B08B}"/>
              </a:ext>
            </a:extLst>
          </p:cNvPr>
          <p:cNvSpPr/>
          <p:nvPr/>
        </p:nvSpPr>
        <p:spPr>
          <a:xfrm>
            <a:off x="563880" y="0"/>
            <a:ext cx="3261361" cy="6858000"/>
          </a:xfrm>
          <a:prstGeom prst="rect">
            <a:avLst/>
          </a:prstGeom>
          <a:solidFill>
            <a:schemeClr val="tx1">
              <a:lumMod val="85000"/>
              <a:lumOff val="1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標題 7">
            <a:extLst>
              <a:ext uri="{FF2B5EF4-FFF2-40B4-BE49-F238E27FC236}">
                <a16:creationId xmlns:a16="http://schemas.microsoft.com/office/drawing/2014/main" id="{53315E9E-A51B-44DB-969C-395E1EDACF96}"/>
              </a:ext>
            </a:extLst>
          </p:cNvPr>
          <p:cNvSpPr>
            <a:spLocks noGrp="1"/>
          </p:cNvSpPr>
          <p:nvPr>
            <p:ph type="title"/>
          </p:nvPr>
        </p:nvSpPr>
        <p:spPr>
          <a:xfrm>
            <a:off x="662939" y="2245042"/>
            <a:ext cx="3063241" cy="2367915"/>
          </a:xfrm>
        </p:spPr>
        <p:txBody>
          <a:bodyPr>
            <a:normAutofit fontScale="90000"/>
          </a:bodyPr>
          <a:lstStyle/>
          <a:p>
            <a:pPr>
              <a:lnSpc>
                <a:spcPct val="150000"/>
              </a:lnSpc>
            </a:pPr>
            <a:r>
              <a:rPr lang="en-US" altLang="zh-TW" sz="5400" dirty="0">
                <a:solidFill>
                  <a:schemeClr val="accent4">
                    <a:lumMod val="20000"/>
                    <a:lumOff val="80000"/>
                  </a:schemeClr>
                </a:solidFill>
              </a:rPr>
              <a:t>02.</a:t>
            </a:r>
            <a:r>
              <a:rPr lang="en-US" altLang="zh-TW" sz="5400" dirty="0"/>
              <a:t/>
            </a:r>
            <a:br>
              <a:rPr lang="en-US" altLang="zh-TW" sz="5400" dirty="0"/>
            </a:br>
            <a:r>
              <a:rPr lang="zh-TW" altLang="en-US" sz="4000" dirty="0">
                <a:solidFill>
                  <a:schemeClr val="bg1"/>
                </a:solidFill>
              </a:rPr>
              <a:t>相關文獻探討</a:t>
            </a:r>
            <a:endParaRPr lang="zh-TW" altLang="en-US" sz="5400" dirty="0">
              <a:solidFill>
                <a:schemeClr val="bg1"/>
              </a:solidFill>
            </a:endParaRPr>
          </a:p>
        </p:txBody>
      </p:sp>
      <p:sp>
        <p:nvSpPr>
          <p:cNvPr id="4" name="投影片編號版面配置區 3">
            <a:extLst>
              <a:ext uri="{FF2B5EF4-FFF2-40B4-BE49-F238E27FC236}">
                <a16:creationId xmlns:a16="http://schemas.microsoft.com/office/drawing/2014/main" id="{FE776625-C173-4910-A7A3-769D5362478C}"/>
              </a:ext>
            </a:extLst>
          </p:cNvPr>
          <p:cNvSpPr>
            <a:spLocks noGrp="1"/>
          </p:cNvSpPr>
          <p:nvPr>
            <p:ph type="sldNum" sz="quarter" idx="12"/>
          </p:nvPr>
        </p:nvSpPr>
        <p:spPr/>
        <p:txBody>
          <a:bodyPr/>
          <a:lstStyle/>
          <a:p>
            <a:fld id="{93803A6D-EC14-414F-8472-80204676D953}" type="slidenum">
              <a:rPr lang="zh-TW" altLang="en-US" smtClean="0"/>
              <a:t>7</a:t>
            </a:fld>
            <a:endParaRPr lang="zh-TW" altLang="en-US"/>
          </a:p>
        </p:txBody>
      </p:sp>
    </p:spTree>
    <p:extLst>
      <p:ext uri="{BB962C8B-B14F-4D97-AF65-F5344CB8AC3E}">
        <p14:creationId xmlns:p14="http://schemas.microsoft.com/office/powerpoint/2010/main" val="4093944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EBBEB80A-0D6C-490A-956F-5DFB9D032803}"/>
              </a:ext>
            </a:extLst>
          </p:cNvPr>
          <p:cNvSpPr>
            <a:spLocks noGrp="1"/>
          </p:cNvSpPr>
          <p:nvPr>
            <p:ph idx="1"/>
          </p:nvPr>
        </p:nvSpPr>
        <p:spPr/>
        <p:txBody>
          <a:bodyPr>
            <a:normAutofit/>
          </a:bodyPr>
          <a:lstStyle/>
          <a:p>
            <a:pPr marL="0" indent="0">
              <a:buNone/>
            </a:pPr>
            <a:r>
              <a:rPr lang="zh-TW" altLang="en-US" b="1" dirty="0"/>
              <a:t>論文 </a:t>
            </a:r>
            <a:r>
              <a:rPr lang="en-US" altLang="zh-TW" b="1" dirty="0"/>
              <a:t>1</a:t>
            </a:r>
            <a:r>
              <a:rPr lang="zh-TW" altLang="en-US" b="1" dirty="0"/>
              <a:t>：</a:t>
            </a:r>
            <a:r>
              <a:rPr lang="en-US" altLang="zh-TW" b="1" dirty="0"/>
              <a:t>Fake Review Detection on Yelp Dataset Using Classification Techniques in Machine Learning</a:t>
            </a:r>
            <a:r>
              <a:rPr lang="zh-TW" altLang="en-US" b="1" dirty="0"/>
              <a:t> </a:t>
            </a:r>
            <a:r>
              <a:rPr lang="en-US" altLang="zh-TW" u="sng" dirty="0">
                <a:hlinkClick r:id="rId3"/>
              </a:rPr>
              <a:t>https://ieeexplore.ieee.org/document/9055644</a:t>
            </a:r>
            <a:endParaRPr lang="zh-TW" altLang="en-US" dirty="0"/>
          </a:p>
          <a:p>
            <a:pPr marL="0" indent="0">
              <a:buNone/>
            </a:pPr>
            <a:endParaRPr lang="en-US" altLang="zh-TW" dirty="0"/>
          </a:p>
          <a:p>
            <a:r>
              <a:rPr lang="zh-TW" altLang="en-US" dirty="0">
                <a:solidFill>
                  <a:srgbClr val="FF0000"/>
                </a:solidFill>
              </a:rPr>
              <a:t>四種</a:t>
            </a:r>
            <a:r>
              <a:rPr lang="zh-TW" altLang="en-US" dirty="0"/>
              <a:t>不同的機器學習方法建立假評論偵測模型</a:t>
            </a:r>
            <a:r>
              <a:rPr lang="en-US" altLang="zh-TW" dirty="0"/>
              <a:t>(Logistic Regression </a:t>
            </a:r>
            <a:r>
              <a:rPr lang="zh-TW" altLang="en-US" dirty="0"/>
              <a:t>、</a:t>
            </a:r>
            <a:r>
              <a:rPr lang="en-US" altLang="zh-TW" dirty="0"/>
              <a:t>Naïve Bayes</a:t>
            </a:r>
            <a:r>
              <a:rPr lang="zh-TW" altLang="en-US" dirty="0"/>
              <a:t>、</a:t>
            </a:r>
            <a:r>
              <a:rPr lang="en-US" altLang="zh-TW" dirty="0"/>
              <a:t>SVM</a:t>
            </a:r>
            <a:r>
              <a:rPr lang="zh-TW" altLang="en-US" dirty="0"/>
              <a:t>、 </a:t>
            </a:r>
            <a:r>
              <a:rPr lang="en-US" altLang="zh-TW" dirty="0" err="1"/>
              <a:t>XGBoost</a:t>
            </a:r>
            <a:r>
              <a:rPr lang="en-US" altLang="zh-TW" dirty="0"/>
              <a:t>)</a:t>
            </a:r>
          </a:p>
          <a:p>
            <a:r>
              <a:rPr lang="zh-TW" altLang="en-US" dirty="0" smtClean="0"/>
              <a:t>沒有</a:t>
            </a:r>
            <a:r>
              <a:rPr lang="zh-TW" altLang="en-US" dirty="0"/>
              <a:t>對真實評論與寫手之評論做更進一步的探討分析。</a:t>
            </a:r>
            <a:endParaRPr lang="en-US" altLang="zh-TW" dirty="0"/>
          </a:p>
        </p:txBody>
      </p:sp>
      <p:sp>
        <p:nvSpPr>
          <p:cNvPr id="4" name="投影片編號版面配置區 3">
            <a:extLst>
              <a:ext uri="{FF2B5EF4-FFF2-40B4-BE49-F238E27FC236}">
                <a16:creationId xmlns:a16="http://schemas.microsoft.com/office/drawing/2014/main" id="{249204B5-D136-4AF5-A93A-DBB47FBABF49}"/>
              </a:ext>
            </a:extLst>
          </p:cNvPr>
          <p:cNvSpPr>
            <a:spLocks noGrp="1"/>
          </p:cNvSpPr>
          <p:nvPr>
            <p:ph type="sldNum" sz="quarter" idx="12"/>
          </p:nvPr>
        </p:nvSpPr>
        <p:spPr/>
        <p:txBody>
          <a:bodyPr/>
          <a:lstStyle/>
          <a:p>
            <a:fld id="{93803A6D-EC14-414F-8472-80204676D953}" type="slidenum">
              <a:rPr lang="zh-TW" altLang="en-US" smtClean="0"/>
              <a:t>8</a:t>
            </a:fld>
            <a:endParaRPr lang="zh-TW" altLang="en-US"/>
          </a:p>
        </p:txBody>
      </p:sp>
      <p:sp>
        <p:nvSpPr>
          <p:cNvPr id="8" name="標題 1">
            <a:extLst>
              <a:ext uri="{FF2B5EF4-FFF2-40B4-BE49-F238E27FC236}">
                <a16:creationId xmlns:a16="http://schemas.microsoft.com/office/drawing/2014/main" id="{B97AF913-A348-4CB5-8D56-97AE30A65AA9}"/>
              </a:ext>
            </a:extLst>
          </p:cNvPr>
          <p:cNvSpPr txBox="1">
            <a:spLocks/>
          </p:cNvSpPr>
          <p:nvPr/>
        </p:nvSpPr>
        <p:spPr>
          <a:xfrm>
            <a:off x="839788" y="1"/>
            <a:ext cx="10515600" cy="1179582"/>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微軟正黑體" panose="020B0604030504040204" pitchFamily="34" charset="-120"/>
                <a:ea typeface="微軟正黑體" panose="020B0604030504040204" pitchFamily="34" charset="-120"/>
                <a:cs typeface="+mj-cs"/>
              </a:defRPr>
            </a:lvl1pPr>
          </a:lstStyle>
          <a:p>
            <a:r>
              <a:rPr lang="zh-TW" altLang="en-US" dirty="0">
                <a:solidFill>
                  <a:schemeClr val="bg1"/>
                </a:solidFill>
              </a:rPr>
              <a:t>文獻探討</a:t>
            </a:r>
          </a:p>
        </p:txBody>
      </p:sp>
      <p:sp>
        <p:nvSpPr>
          <p:cNvPr id="6" name="矩形 5">
            <a:extLst>
              <a:ext uri="{FF2B5EF4-FFF2-40B4-BE49-F238E27FC236}">
                <a16:creationId xmlns:a16="http://schemas.microsoft.com/office/drawing/2014/main" id="{5BE7E070-E28C-4E27-A1E6-516800986D5E}"/>
              </a:ext>
            </a:extLst>
          </p:cNvPr>
          <p:cNvSpPr/>
          <p:nvPr/>
        </p:nvSpPr>
        <p:spPr>
          <a:xfrm>
            <a:off x="0" y="0"/>
            <a:ext cx="12192000" cy="681037"/>
          </a:xfrm>
          <a:prstGeom prst="rect">
            <a:avLst/>
          </a:prstGeom>
          <a:solidFill>
            <a:srgbClr val="357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b="1" dirty="0">
                <a:solidFill>
                  <a:schemeClr val="bg1"/>
                </a:solidFill>
                <a:latin typeface="微軟正黑體" panose="020B0604030504040204" pitchFamily="34" charset="-120"/>
                <a:ea typeface="微軟正黑體" panose="020B0604030504040204" pitchFamily="34" charset="-120"/>
              </a:rPr>
              <a:t>研究動機及專案目標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accent4">
                    <a:lumMod val="40000"/>
                    <a:lumOff val="60000"/>
                  </a:schemeClr>
                </a:solidFill>
                <a:latin typeface="微軟正黑體" panose="020B0604030504040204" pitchFamily="34" charset="-120"/>
                <a:ea typeface="微軟正黑體" panose="020B0604030504040204" pitchFamily="34" charset="-120"/>
              </a:rPr>
              <a:t>相關文獻探討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研究模型及設計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資料處理、建模及實驗結果分析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管理意涵及學術貢獻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結論及未來展望</a:t>
            </a:r>
          </a:p>
        </p:txBody>
      </p:sp>
      <p:sp>
        <p:nvSpPr>
          <p:cNvPr id="9" name="標題 1">
            <a:extLst>
              <a:ext uri="{FF2B5EF4-FFF2-40B4-BE49-F238E27FC236}">
                <a16:creationId xmlns:a16="http://schemas.microsoft.com/office/drawing/2014/main" id="{72C8BCBA-E674-46DB-A697-FFEF2435D6A1}"/>
              </a:ext>
            </a:extLst>
          </p:cNvPr>
          <p:cNvSpPr>
            <a:spLocks noGrp="1"/>
          </p:cNvSpPr>
          <p:nvPr>
            <p:ph type="title"/>
          </p:nvPr>
        </p:nvSpPr>
        <p:spPr>
          <a:xfrm>
            <a:off x="553915" y="680577"/>
            <a:ext cx="11084170" cy="1325563"/>
          </a:xfrm>
        </p:spPr>
        <p:txBody>
          <a:bodyPr/>
          <a:lstStyle/>
          <a:p>
            <a:r>
              <a:rPr lang="zh-TW" altLang="en-US" dirty="0">
                <a:solidFill>
                  <a:srgbClr val="357483"/>
                </a:solidFill>
              </a:rPr>
              <a:t>相關文獻探討</a:t>
            </a:r>
          </a:p>
        </p:txBody>
      </p:sp>
    </p:spTree>
    <p:extLst>
      <p:ext uri="{BB962C8B-B14F-4D97-AF65-F5344CB8AC3E}">
        <p14:creationId xmlns:p14="http://schemas.microsoft.com/office/powerpoint/2010/main" val="23200287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ABABAF-9F57-4209-B8FB-6E110AB24C88}"/>
              </a:ext>
            </a:extLst>
          </p:cNvPr>
          <p:cNvSpPr>
            <a:spLocks noGrp="1"/>
          </p:cNvSpPr>
          <p:nvPr>
            <p:ph type="title"/>
          </p:nvPr>
        </p:nvSpPr>
        <p:spPr/>
        <p:txBody>
          <a:bodyPr/>
          <a:lstStyle/>
          <a:p>
            <a:r>
              <a:rPr lang="zh-TW" altLang="en-US" dirty="0"/>
              <a:t>相關文獻探討</a:t>
            </a:r>
          </a:p>
        </p:txBody>
      </p:sp>
      <p:sp>
        <p:nvSpPr>
          <p:cNvPr id="3" name="內容版面配置區 2">
            <a:extLst>
              <a:ext uri="{FF2B5EF4-FFF2-40B4-BE49-F238E27FC236}">
                <a16:creationId xmlns:a16="http://schemas.microsoft.com/office/drawing/2014/main" id="{EBBEB80A-0D6C-490A-956F-5DFB9D032803}"/>
              </a:ext>
            </a:extLst>
          </p:cNvPr>
          <p:cNvSpPr>
            <a:spLocks noGrp="1"/>
          </p:cNvSpPr>
          <p:nvPr>
            <p:ph idx="1"/>
          </p:nvPr>
        </p:nvSpPr>
        <p:spPr/>
        <p:txBody>
          <a:bodyPr/>
          <a:lstStyle/>
          <a:p>
            <a:pPr marL="0" indent="0">
              <a:buNone/>
            </a:pPr>
            <a:r>
              <a:rPr lang="zh-TW" altLang="en-US" b="1" dirty="0"/>
              <a:t>論文 </a:t>
            </a:r>
            <a:r>
              <a:rPr lang="en-US" altLang="zh-TW" b="1" dirty="0"/>
              <a:t>2</a:t>
            </a:r>
            <a:r>
              <a:rPr lang="zh-TW" altLang="en-US" b="1" dirty="0"/>
              <a:t>：應用深度學習技術於網路虛假評論偵測</a:t>
            </a:r>
            <a:r>
              <a:rPr lang="zh-TW" altLang="en-US" dirty="0"/>
              <a:t> </a:t>
            </a:r>
            <a:r>
              <a:rPr lang="en-US" altLang="zh-TW" u="sng" dirty="0">
                <a:hlinkClick r:id="rId3"/>
              </a:rPr>
              <a:t>http://jeb.cerps.org.tw/files/JEB2019-008.pdf</a:t>
            </a:r>
            <a:endParaRPr lang="en-US" altLang="zh-TW" u="sng" dirty="0"/>
          </a:p>
          <a:p>
            <a:pPr marL="0" indent="0">
              <a:buNone/>
            </a:pPr>
            <a:endParaRPr lang="zh-TW" altLang="en-US" dirty="0"/>
          </a:p>
          <a:p>
            <a:r>
              <a:rPr lang="zh-TW" altLang="en-US" dirty="0">
                <a:solidFill>
                  <a:srgbClr val="FF0000"/>
                </a:solidFill>
              </a:rPr>
              <a:t>深度神經網路</a:t>
            </a:r>
            <a:r>
              <a:rPr lang="zh-TW" altLang="en-US" dirty="0"/>
              <a:t>（</a:t>
            </a:r>
            <a:r>
              <a:rPr lang="en-US" altLang="zh-TW" dirty="0"/>
              <a:t>DNN</a:t>
            </a:r>
            <a:r>
              <a:rPr lang="zh-TW" altLang="en-US" dirty="0"/>
              <a:t>）、 </a:t>
            </a:r>
            <a:r>
              <a:rPr lang="zh-TW" altLang="en-US" dirty="0">
                <a:solidFill>
                  <a:srgbClr val="FF0000"/>
                </a:solidFill>
              </a:rPr>
              <a:t>卷積神經網路</a:t>
            </a:r>
            <a:r>
              <a:rPr lang="zh-TW" altLang="en-US" dirty="0"/>
              <a:t>（</a:t>
            </a:r>
            <a:r>
              <a:rPr lang="en-US" altLang="zh-TW" dirty="0"/>
              <a:t>CNN</a:t>
            </a:r>
            <a:r>
              <a:rPr lang="zh-TW" altLang="en-US" dirty="0"/>
              <a:t>）、 </a:t>
            </a:r>
            <a:r>
              <a:rPr lang="zh-TW" altLang="en-US" dirty="0">
                <a:solidFill>
                  <a:srgbClr val="FF0000"/>
                </a:solidFill>
              </a:rPr>
              <a:t>長短期記憶模型</a:t>
            </a:r>
            <a:r>
              <a:rPr lang="zh-TW" altLang="en-US" dirty="0"/>
              <a:t>（</a:t>
            </a:r>
            <a:r>
              <a:rPr lang="en-US" altLang="zh-TW" dirty="0"/>
              <a:t>LSTM</a:t>
            </a:r>
            <a:r>
              <a:rPr lang="zh-TW" altLang="en-US" dirty="0"/>
              <a:t>）建構網路虛假評論偵測模型</a:t>
            </a:r>
            <a:endParaRPr lang="en-US" altLang="zh-TW" dirty="0"/>
          </a:p>
          <a:p>
            <a:r>
              <a:rPr lang="zh-TW" altLang="en-US" dirty="0"/>
              <a:t>台灣知名論壇</a:t>
            </a:r>
            <a:r>
              <a:rPr lang="en-US" altLang="zh-TW" dirty="0"/>
              <a:t>(Mobile01 </a:t>
            </a:r>
            <a:r>
              <a:rPr lang="zh-TW" altLang="en-US" dirty="0"/>
              <a:t>論壇</a:t>
            </a:r>
            <a:r>
              <a:rPr lang="en-US" altLang="zh-TW" dirty="0"/>
              <a:t>)</a:t>
            </a:r>
            <a:r>
              <a:rPr lang="zh-TW" altLang="en-US" dirty="0"/>
              <a:t>的</a:t>
            </a:r>
            <a:r>
              <a:rPr lang="zh-TW" altLang="en-US" dirty="0">
                <a:solidFill>
                  <a:srgbClr val="FF0000"/>
                </a:solidFill>
              </a:rPr>
              <a:t>虛假評論監控機制</a:t>
            </a:r>
          </a:p>
        </p:txBody>
      </p:sp>
      <p:sp>
        <p:nvSpPr>
          <p:cNvPr id="4" name="投影片編號版面配置區 3">
            <a:extLst>
              <a:ext uri="{FF2B5EF4-FFF2-40B4-BE49-F238E27FC236}">
                <a16:creationId xmlns:a16="http://schemas.microsoft.com/office/drawing/2014/main" id="{249204B5-D136-4AF5-A93A-DBB47FBABF49}"/>
              </a:ext>
            </a:extLst>
          </p:cNvPr>
          <p:cNvSpPr>
            <a:spLocks noGrp="1"/>
          </p:cNvSpPr>
          <p:nvPr>
            <p:ph type="sldNum" sz="quarter" idx="12"/>
          </p:nvPr>
        </p:nvSpPr>
        <p:spPr/>
        <p:txBody>
          <a:bodyPr/>
          <a:lstStyle/>
          <a:p>
            <a:fld id="{93803A6D-EC14-414F-8472-80204676D953}" type="slidenum">
              <a:rPr lang="zh-TW" altLang="en-US" smtClean="0"/>
              <a:t>9</a:t>
            </a:fld>
            <a:endParaRPr lang="zh-TW" altLang="en-US"/>
          </a:p>
        </p:txBody>
      </p:sp>
      <p:sp>
        <p:nvSpPr>
          <p:cNvPr id="8" name="標題 1">
            <a:extLst>
              <a:ext uri="{FF2B5EF4-FFF2-40B4-BE49-F238E27FC236}">
                <a16:creationId xmlns:a16="http://schemas.microsoft.com/office/drawing/2014/main" id="{8F0523BD-10B5-4AB9-9E18-68B16FA4F0A7}"/>
              </a:ext>
            </a:extLst>
          </p:cNvPr>
          <p:cNvSpPr txBox="1">
            <a:spLocks/>
          </p:cNvSpPr>
          <p:nvPr/>
        </p:nvSpPr>
        <p:spPr>
          <a:xfrm>
            <a:off x="839788" y="1"/>
            <a:ext cx="10515600" cy="1179582"/>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微軟正黑體" panose="020B0604030504040204" pitchFamily="34" charset="-120"/>
                <a:ea typeface="微軟正黑體" panose="020B0604030504040204" pitchFamily="34" charset="-120"/>
                <a:cs typeface="+mj-cs"/>
              </a:defRPr>
            </a:lvl1pPr>
          </a:lstStyle>
          <a:p>
            <a:r>
              <a:rPr lang="zh-TW" altLang="en-US" dirty="0">
                <a:solidFill>
                  <a:schemeClr val="bg1"/>
                </a:solidFill>
              </a:rPr>
              <a:t>文獻探討</a:t>
            </a:r>
          </a:p>
        </p:txBody>
      </p:sp>
      <p:sp>
        <p:nvSpPr>
          <p:cNvPr id="9" name="矩形 8">
            <a:extLst>
              <a:ext uri="{FF2B5EF4-FFF2-40B4-BE49-F238E27FC236}">
                <a16:creationId xmlns:a16="http://schemas.microsoft.com/office/drawing/2014/main" id="{BB533D29-A5CD-4E1A-94BA-960B9FBB7196}"/>
              </a:ext>
            </a:extLst>
          </p:cNvPr>
          <p:cNvSpPr/>
          <p:nvPr/>
        </p:nvSpPr>
        <p:spPr>
          <a:xfrm>
            <a:off x="0" y="0"/>
            <a:ext cx="12192000" cy="681037"/>
          </a:xfrm>
          <a:prstGeom prst="rect">
            <a:avLst/>
          </a:prstGeom>
          <a:solidFill>
            <a:srgbClr val="357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b="1" dirty="0">
                <a:solidFill>
                  <a:schemeClr val="bg1"/>
                </a:solidFill>
                <a:latin typeface="微軟正黑體" panose="020B0604030504040204" pitchFamily="34" charset="-120"/>
                <a:ea typeface="微軟正黑體" panose="020B0604030504040204" pitchFamily="34" charset="-120"/>
              </a:rPr>
              <a:t>研究動機及專案目標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zh-TW" altLang="en-US" sz="1600" b="1" dirty="0">
                <a:solidFill>
                  <a:schemeClr val="accent4">
                    <a:lumMod val="40000"/>
                    <a:lumOff val="60000"/>
                  </a:schemeClr>
                </a:solidFill>
                <a:latin typeface="微軟正黑體" panose="020B0604030504040204" pitchFamily="34" charset="-120"/>
                <a:ea typeface="微軟正黑體" panose="020B0604030504040204" pitchFamily="34" charset="-120"/>
              </a:rPr>
              <a:t>相關文獻探討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研究模型及設計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資料處理、建模及實驗結果分析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管理意涵及學術貢獻 </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結論及未來展望</a:t>
            </a:r>
          </a:p>
        </p:txBody>
      </p:sp>
    </p:spTree>
    <p:extLst>
      <p:ext uri="{BB962C8B-B14F-4D97-AF65-F5344CB8AC3E}">
        <p14:creationId xmlns:p14="http://schemas.microsoft.com/office/powerpoint/2010/main" val="26990940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TotalTime>
  <Words>4896</Words>
  <Application>Microsoft Office PowerPoint</Application>
  <PresentationFormat>寬螢幕</PresentationFormat>
  <Paragraphs>502</Paragraphs>
  <Slides>50</Slides>
  <Notes>38</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50</vt:i4>
      </vt:variant>
    </vt:vector>
  </HeadingPairs>
  <TitlesOfParts>
    <vt:vector size="58" baseType="lpstr">
      <vt:lpstr>Microsoft JhengHei</vt:lpstr>
      <vt:lpstr>Microsoft JhengHei</vt:lpstr>
      <vt:lpstr>新細明體</vt:lpstr>
      <vt:lpstr>Arial</vt:lpstr>
      <vt:lpstr>Calibri</vt:lpstr>
      <vt:lpstr>Times New Roman</vt:lpstr>
      <vt:lpstr>Wingdings</vt:lpstr>
      <vt:lpstr>Office 佈景主題</vt:lpstr>
      <vt:lpstr>PowerPoint 簡報</vt:lpstr>
      <vt:lpstr>PowerPoint 簡報</vt:lpstr>
      <vt:lpstr>PowerPoint 簡報</vt:lpstr>
      <vt:lpstr>01. 研究動機 及專案目標</vt:lpstr>
      <vt:lpstr>研究動機</vt:lpstr>
      <vt:lpstr>專案目標</vt:lpstr>
      <vt:lpstr>02. 相關文獻探討</vt:lpstr>
      <vt:lpstr>相關文獻探討</vt:lpstr>
      <vt:lpstr>相關文獻探討</vt:lpstr>
      <vt:lpstr>03. 研究模型 及設計</vt:lpstr>
      <vt:lpstr>研究流程</vt:lpstr>
      <vt:lpstr>實驗設計</vt:lpstr>
      <vt:lpstr>實驗設計</vt:lpstr>
      <vt:lpstr>04. 資料處理、建模及實驗結果分析 </vt:lpstr>
      <vt:lpstr>資料集簡介</vt:lpstr>
      <vt:lpstr>Data Exploration</vt:lpstr>
      <vt:lpstr>Data Exploration</vt:lpstr>
      <vt:lpstr>真評論與假評論字數的差異</vt:lpstr>
      <vt:lpstr>真評論與假評論評分(rating)的差異</vt:lpstr>
      <vt:lpstr>用戶與評論間的關聯</vt:lpstr>
      <vt:lpstr>餐廳與評論間的關聯</vt:lpstr>
      <vt:lpstr>文字雲</vt:lpstr>
      <vt:lpstr>Data preprocessing</vt:lpstr>
      <vt:lpstr>Tokenize review sentences</vt:lpstr>
      <vt:lpstr>建構用戶行為特徵</vt:lpstr>
      <vt:lpstr>在實際訓練模型前對於各個自建變數的解釋</vt:lpstr>
      <vt:lpstr>在實際訓練模型前對於各個自建變數的解釋</vt:lpstr>
      <vt:lpstr>新特徵的相關係數矩陣</vt:lpstr>
      <vt:lpstr>Class Imbalance</vt:lpstr>
      <vt:lpstr> Modeling</vt:lpstr>
      <vt:lpstr>採用的分類模型</vt:lpstr>
      <vt:lpstr> Experiment</vt:lpstr>
      <vt:lpstr>Experiment 1 - only behavior features</vt:lpstr>
      <vt:lpstr>Experiment 1 - only behavior features</vt:lpstr>
      <vt:lpstr>實驗一 - 小結</vt:lpstr>
      <vt:lpstr>Experiment 2 - only text features</vt:lpstr>
      <vt:lpstr>Experiment 2 - only text features</vt:lpstr>
      <vt:lpstr>實驗二 - 小結</vt:lpstr>
      <vt:lpstr>Experiment 3 - both text features &amp; behavior features</vt:lpstr>
      <vt:lpstr>Experiment 3 - both text features &amp; behavior features</vt:lpstr>
      <vt:lpstr>實驗三 - 小結</vt:lpstr>
      <vt:lpstr>三個實驗的最適模型比較</vt:lpstr>
      <vt:lpstr>實驗 - 結論</vt:lpstr>
      <vt:lpstr>05. 管理意涵 及學術貢獻</vt:lpstr>
      <vt:lpstr>管理意涵及學術貢獻</vt:lpstr>
      <vt:lpstr>06. 結論及 未來展望</vt:lpstr>
      <vt:lpstr>結論及未來展望</vt:lpstr>
      <vt:lpstr>PowerPoint 簡報</vt:lpstr>
      <vt:lpstr>分工表</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oplab</dc:creator>
  <cp:lastModifiedBy>聖典 林</cp:lastModifiedBy>
  <cp:revision>76</cp:revision>
  <dcterms:created xsi:type="dcterms:W3CDTF">2021-01-12T15:16:14Z</dcterms:created>
  <dcterms:modified xsi:type="dcterms:W3CDTF">2021-01-12T23:26:40Z</dcterms:modified>
</cp:coreProperties>
</file>