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68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7059A-F671-4D69-BEF7-65B212BE7B3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4D4DB-FD9C-487E-9866-CC6733E47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3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3D31-14A8-4E6E-A002-28835E3EB05E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4CDD7-6616-4446-B491-9E5EE08ABD77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B644-7A74-4E7E-8D00-26711166D664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5F64-C8E3-4345-914A-153092028E98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8874D-E9B1-40F2-BBB1-C9440152F7A7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00BC9-BC52-48AD-951D-49F446D9134F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79A7-4429-4521-8875-6EABA8F790DC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AFB95669-9836-49A2-9287-A229D6A6D166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2B302F-877F-46BD-8264-98BAEE35227C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261516C6-34ED-4FF3-8C74-B31AD15711F8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Quadcopter flight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Optimal control and dynamic programming principle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56686" y="1111343"/>
            <a:ext cx="4635315" cy="46353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F472F-71B4-EB5D-68B8-5C072F12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A5A6-BE82-F008-0540-134110AE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96214-ABC3-65E1-9AC0-1D86572C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000" smtClean="0"/>
              <a:t>2</a:t>
            </a:fld>
            <a:endParaRPr lang="en-US" sz="20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C95CB77-B916-660F-2EF6-0637CDD6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objective </a:t>
            </a:r>
            <a:r>
              <a:rPr lang="en-US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of the controller is to stabilize the drone's position in the air while minimizing the energy consumption of the drone's motors.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Designing a flight controller for a quadcopter drone involves a complex optimization problem that can be solved using the techniques of control theory.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One approach to this problem is to use the Linear Quadratic Regulator (LQR) method.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goal</a:t>
            </a:r>
            <a:r>
              <a:rPr lang="en-US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is to design a feedback controller that minimizes a cost function that reflects both the performance of the system and the control effort required to achieve that performance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5885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2A67-2E9D-7341-D1B3-1F46959E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9A819-4CB4-5C3F-B351-D3B592E06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019" y="2108200"/>
            <a:ext cx="7382287" cy="37607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C8563-7B7A-D1D7-F2E8-6D4B20B4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292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C0D3-CB97-A12F-2D8B-01DFF640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4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inearized dynamics of the quadcopter drone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A0820-6526-EF04-3BB2-759EFE2CA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x = Ax + Bu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y = </a:t>
            </a:r>
            <a:r>
              <a:rPr lang="en-US" sz="2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Cx</a:t>
            </a:r>
            <a:r>
              <a:rPr lang="en-US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+ Du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here `x` is the state vector, `u` is the control input, and `y` is the output vector.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matrices `A`, `B`, `C`, and `D` are constant matrices that describe the linearized dynamics of the system.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7F02DA-65E8-5693-0E77-75E609848977}"/>
              </a:ext>
            </a:extLst>
          </p:cNvPr>
          <p:cNvSpPr/>
          <p:nvPr/>
        </p:nvSpPr>
        <p:spPr>
          <a:xfrm>
            <a:off x="4527612" y="2512381"/>
            <a:ext cx="3311371" cy="109195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A67FF-D99C-AF4B-2C79-7163EE34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000" smtClean="0"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298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9432-B063-576D-697C-F8555374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4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ost Function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9DCEA-8CC9-F3D7-9E36-7F5FAC20CC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179" y="2099323"/>
                <a:ext cx="10058400" cy="3760891"/>
              </a:xfrm>
            </p:spPr>
            <p:txBody>
              <a:bodyPr>
                <a:normAutofit lnSpcReduction="10000"/>
              </a:bodyPr>
              <a:lstStyle/>
              <a:p>
                <a:pPr marL="38404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smtClean="0">
                          <a:latin typeface="+mj-lt"/>
                        </a:rPr>
                        <m:t>J</m:t>
                      </m:r>
                      <m:r>
                        <m:rPr>
                          <m:nor/>
                        </m:rPr>
                        <a:rPr lang="en-US" sz="2000" smtClean="0">
                          <a:latin typeface="+mj-lt"/>
                        </a:rPr>
                        <m:t> = ∫ [</m:t>
                      </m:r>
                      <m:r>
                        <m:rPr>
                          <m:nor/>
                        </m:rPr>
                        <a:rPr lang="en-US" sz="2000" smtClean="0">
                          <a:latin typeface="+mj-lt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000" smtClean="0">
                          <a:latin typeface="+mj-lt"/>
                        </a:rPr>
                        <m:t>′</m:t>
                      </m:r>
                      <m:r>
                        <m:rPr>
                          <m:nor/>
                        </m:rPr>
                        <a:rPr lang="en-US" sz="2000" smtClean="0">
                          <a:latin typeface="+mj-lt"/>
                        </a:rPr>
                        <m:t>Qx</m:t>
                      </m:r>
                      <m:r>
                        <m:rPr>
                          <m:nor/>
                        </m:rPr>
                        <a:rPr lang="en-US" sz="2000" smtClean="0">
                          <a:latin typeface="+mj-lt"/>
                        </a:rPr>
                        <m:t> + </m:t>
                      </m:r>
                      <m:r>
                        <m:rPr>
                          <m:nor/>
                        </m:rPr>
                        <a:rPr lang="en-US" sz="2000" smtClean="0">
                          <a:latin typeface="+mj-lt"/>
                        </a:rPr>
                        <m:t>u</m:t>
                      </m:r>
                      <m:r>
                        <m:rPr>
                          <m:nor/>
                        </m:rPr>
                        <a:rPr lang="en-US" sz="2000" smtClean="0">
                          <a:latin typeface="+mj-lt"/>
                        </a:rPr>
                        <m:t>′</m:t>
                      </m:r>
                      <m:r>
                        <m:rPr>
                          <m:nor/>
                        </m:rPr>
                        <a:rPr lang="en-US" sz="2000" smtClean="0">
                          <a:latin typeface="+mj-lt"/>
                        </a:rPr>
                        <m:t>Ru</m:t>
                      </m:r>
                      <m:r>
                        <m:rPr>
                          <m:nor/>
                        </m:rPr>
                        <a:rPr lang="en-US" sz="2000" smtClean="0">
                          <a:latin typeface="+mj-lt"/>
                        </a:rPr>
                        <m:t>] </m:t>
                      </m:r>
                      <m:r>
                        <m:rPr>
                          <m:nor/>
                        </m:rPr>
                        <a:rPr lang="en-US" sz="2000" smtClean="0">
                          <a:latin typeface="+mj-lt"/>
                        </a:rPr>
                        <m:t>dt</m:t>
                      </m:r>
                    </m:oMath>
                  </m:oMathPara>
                </a14:m>
                <a:endParaRPr lang="en-US" sz="2000" dirty="0">
                  <a:latin typeface="+mj-lt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kern="1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`Q` and `R` are positive semi-definite matrices that weight the importance of the state and control inputs, respectively.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kern="1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Once we have obtained the optimal gain matrix `K`, we can use it to implement the feedback controller as follows: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kern="1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u = -K*x</a:t>
                </a: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`x` is the current state of the system.</a:t>
                </a:r>
                <a:endParaRPr lang="en-US" sz="2000" kern="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en-US" sz="2000" kern="1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To minimize the energy consumption of the drone's motors, we can add an additional term to the cost function that penalizes large control inputs:</a:t>
                </a: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kern="100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J = ∫ [</a:t>
                </a:r>
                <a:r>
                  <a:rPr lang="en-US" sz="1800" kern="100" dirty="0" err="1">
                    <a:solidFill>
                      <a:schemeClr val="bg2">
                        <a:lumMod val="10000"/>
                      </a:schemeClr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x'Qx</a:t>
                </a:r>
                <a:r>
                  <a:rPr lang="en-US" sz="1800" kern="100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1800" kern="100" dirty="0" err="1">
                    <a:solidFill>
                      <a:schemeClr val="bg2">
                        <a:lumMod val="10000"/>
                      </a:schemeClr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u'Ru</a:t>
                </a:r>
                <a:r>
                  <a:rPr lang="en-US" sz="1800" kern="100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en-US" sz="1800" kern="100" dirty="0" err="1">
                    <a:solidFill>
                      <a:schemeClr val="bg2">
                        <a:lumMod val="10000"/>
                      </a:schemeClr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λu'u</a:t>
                </a:r>
                <a:r>
                  <a:rPr lang="en-US" sz="1800" kern="100" dirty="0">
                    <a:solidFill>
                      <a:schemeClr val="bg2">
                        <a:lumMod val="10000"/>
                      </a:schemeClr>
                    </a:solidFill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] dt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kern="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9DCEA-8CC9-F3D7-9E36-7F5FAC20C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179" y="2099323"/>
                <a:ext cx="10058400" cy="3760891"/>
              </a:xfrm>
              <a:blipFill>
                <a:blip r:embed="rId2"/>
                <a:stretch>
                  <a:fillRect l="-1515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DB7A851-AD58-ABF1-AF21-EE53123C6A84}"/>
              </a:ext>
            </a:extLst>
          </p:cNvPr>
          <p:cNvSpPr/>
          <p:nvPr/>
        </p:nvSpPr>
        <p:spPr>
          <a:xfrm>
            <a:off x="4643021" y="2099323"/>
            <a:ext cx="2716567" cy="43081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A738F-1601-3BFC-8F49-43E2D5EC3BC8}"/>
              </a:ext>
            </a:extLst>
          </p:cNvPr>
          <p:cNvSpPr/>
          <p:nvPr/>
        </p:nvSpPr>
        <p:spPr>
          <a:xfrm>
            <a:off x="5521911" y="3870664"/>
            <a:ext cx="1500326" cy="4083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176737-D2C0-5D5C-2A09-83A72D503284}"/>
              </a:ext>
            </a:extLst>
          </p:cNvPr>
          <p:cNvSpPr/>
          <p:nvPr/>
        </p:nvSpPr>
        <p:spPr>
          <a:xfrm>
            <a:off x="4603959" y="5278481"/>
            <a:ext cx="3288290" cy="43081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B8F058-1172-4EB3-62C9-7BAF7A92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000" smtClean="0"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25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20FBB-37D5-FA0D-7DBE-25A7ECA1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FFC3-4EB8-426E-6DAD-0B0BBF187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877392" cy="3760891"/>
          </a:xfrm>
        </p:spPr>
        <p:txBody>
          <a:bodyPr>
            <a:normAutofit fontScale="47500" lnSpcReduction="2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kern="100" dirty="0">
                <a:solidFill>
                  <a:srgbClr val="0096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% Quadcopter control with LQR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kern="100" dirty="0">
                <a:solidFill>
                  <a:srgbClr val="0096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% Define physical parameters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kern="100" dirty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 = 1.0;    </a:t>
            </a:r>
            <a:r>
              <a:rPr lang="en-US" sz="2900" kern="1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% mass of the quadcopter (kg)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kern="100" dirty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 = 0.1;    </a:t>
            </a:r>
            <a:r>
              <a:rPr lang="en-US" sz="2900" kern="1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% moment of inertia about the vertical axis (kg*m^2)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kern="100" dirty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 = 9.81;  </a:t>
            </a:r>
            <a:r>
              <a:rPr lang="en-US" sz="2900" kern="1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% gravitational acceleration (m/s^2)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900" kern="100" dirty="0">
              <a:solidFill>
                <a:srgbClr val="00B05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kern="1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% Define the system matrices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kern="100" dirty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 = [0 1 0 0; 0 0 0 0; 0 0 0 1; 0 0 0 0];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kern="100" dirty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 = [0 0; 1/m 0; 0 0; 0 1/I];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kern="100" dirty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 = [1 0 0 0; 0 1 0 0];</a:t>
            </a: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kern="100" dirty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 = [0 0; 0 0];</a:t>
            </a:r>
            <a:endParaRPr lang="en-US" sz="2900" kern="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4F1DD-D7E2-212C-008C-0AC30C5472C6}"/>
              </a:ext>
            </a:extLst>
          </p:cNvPr>
          <p:cNvSpPr txBox="1"/>
          <p:nvPr/>
        </p:nvSpPr>
        <p:spPr>
          <a:xfrm>
            <a:off x="6217330" y="2132172"/>
            <a:ext cx="5677592" cy="3846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96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0" i="0" u="none" strike="noStrike" baseline="0" dirty="0">
                <a:solidFill>
                  <a:srgbClr val="009644"/>
                </a:solidFill>
                <a:latin typeface="Courier New" panose="02070309020205020404" pitchFamily="49" charset="0"/>
              </a:rPr>
              <a:t>% Define the weighting matrices for LQR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Q =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diag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([10 1 10 1]);    </a:t>
            </a:r>
            <a:r>
              <a:rPr lang="en-US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state weights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0.1*eye(2);           </a:t>
            </a:r>
            <a:r>
              <a:rPr lang="en-US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control weights</a:t>
            </a:r>
          </a:p>
          <a:p>
            <a:r>
              <a:rPr lang="en-US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Compute the optimal feedback gain with LQR</a:t>
            </a:r>
          </a:p>
          <a:p>
            <a:r>
              <a:rPr lang="pt-B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[K, S, ~] = lqr(A, B, Q, R);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Define the closed-loop system with the optimal gain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Ac = (A - B*K);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B;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Cc = C;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Dc = D;</a:t>
            </a:r>
          </a:p>
          <a:p>
            <a:endParaRPr lang="en-US" sz="1600" b="0" i="0" u="none" strike="noStrike" baseline="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0E712C-D92B-4715-8420-1FBAD36C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000" smtClean="0"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362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DC8E-FC76-79B8-9E1D-EF648D32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and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E443A-B50B-D6D9-8F94-020C955526F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2106940"/>
            <a:ext cx="5179233" cy="4849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Define the initial condition and simulation time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x0 = [0; 0; 0; 0];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10;</a:t>
            </a:r>
          </a:p>
          <a:p>
            <a:r>
              <a:rPr lang="en-US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Simulate the closed-loop system with a step input</a:t>
            </a:r>
          </a:p>
          <a:p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 = 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linspace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(0, 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1000);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ones(size(t));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[r' 0*r']';  </a:t>
            </a:r>
            <a:r>
              <a:rPr lang="en-US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reshape r to be a matrix with 2 columns</a:t>
            </a:r>
          </a:p>
          <a:p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[y, t, x] = 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lsim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ss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Bc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Cc, </a:t>
            </a:r>
            <a:r>
              <a:rPr lang="fr-FR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Dc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 r, t, x0);</a:t>
            </a:r>
          </a:p>
          <a:p>
            <a:endParaRPr lang="en-US" sz="1400" b="0" i="0" u="none" strike="noStrike" baseline="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2E720-4606-F100-1169-58AD674DD7CC}"/>
              </a:ext>
            </a:extLst>
          </p:cNvPr>
          <p:cNvSpPr txBox="1"/>
          <p:nvPr/>
        </p:nvSpPr>
        <p:spPr>
          <a:xfrm>
            <a:off x="6276513" y="2106940"/>
            <a:ext cx="5335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Plot the results</a:t>
            </a:r>
          </a:p>
          <a:p>
            <a:endParaRPr lang="en-US" sz="1400" b="0" i="0" u="none" strike="noStrike" baseline="0" dirty="0">
              <a:solidFill>
                <a:srgbClr val="028009"/>
              </a:solidFill>
              <a:latin typeface="Courier New" panose="02070309020205020404" pitchFamily="49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figure();</a:t>
            </a:r>
          </a:p>
          <a:p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 y(:,1), </a:t>
            </a:r>
            <a:r>
              <a:rPr lang="fr-FR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'b-'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fr-FR" sz="14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LineWidth</a:t>
            </a:r>
            <a:r>
              <a:rPr lang="fr-FR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2);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en-US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plot(t, y(:,2), </a:t>
            </a:r>
            <a:r>
              <a:rPr lang="fr-FR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'r-'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fr-FR" sz="1400" b="0" i="0" u="none" strike="noStrike" baseline="0" dirty="0" err="1">
                <a:solidFill>
                  <a:srgbClr val="AA04F9"/>
                </a:solidFill>
                <a:latin typeface="Courier New" panose="02070309020205020404" pitchFamily="49" charset="0"/>
              </a:rPr>
              <a:t>LineWidth</a:t>
            </a:r>
            <a:r>
              <a:rPr lang="fr-FR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2);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grid </a:t>
            </a:r>
            <a:r>
              <a:rPr lang="en-US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legend(</a:t>
            </a:r>
            <a:r>
              <a:rPr lang="en-US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'Position (m)'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'Angle (rad)'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'Time (s)'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'State'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'Quadcopter Control with LQR’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4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0" i="0" u="none" strike="noStrike" baseline="0" dirty="0">
                <a:solidFill>
                  <a:srgbClr val="028009"/>
                </a:solidFill>
                <a:latin typeface="Courier New" panose="02070309020205020404" pitchFamily="49" charset="0"/>
              </a:rPr>
              <a:t>% Add titles to individual lines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sz="1400" b="0" i="0" u="none" strike="noStrike" baseline="0" dirty="0">
                <a:solidFill>
                  <a:srgbClr val="AA04F9"/>
                </a:solidFill>
                <a:latin typeface="Courier New" panose="02070309020205020404" pitchFamily="49" charset="0"/>
              </a:rPr>
              <a:t>'Quadcopter Position and Angle'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000" b="0" i="0" u="none" strike="noStrike" baseline="0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77DE-84B6-DA42-F252-6F5A6E60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174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BC8335-801C-B2AA-3F1F-04E53F18AD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36553" y="596667"/>
            <a:ext cx="9003976" cy="49553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0A738-26D9-20F0-1DDD-49BFAE3E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000" smtClean="0"/>
              <a:t>8</a:t>
            </a:fld>
            <a:endParaRPr lang="en-US" sz="20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824CB1A-C75C-B0C2-221A-DFC0A3DB6D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33763" y="770792"/>
            <a:ext cx="1124759" cy="1070304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045BEF-8163-13C9-38DA-82F760A62732}"/>
              </a:ext>
            </a:extLst>
          </p:cNvPr>
          <p:cNvSpPr txBox="1"/>
          <p:nvPr/>
        </p:nvSpPr>
        <p:spPr>
          <a:xfrm>
            <a:off x="2139520" y="412001"/>
            <a:ext cx="313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response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26EBC40-4612-F6BF-10A8-505A65A73001}"/>
              </a:ext>
            </a:extLst>
          </p:cNvPr>
          <p:cNvCxnSpPr>
            <a:cxnSpLocks/>
          </p:cNvCxnSpPr>
          <p:nvPr/>
        </p:nvCxnSpPr>
        <p:spPr>
          <a:xfrm rot="5400000">
            <a:off x="8545691" y="3038838"/>
            <a:ext cx="1500326" cy="118960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D555D5-14AC-CE43-37D5-F92DDB50DAED}"/>
              </a:ext>
            </a:extLst>
          </p:cNvPr>
          <p:cNvSpPr txBox="1"/>
          <p:nvPr/>
        </p:nvSpPr>
        <p:spPr>
          <a:xfrm>
            <a:off x="10003015" y="2698812"/>
            <a:ext cx="198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Angle response</a:t>
            </a:r>
          </a:p>
        </p:txBody>
      </p:sp>
    </p:spTree>
    <p:extLst>
      <p:ext uri="{BB962C8B-B14F-4D97-AF65-F5344CB8AC3E}">
        <p14:creationId xmlns:p14="http://schemas.microsoft.com/office/powerpoint/2010/main" val="298942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9BD8B6-9D8E-CF29-8238-A276A637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z="2000" smtClean="0"/>
              <a:t>9</a:t>
            </a:fld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B6ABF2-F668-B2A3-0395-A7A1972619D2}"/>
              </a:ext>
            </a:extLst>
          </p:cNvPr>
          <p:cNvSpPr txBox="1"/>
          <p:nvPr/>
        </p:nvSpPr>
        <p:spPr>
          <a:xfrm>
            <a:off x="3636885" y="2381435"/>
            <a:ext cx="4918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4400" dirty="0">
                <a:latin typeface="+mj-lt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480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{A64A5467-3CFB-46E7-BBC3-2772772FFA5E}tf33845126_win32</Template>
  <TotalTime>189</TotalTime>
  <Words>698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Courier New</vt:lpstr>
      <vt:lpstr>Franklin Gothic Book</vt:lpstr>
      <vt:lpstr>1_RetrospectVTI</vt:lpstr>
      <vt:lpstr>Quadcopter flight controller</vt:lpstr>
      <vt:lpstr>Project</vt:lpstr>
      <vt:lpstr>Solution</vt:lpstr>
      <vt:lpstr>Linearized dynamics of the quadcopter drone </vt:lpstr>
      <vt:lpstr>Cost Function </vt:lpstr>
      <vt:lpstr>MATLAB</vt:lpstr>
      <vt:lpstr>Simulation and results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Quadcopter flight controller</dc:title>
  <dc:creator>NPUA-1</dc:creator>
  <cp:lastModifiedBy>NPUA-1</cp:lastModifiedBy>
  <cp:revision>4</cp:revision>
  <dcterms:created xsi:type="dcterms:W3CDTF">2023-05-15T14:07:00Z</dcterms:created>
  <dcterms:modified xsi:type="dcterms:W3CDTF">2023-05-22T15:57:23Z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