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391" r:id="rId3"/>
    <p:sldId id="410" r:id="rId4"/>
    <p:sldId id="406" r:id="rId5"/>
    <p:sldId id="416" r:id="rId6"/>
    <p:sldId id="429" r:id="rId7"/>
    <p:sldId id="417" r:id="rId8"/>
    <p:sldId id="414" r:id="rId9"/>
    <p:sldId id="428" r:id="rId10"/>
    <p:sldId id="426" r:id="rId11"/>
    <p:sldId id="425" r:id="rId12"/>
    <p:sldId id="427" r:id="rId13"/>
    <p:sldId id="40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F9FBD"/>
    <a:srgbClr val="B01F24"/>
    <a:srgbClr val="D5131D"/>
    <a:srgbClr val="D4101A"/>
    <a:srgbClr val="ACC9FF"/>
    <a:srgbClr val="FFB3B2"/>
    <a:srgbClr val="00A64A"/>
    <a:srgbClr val="3505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88616" autoAdjust="0"/>
  </p:normalViewPr>
  <p:slideViewPr>
    <p:cSldViewPr>
      <p:cViewPr varScale="1">
        <p:scale>
          <a:sx n="96" d="100"/>
          <a:sy n="96" d="100"/>
        </p:scale>
        <p:origin x="774" y="78"/>
      </p:cViewPr>
      <p:guideLst>
        <p:guide orient="horz" pos="1529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CFDB8F-8A5D-4EDE-BDFD-E0A3DA89BF51}" type="datetimeFigureOut">
              <a:rPr lang="zh-CN" altLang="en-US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A525D0-01A3-4E6C-A3DE-C64BAF0BBC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117F21-A43E-42FC-9F09-34BA50A82073}" type="datetimeFigureOut">
              <a:rPr lang="zh-CN" altLang="en-US"/>
              <a:t>2020/8/4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E0F89E-B6DD-4D38-97FD-F0637C2854E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6948934" y="2931790"/>
            <a:ext cx="2087562" cy="360040"/>
          </a:xfrm>
        </p:spPr>
        <p:txBody>
          <a:bodyPr anchor="ctr">
            <a:noAutofit/>
          </a:bodyPr>
          <a:lstStyle>
            <a:lvl1pPr>
              <a:defRPr sz="1600"/>
            </a:lvl1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人员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971575" y="1779017"/>
            <a:ext cx="6408737" cy="720725"/>
          </a:xfrm>
        </p:spPr>
        <p:txBody>
          <a:bodyPr anchor="ctr">
            <a:normAutofit/>
          </a:bodyPr>
          <a:lstStyle>
            <a:lvl1pPr>
              <a:def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31640" y="1851669"/>
            <a:ext cx="6624639" cy="720726"/>
          </a:xfrm>
          <a:prstGeom prst="rect">
            <a:avLst/>
          </a:prstGeom>
        </p:spPr>
        <p:txBody>
          <a:bodyPr anchor="ctr"/>
          <a:lstStyle>
            <a:lvl1pPr marL="342900" indent="-342900" algn="ctr">
              <a:spcBef>
                <a:spcPts val="70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965200" indent="-508000" algn="ctr">
              <a:spcBef>
                <a:spcPts val="700"/>
              </a:spcBef>
              <a:defRPr sz="3200">
                <a:solidFill>
                  <a:srgbClr val="FFFFFF"/>
                </a:solidFill>
              </a:defRPr>
            </a:lvl2pPr>
            <a:lvl3pPr marL="1219200" indent="-304800" algn="ctr">
              <a:spcBef>
                <a:spcPts val="700"/>
              </a:spcBef>
              <a:defRPr sz="3200">
                <a:solidFill>
                  <a:srgbClr val="FFFFFF"/>
                </a:solidFill>
              </a:defRPr>
            </a:lvl3pPr>
            <a:lvl4pPr marL="1737360" indent="-365760" algn="ctr">
              <a:spcBef>
                <a:spcPts val="700"/>
              </a:spcBef>
              <a:defRPr sz="3200">
                <a:solidFill>
                  <a:srgbClr val="FFFFFF"/>
                </a:solidFill>
              </a:defRPr>
            </a:lvl4pPr>
            <a:lvl5pPr marL="2194560" indent="-365760" algn="ctr">
              <a:spcBef>
                <a:spcPts val="700"/>
              </a:spcBef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列表内容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67543" y="771549"/>
            <a:ext cx="8208914" cy="394244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400"/>
              </a:spcBef>
            </a:lvl1pPr>
            <a:lvl2pPr marL="778510" indent="-321310">
              <a:spcBef>
                <a:spcPts val="400"/>
              </a:spcBef>
              <a:buChar char="p"/>
            </a:lvl2pPr>
            <a:lvl3pPr marL="1171575" indent="-257175">
              <a:spcBef>
                <a:spcPts val="400"/>
              </a:spcBef>
              <a:buChar char="●"/>
            </a:lvl3pPr>
            <a:lvl4pPr marL="1665605" indent="-294005">
              <a:spcBef>
                <a:spcPts val="400"/>
              </a:spcBef>
            </a:lvl4pPr>
            <a:lvl5pPr marL="2122805" indent="-294005">
              <a:spcBef>
                <a:spcPts val="400"/>
              </a:spcBef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32242" y="217856"/>
            <a:ext cx="5072100" cy="428612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ts val="600"/>
              </a:spcBef>
              <a:buSzTx/>
              <a:buNone/>
              <a:defRPr sz="28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8626" y="176322"/>
            <a:ext cx="385762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69082" y="771550"/>
            <a:ext cx="8207375" cy="396044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  单击此处编辑目录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331640" y="1851670"/>
            <a:ext cx="6624638" cy="720725"/>
          </a:xfrm>
        </p:spPr>
        <p:txBody>
          <a:bodyPr anchor="ctr">
            <a:normAutofit/>
          </a:bodyPr>
          <a:lstStyle>
            <a:lvl1pPr algn="ctr">
              <a:def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467544" y="771550"/>
            <a:ext cx="8208912" cy="394243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p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单击此处编辑内容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3" y="217856"/>
            <a:ext cx="5072098" cy="4286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493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4250FA-EAB0-4E4E-8825-D6EE397E3A51}"/>
              </a:ext>
            </a:extLst>
          </p:cNvPr>
          <p:cNvCxnSpPr/>
          <p:nvPr userDrawn="1"/>
        </p:nvCxnSpPr>
        <p:spPr>
          <a:xfrm>
            <a:off x="1" y="699541"/>
            <a:ext cx="9144000" cy="0"/>
          </a:xfrm>
          <a:prstGeom prst="line">
            <a:avLst/>
          </a:prstGeom>
          <a:ln w="19050">
            <a:solidFill>
              <a:srgbClr val="AC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410445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48933" y="2931790"/>
            <a:ext cx="2087563" cy="360041"/>
          </a:xfrm>
          <a:prstGeom prst="rect">
            <a:avLst/>
          </a:prstGeom>
        </p:spPr>
        <p:txBody>
          <a:bodyPr anchor="ctr"/>
          <a:lstStyle>
            <a:lvl1pPr marL="342900" indent="-342900">
              <a:spcBef>
                <a:spcPts val="300"/>
              </a:spcBef>
              <a:buSzTx/>
              <a:buNone/>
              <a:defRPr sz="1600">
                <a:solidFill>
                  <a:srgbClr val="FFFFFF"/>
                </a:solidFill>
              </a:defRPr>
            </a:lvl1pPr>
            <a:lvl2pPr marL="711200" indent="-254000">
              <a:spcBef>
                <a:spcPts val="300"/>
              </a:spcBef>
              <a:defRPr sz="1600">
                <a:solidFill>
                  <a:srgbClr val="FFFFFF"/>
                </a:solidFill>
              </a:defRPr>
            </a:lvl2pPr>
            <a:lvl3pPr marL="1066800" indent="-152400">
              <a:spcBef>
                <a:spcPts val="300"/>
              </a:spcBef>
              <a:defRPr sz="1600">
                <a:solidFill>
                  <a:srgbClr val="FFFFFF"/>
                </a:solidFill>
              </a:defRPr>
            </a:lvl3pPr>
            <a:lvl4pPr marL="1554480" indent="-182880">
              <a:spcBef>
                <a:spcPts val="300"/>
              </a:spcBef>
              <a:defRPr sz="1600">
                <a:solidFill>
                  <a:srgbClr val="FFFFFF"/>
                </a:solidFill>
              </a:defRPr>
            </a:lvl4pPr>
            <a:lvl5pPr marL="2011680" indent="-182880">
              <a:spcBef>
                <a:spcPts val="300"/>
              </a:spcBef>
              <a:defRPr sz="16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971574" y="1779016"/>
            <a:ext cx="6408739" cy="720726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ts val="800"/>
              </a:spcBef>
              <a:buSzTx/>
              <a:buNone/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48933" y="2931790"/>
            <a:ext cx="2087563" cy="360041"/>
          </a:xfrm>
          <a:prstGeom prst="rect">
            <a:avLst/>
          </a:prstGeom>
        </p:spPr>
        <p:txBody>
          <a:bodyPr anchor="ctr"/>
          <a:lstStyle>
            <a:lvl1pPr marL="342900" indent="-342900">
              <a:spcBef>
                <a:spcPts val="300"/>
              </a:spcBef>
              <a:buSzTx/>
              <a:buNone/>
              <a:defRPr sz="1600">
                <a:solidFill>
                  <a:srgbClr val="FFFFFF"/>
                </a:solidFill>
              </a:defRPr>
            </a:lvl1pPr>
            <a:lvl2pPr marL="711200" indent="-254000">
              <a:spcBef>
                <a:spcPts val="300"/>
              </a:spcBef>
              <a:defRPr sz="1600">
                <a:solidFill>
                  <a:srgbClr val="FFFFFF"/>
                </a:solidFill>
              </a:defRPr>
            </a:lvl2pPr>
            <a:lvl3pPr marL="1066800" indent="-152400">
              <a:spcBef>
                <a:spcPts val="300"/>
              </a:spcBef>
              <a:defRPr sz="1600">
                <a:solidFill>
                  <a:srgbClr val="FFFFFF"/>
                </a:solidFill>
              </a:defRPr>
            </a:lvl3pPr>
            <a:lvl4pPr marL="1554480" indent="-182880">
              <a:spcBef>
                <a:spcPts val="300"/>
              </a:spcBef>
              <a:defRPr sz="1600">
                <a:solidFill>
                  <a:srgbClr val="FFFFFF"/>
                </a:solidFill>
              </a:defRPr>
            </a:lvl4pPr>
            <a:lvl5pPr marL="2011680" indent="-182880">
              <a:spcBef>
                <a:spcPts val="300"/>
              </a:spcBef>
              <a:defRPr sz="16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971574" y="1779016"/>
            <a:ext cx="6408739" cy="720726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ts val="800"/>
              </a:spcBef>
              <a:buSzTx/>
              <a:buNone/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zh-CN" altLang="en-US" sz="2800" b="0" i="0" u="none" strike="noStrike" kern="1200" cap="none" spc="0" normalizeH="0" baseline="0" noProof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kumimoji="0" lang="zh-CN" altLang="en-US" sz="1600" b="0" i="0" u="none" strike="noStrike" kern="1200" cap="none" spc="0" normalizeH="0" baseline="0" noProof="0" smtClean="0">
          <a:ln>
            <a:noFill/>
          </a:ln>
          <a:solidFill>
            <a:schemeClr val="bg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0" lang="zh-CN" altLang="en-US" sz="1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8626" y="138212"/>
            <a:ext cx="385762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2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69081" y="771549"/>
            <a:ext cx="8207376" cy="396044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1pPr>
      <a:lvl2pPr marL="742950" marR="0" indent="-2857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2pPr>
      <a:lvl3pPr marL="1085850" marR="0" indent="-1714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3pPr>
      <a:lvl4pPr marL="1577340" marR="0" indent="-2057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4pPr>
      <a:lvl5pPr marL="2034540" marR="0" indent="-2057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5pPr>
      <a:lvl6pPr marL="2491740" marR="0" indent="-2057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6pPr>
      <a:lvl7pPr marL="2948940" marR="0" indent="-2057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7pPr>
      <a:lvl8pPr marL="3406140" marR="0" indent="-2057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8pPr>
      <a:lvl9pPr marL="3863340" marR="0" indent="-2057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195736" y="2224548"/>
            <a:ext cx="53285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b="1" dirty="0" smtClean="0"/>
              <a:t>驱动软件调度方案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b="1" dirty="0" smtClean="0"/>
              <a:t>      </a:t>
            </a:r>
          </a:p>
        </p:txBody>
      </p:sp>
      <p:sp>
        <p:nvSpPr>
          <p:cNvPr id="12" name="任意多边形 11"/>
          <p:cNvSpPr/>
          <p:nvPr/>
        </p:nvSpPr>
        <p:spPr>
          <a:xfrm rot="3149322">
            <a:off x="-1207866" y="1295048"/>
            <a:ext cx="2417993" cy="1859000"/>
          </a:xfrm>
          <a:custGeom>
            <a:avLst/>
            <a:gdLst>
              <a:gd name="connsiteX0" fmla="*/ 0 w 2417993"/>
              <a:gd name="connsiteY0" fmla="*/ 0 h 1859000"/>
              <a:gd name="connsiteX1" fmla="*/ 2417993 w 2417993"/>
              <a:gd name="connsiteY1" fmla="*/ 0 h 1859000"/>
              <a:gd name="connsiteX2" fmla="*/ 2417993 w 2417993"/>
              <a:gd name="connsiteY2" fmla="*/ 1859000 h 1859000"/>
              <a:gd name="connsiteX3" fmla="*/ 0 w 2417993"/>
              <a:gd name="connsiteY3" fmla="*/ 2851 h 18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993" h="1859000">
                <a:moveTo>
                  <a:pt x="0" y="0"/>
                </a:moveTo>
                <a:lnTo>
                  <a:pt x="2417993" y="0"/>
                </a:lnTo>
                <a:lnTo>
                  <a:pt x="2417993" y="1859000"/>
                </a:lnTo>
                <a:lnTo>
                  <a:pt x="0" y="2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84168" y="3651870"/>
            <a:ext cx="2303586" cy="360040"/>
          </a:xfrm>
        </p:spPr>
        <p:txBody>
          <a:bodyPr/>
          <a:lstStyle/>
          <a:p>
            <a:r>
              <a:rPr lang="zh-CN" altLang="en-US" sz="2400" dirty="0"/>
              <a:t>黄渠</a:t>
            </a:r>
            <a:endParaRPr lang="en-US" altLang="zh-CN" sz="2400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97556" y="4443958"/>
            <a:ext cx="2303586" cy="360040"/>
          </a:xfrm>
        </p:spPr>
        <p:txBody>
          <a:bodyPr/>
          <a:lstStyle/>
          <a:p>
            <a:r>
              <a:rPr lang="en-US" altLang="zh-CN" sz="2400" dirty="0" smtClean="0"/>
              <a:t>2020/8/1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53142" y="195486"/>
            <a:ext cx="5072098" cy="428614"/>
          </a:xfrm>
        </p:spPr>
        <p:txBody>
          <a:bodyPr/>
          <a:lstStyle/>
          <a:p>
            <a:r>
              <a:rPr lang="zh-CN" altLang="en-US" dirty="0" smtClean="0"/>
              <a:t>驱动调度发生时机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主动调度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3528" y="771550"/>
            <a:ext cx="8208963" cy="394176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主动调度：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en-US" altLang="zh-CN" dirty="0" smtClean="0">
                <a:solidFill>
                  <a:schemeClr val="tx1"/>
                </a:solidFill>
              </a:rPr>
              <a:t>update_mqd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en-US" altLang="zh-CN" dirty="0" smtClean="0">
                <a:solidFill>
                  <a:schemeClr val="tx1"/>
                </a:solidFill>
              </a:rPr>
              <a:t>create_queue_cpsch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err="1" smtClean="0">
                <a:solidFill>
                  <a:schemeClr val="tx1"/>
                </a:solidFill>
              </a:rPr>
              <a:t>destroy_queue_cpsch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. process_termination_cpsch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5. evict_process_queues_cpsch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6. restore_process_queues_cpsch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7. dqm_debugfs_execute_queues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8. </a:t>
            </a:r>
            <a:r>
              <a:rPr lang="en-US" altLang="zh-CN" dirty="0" err="1">
                <a:solidFill>
                  <a:schemeClr val="tx1"/>
                </a:solidFill>
              </a:rPr>
              <a:t>release_debug_trap_vmid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9. </a:t>
            </a:r>
            <a:r>
              <a:rPr lang="en-US" altLang="zh-CN" dirty="0" err="1" smtClean="0">
                <a:solidFill>
                  <a:schemeClr val="tx1"/>
                </a:solidFill>
              </a:rPr>
              <a:t>reserve_debug_trap_vmid</a:t>
            </a:r>
            <a:r>
              <a:rPr lang="zh-CN" altLang="en-US" dirty="0" smtClean="0">
                <a:solidFill>
                  <a:schemeClr val="tx1"/>
                </a:solidFill>
              </a:rPr>
              <a:t>、 </a:t>
            </a:r>
            <a:r>
              <a:rPr lang="en-US" altLang="zh-CN" dirty="0" err="1">
                <a:solidFill>
                  <a:schemeClr val="tx1"/>
                </a:solidFill>
              </a:rPr>
              <a:t>set_debug_trap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10. </a:t>
            </a:r>
            <a:r>
              <a:rPr lang="en-US" altLang="zh-CN" dirty="0" err="1">
                <a:solidFill>
                  <a:schemeClr val="tx1"/>
                </a:solidFill>
              </a:rPr>
              <a:t>execute_queues_cpsch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11. </a:t>
            </a:r>
            <a:r>
              <a:rPr lang="en-US" altLang="zh-CN" dirty="0" err="1">
                <a:solidFill>
                  <a:schemeClr val="tx1"/>
                </a:solidFill>
              </a:rPr>
              <a:t>create_kernel_queue_cpsch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12. </a:t>
            </a:r>
            <a:r>
              <a:rPr lang="en-US" altLang="zh-CN" dirty="0" err="1">
                <a:solidFill>
                  <a:schemeClr val="tx1"/>
                </a:solidFill>
              </a:rPr>
              <a:t>destroy_kernel_queue_cpsch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1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驱动调度发生时机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被动调度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0" y="771525"/>
            <a:ext cx="8207375" cy="3941763"/>
          </a:xfrm>
        </p:spPr>
        <p:txBody>
          <a:bodyPr/>
          <a:lstStyle/>
          <a:p>
            <a:r>
              <a:rPr lang="zh-CN" altLang="en-US" dirty="0" smtClean="0"/>
              <a:t>被动调度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按</a:t>
            </a:r>
            <a:r>
              <a:rPr lang="en-US" altLang="zh-CN" dirty="0" smtClean="0"/>
              <a:t>1ms</a:t>
            </a:r>
            <a:r>
              <a:rPr lang="zh-CN" altLang="en-US" dirty="0" smtClean="0"/>
              <a:t>的时间片，周期性的发生调度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9622"/>
            <a:ext cx="7458075" cy="251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5972" y="1002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被动调度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1ms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的时间片周期性发生调度：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21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占位符 2"/>
          <p:cNvSpPr txBox="1">
            <a:spLocks noGrp="1"/>
          </p:cNvSpPr>
          <p:nvPr>
            <p:ph type="body" sz="quarter" idx="1"/>
          </p:nvPr>
        </p:nvSpPr>
        <p:spPr>
          <a:xfrm>
            <a:off x="432435" y="217805"/>
            <a:ext cx="681990" cy="428625"/>
          </a:xfrm>
          <a:prstGeom prst="rect">
            <a:avLst/>
          </a:prstGeom>
        </p:spPr>
        <p:txBody>
          <a:bodyPr anchor="ctr"/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sz="2000"/>
              <a:t>目录</a:t>
            </a:r>
          </a:p>
        </p:txBody>
      </p:sp>
      <p:sp>
        <p:nvSpPr>
          <p:cNvPr id="2" name="矩形 1"/>
          <p:cNvSpPr/>
          <p:nvPr/>
        </p:nvSpPr>
        <p:spPr>
          <a:xfrm>
            <a:off x="323215" y="286068"/>
            <a:ext cx="54000" cy="432000"/>
          </a:xfrm>
          <a:prstGeom prst="rect">
            <a:avLst/>
          </a:prstGeom>
          <a:solidFill>
            <a:srgbClr val="B01F24"/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占位符 2"/>
          <p:cNvSpPr txBox="1">
            <a:spLocks noGrp="1"/>
          </p:cNvSpPr>
          <p:nvPr/>
        </p:nvSpPr>
        <p:spPr>
          <a:xfrm>
            <a:off x="495935" y="445135"/>
            <a:ext cx="707390" cy="4286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en-US" sz="1000" dirty="0">
                <a:sym typeface="+mn-ea"/>
              </a:rPr>
              <a:t>Contents</a:t>
            </a:r>
            <a:endParaRPr lang="en-US" sz="1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579966" y="1768679"/>
            <a:ext cx="5294834" cy="723516"/>
            <a:chOff x="606899" y="1346968"/>
            <a:chExt cx="5503106" cy="949325"/>
          </a:xfrm>
        </p:grpSpPr>
        <p:grpSp>
          <p:nvGrpSpPr>
            <p:cNvPr id="18" name="Group 28"/>
            <p:cNvGrpSpPr>
              <a:grpSpLocks/>
            </p:cNvGrpSpPr>
            <p:nvPr/>
          </p:nvGrpSpPr>
          <p:grpSpPr bwMode="auto">
            <a:xfrm>
              <a:off x="797595" y="1353468"/>
              <a:ext cx="5312410" cy="689612"/>
              <a:chOff x="0" y="0"/>
              <a:chExt cx="8365" cy="1085"/>
            </a:xfrm>
          </p:grpSpPr>
          <p:grpSp>
            <p:nvGrpSpPr>
              <p:cNvPr id="20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8365" cy="1085"/>
                <a:chOff x="0" y="0"/>
                <a:chExt cx="4058" cy="480"/>
              </a:xfrm>
            </p:grpSpPr>
            <p:sp>
              <p:nvSpPr>
                <p:cNvPr id="23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58" cy="48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92157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solidFill>
                    <a:schemeClr val="accent1">
                      <a:lumMod val="9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399"/>
                </a:p>
              </p:txBody>
            </p:sp>
            <p:grpSp>
              <p:nvGrpSpPr>
                <p:cNvPr id="24" name="Group 31"/>
                <p:cNvGrpSpPr>
                  <a:grpSpLocks/>
                </p:cNvGrpSpPr>
                <p:nvPr/>
              </p:nvGrpSpPr>
              <p:grpSpPr bwMode="auto">
                <a:xfrm>
                  <a:off x="10" y="15"/>
                  <a:ext cx="4043" cy="444"/>
                  <a:chOff x="0" y="0"/>
                  <a:chExt cx="3988" cy="444"/>
                </a:xfrm>
              </p:grpSpPr>
              <p:sp>
                <p:nvSpPr>
                  <p:cNvPr id="25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29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2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399"/>
                  </a:p>
                </p:txBody>
              </p:sp>
              <p:sp>
                <p:nvSpPr>
                  <p:cNvPr id="26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accent2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2"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399"/>
                  </a:p>
                </p:txBody>
              </p:sp>
            </p:grpSp>
          </p:grpSp>
          <p:sp>
            <p:nvSpPr>
              <p:cNvPr id="21" name="Text Box 34"/>
              <p:cNvSpPr txBox="1">
                <a:spLocks noChangeArrowheads="1"/>
              </p:cNvSpPr>
              <p:nvPr/>
            </p:nvSpPr>
            <p:spPr bwMode="auto">
              <a:xfrm>
                <a:off x="992" y="132"/>
                <a:ext cx="7080" cy="9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accent1"/>
                    </a:solidFill>
                  </a:rPr>
                  <a:t>调度概述</a:t>
                </a:r>
                <a:endParaRPr lang="zh-CN" altLang="en-US" sz="23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 Box 35"/>
              <p:cNvSpPr txBox="1">
                <a:spLocks noChangeArrowheads="1"/>
              </p:cNvSpPr>
              <p:nvPr/>
            </p:nvSpPr>
            <p:spPr bwMode="auto">
              <a:xfrm>
                <a:off x="218" y="138"/>
                <a:ext cx="600" cy="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399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</a:p>
            </p:txBody>
          </p:sp>
        </p:grpSp>
        <p:pic>
          <p:nvPicPr>
            <p:cNvPr id="19" name="Picture 48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606899" y="1346968"/>
              <a:ext cx="792162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8" name="组合 47"/>
          <p:cNvGrpSpPr/>
          <p:nvPr/>
        </p:nvGrpSpPr>
        <p:grpSpPr>
          <a:xfrm>
            <a:off x="1599635" y="2784337"/>
            <a:ext cx="5287923" cy="723517"/>
            <a:chOff x="613445" y="2654994"/>
            <a:chExt cx="5495925" cy="949325"/>
          </a:xfrm>
        </p:grpSpPr>
        <p:grpSp>
          <p:nvGrpSpPr>
            <p:cNvPr id="49" name="组合 48"/>
            <p:cNvGrpSpPr/>
            <p:nvPr/>
          </p:nvGrpSpPr>
          <p:grpSpPr>
            <a:xfrm>
              <a:off x="797595" y="2668017"/>
              <a:ext cx="5311775" cy="688975"/>
              <a:chOff x="797595" y="2217068"/>
              <a:chExt cx="5311775" cy="688975"/>
            </a:xfrm>
          </p:grpSpPr>
          <p:grpSp>
            <p:nvGrpSpPr>
              <p:cNvPr id="51" name="Group 3"/>
              <p:cNvGrpSpPr>
                <a:grpSpLocks/>
              </p:cNvGrpSpPr>
              <p:nvPr/>
            </p:nvGrpSpPr>
            <p:grpSpPr bwMode="auto">
              <a:xfrm>
                <a:off x="797595" y="2217068"/>
                <a:ext cx="5311775" cy="688975"/>
                <a:chOff x="0" y="0"/>
                <a:chExt cx="4058" cy="480"/>
              </a:xfrm>
            </p:grpSpPr>
            <p:sp>
              <p:nvSpPr>
                <p:cNvPr id="54" name="AutoShape 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58" cy="48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shade val="92157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399"/>
                </a:p>
              </p:txBody>
            </p:sp>
            <p:grpSp>
              <p:nvGrpSpPr>
                <p:cNvPr id="55" name="Group 5"/>
                <p:cNvGrpSpPr>
                  <a:grpSpLocks/>
                </p:cNvGrpSpPr>
                <p:nvPr/>
              </p:nvGrpSpPr>
              <p:grpSpPr bwMode="auto">
                <a:xfrm>
                  <a:off x="10" y="15"/>
                  <a:ext cx="4043" cy="444"/>
                  <a:chOff x="0" y="0"/>
                  <a:chExt cx="3988" cy="444"/>
                </a:xfrm>
              </p:grpSpPr>
              <p:sp>
                <p:nvSpPr>
                  <p:cNvPr id="56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29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hlink">
                          <a:alpha val="0"/>
                        </a:schemeClr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399"/>
                  </a:p>
                </p:txBody>
              </p:sp>
              <p:sp>
                <p:nvSpPr>
                  <p:cNvPr id="5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hlink">
                          <a:gamma/>
                          <a:tint val="0"/>
                          <a:invGamma/>
                        </a:schemeClr>
                      </a:gs>
                      <a:gs pos="100000">
                        <a:schemeClr val="hlink"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399"/>
                  </a:p>
                </p:txBody>
              </p:sp>
            </p:grpSp>
          </p:grp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1441730" y="2291708"/>
                <a:ext cx="4495800" cy="605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457086" indent="-457086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zh-CN" altLang="en-US" sz="2399" b="1" dirty="0" smtClean="0">
                    <a:solidFill>
                      <a:schemeClr val="bg1"/>
                    </a:solidFill>
                  </a:rPr>
                  <a:t>软件调度方案</a:t>
                </a:r>
                <a:endParaRPr lang="zh-CN" altLang="en-US" sz="23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 Box 36"/>
              <p:cNvSpPr txBox="1">
                <a:spLocks noChangeArrowheads="1"/>
              </p:cNvSpPr>
              <p:nvPr/>
            </p:nvSpPr>
            <p:spPr bwMode="auto">
              <a:xfrm>
                <a:off x="935707" y="2328193"/>
                <a:ext cx="381000" cy="461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399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</a:p>
            </p:txBody>
          </p:sp>
        </p:grpSp>
        <p:pic>
          <p:nvPicPr>
            <p:cNvPr id="50" name="Picture 16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613445" y="2654994"/>
              <a:ext cx="792162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9005" y="791779"/>
            <a:ext cx="7933405" cy="39433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二个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有四个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PIPE(Pipe0-Pipe3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），每个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个硬件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，所以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个硬件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</a:p>
          <a:p>
            <a:pPr marL="0" indent="0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有两个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PIPE(Pipe0-Pipe1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），每个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个硬件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，所以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个硬件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</a:p>
          <a:p>
            <a:pPr marL="0" indent="0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仅用作调度：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中的数据无法下发到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，物理通路不存在，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的数据终止于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FW Ucode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KIQ &amp; HIQ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只是用来做调度，在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上创建了两个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用来调度。分别为：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KIQ(PIPE1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HIQ(PIPE0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VMID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VMID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Memory Domain ID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），用来设置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TLB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配置。每一个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MAP_PROCESS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就分配一个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VMID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，其所有的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共享同一个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VMID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占位符 2"/>
          <p:cNvSpPr txBox="1">
            <a:spLocks noGrp="1"/>
          </p:cNvSpPr>
          <p:nvPr>
            <p:ph type="body" sz="quarter" idx="4294967295"/>
          </p:nvPr>
        </p:nvSpPr>
        <p:spPr>
          <a:xfrm>
            <a:off x="323528" y="223462"/>
            <a:ext cx="1933575" cy="557212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调度概述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调度概述</a:t>
            </a:r>
            <a:endParaRPr sz="2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21696" y="862494"/>
            <a:ext cx="7678695" cy="177197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硬件调度</a:t>
            </a:r>
            <a:r>
              <a:rPr lang="zh-CN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对同一个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个硬件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进行调度，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共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个队列</a:t>
            </a:r>
            <a:endParaRPr lang="en-US" altLang="zh-C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驱动调度</a:t>
            </a:r>
            <a:r>
              <a:rPr lang="zh-CN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主要是对软件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超过可用硬件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（即物理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个），通过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FW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提供的调度接口和自身流程来保证每个软件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都能执行。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用户队列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：由于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KCQ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，所以用户队列只能使用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队列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队列调度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kcq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静态创建，软硬件协同调度用户态队列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2923079"/>
            <a:ext cx="230425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驱动调度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63688" y="4003199"/>
            <a:ext cx="23042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CPF+MEC ucode</a:t>
            </a:r>
            <a:r>
              <a:rPr lang="zh-CN" altLang="en-US" dirty="0" smtClean="0">
                <a:solidFill>
                  <a:srgbClr val="FF0000"/>
                </a:solidFill>
              </a:rPr>
              <a:t>调度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87624" y="3787175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27984" y="4075207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硬件调度：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以内个队列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55976" y="3201819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软件调度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：超出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个队列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HIQ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下发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run_list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63888" y="3571151"/>
            <a:ext cx="288032" cy="418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软件调度实现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5" y="1059582"/>
            <a:ext cx="6076503" cy="35113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71289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调度方案是基于队列的调度，调度拓扑结构如下：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07495" y="712898"/>
            <a:ext cx="27084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种模式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600" dirty="0" smtClean="0"/>
              <a:t>kernel queue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user queue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种类型：</a:t>
            </a:r>
            <a:endParaRPr lang="en-US" altLang="zh-CN" b="1" dirty="0" smtClean="0"/>
          </a:p>
          <a:p>
            <a:r>
              <a:rPr lang="en-US" altLang="zh-CN" sz="1400" dirty="0" err="1" smtClean="0"/>
              <a:t>sdma</a:t>
            </a:r>
            <a:r>
              <a:rPr lang="en-US" altLang="zh-CN" sz="1400" dirty="0" smtClean="0"/>
              <a:t> queue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computer queue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构建</a:t>
            </a:r>
            <a:r>
              <a:rPr lang="en-US" altLang="zh-CN" b="1" dirty="0" smtClean="0"/>
              <a:t>runlist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每次构建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runlist</a:t>
            </a:r>
            <a:r>
              <a:rPr lang="zh-CN" altLang="en-US" dirty="0" smtClean="0"/>
              <a:t>，指针</a:t>
            </a:r>
            <a:r>
              <a:rPr lang="zh-CN" altLang="en-US" dirty="0" smtClean="0"/>
              <a:t>保存调度上下文：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进程指针，记录上次调度进程；</a:t>
            </a:r>
            <a:endParaRPr lang="en-US" altLang="zh-CN" dirty="0" smtClean="0"/>
          </a:p>
          <a:p>
            <a:r>
              <a:rPr lang="en-US" altLang="zh-CN" dirty="0" smtClean="0"/>
              <a:t>2) kern queue</a:t>
            </a:r>
            <a:r>
              <a:rPr lang="zh-CN" altLang="en-US" dirty="0" smtClean="0"/>
              <a:t>指针记录内核队列执行位置；</a:t>
            </a:r>
            <a:endParaRPr lang="en-US" altLang="zh-CN" dirty="0" smtClean="0"/>
          </a:p>
          <a:p>
            <a:r>
              <a:rPr lang="en-US" altLang="zh-CN" dirty="0" smtClean="0"/>
              <a:t>3) user queue</a:t>
            </a:r>
            <a:r>
              <a:rPr lang="zh-CN" altLang="en-US" dirty="0" smtClean="0"/>
              <a:t>指针记录用户队列执行位置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944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266327" y="227634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软件调度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构建</a:t>
            </a:r>
            <a:r>
              <a:rPr lang="en-US" altLang="zh-CN" sz="2000" dirty="0" smtClean="0"/>
              <a:t>runlist</a:t>
            </a:r>
            <a:r>
              <a:rPr lang="zh-CN" altLang="en-US" sz="2000" dirty="0" smtClean="0"/>
              <a:t>报文</a:t>
            </a:r>
            <a:endParaRPr lang="en-US" altLang="zh-CN" sz="20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1520" y="1203598"/>
            <a:ext cx="8461360" cy="3582398"/>
          </a:xfr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92190" y="1915038"/>
            <a:ext cx="1987826" cy="1987826"/>
            <a:chOff x="1043608" y="1995686"/>
            <a:chExt cx="1987826" cy="1987826"/>
          </a:xfrm>
        </p:grpSpPr>
        <p:grpSp>
          <p:nvGrpSpPr>
            <p:cNvPr id="6" name="组合 5"/>
            <p:cNvGrpSpPr/>
            <p:nvPr/>
          </p:nvGrpSpPr>
          <p:grpSpPr>
            <a:xfrm>
              <a:off x="1043608" y="1995686"/>
              <a:ext cx="1987826" cy="1987826"/>
              <a:chOff x="1043608" y="1995686"/>
              <a:chExt cx="1987826" cy="198782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043608" y="1995686"/>
                <a:ext cx="1987826" cy="1987826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351721" y="2303799"/>
                <a:ext cx="1371600" cy="1371600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rgbClr val="00B050"/>
                    </a:solidFill>
                  </a:rPr>
                  <a:t>HIQ RB</a:t>
                </a:r>
                <a:endParaRPr lang="zh-CN" altLang="en-US" sz="12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 rot="1398911">
              <a:off x="2019292" y="2064420"/>
              <a:ext cx="724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70C0"/>
                  </a:solidFill>
                </a:rPr>
                <a:t>unmap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直接连接符 13"/>
            <p:cNvCxnSpPr>
              <a:stCxn id="9" idx="7"/>
              <a:endCxn id="5" idx="7"/>
            </p:cNvCxnSpPr>
            <p:nvPr/>
          </p:nvCxnSpPr>
          <p:spPr>
            <a:xfrm flipV="1">
              <a:off x="2522455" y="2286796"/>
              <a:ext cx="217869" cy="217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6"/>
              <a:endCxn id="5" idx="6"/>
            </p:cNvCxnSpPr>
            <p:nvPr/>
          </p:nvCxnSpPr>
          <p:spPr>
            <a:xfrm>
              <a:off x="2723321" y="2989599"/>
              <a:ext cx="308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5"/>
              <a:endCxn id="5" idx="5"/>
            </p:cNvCxnSpPr>
            <p:nvPr/>
          </p:nvCxnSpPr>
          <p:spPr>
            <a:xfrm>
              <a:off x="2522455" y="3474533"/>
              <a:ext cx="217869" cy="217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9" idx="0"/>
            </p:cNvCxnSpPr>
            <p:nvPr/>
          </p:nvCxnSpPr>
          <p:spPr>
            <a:xfrm flipV="1">
              <a:off x="2037521" y="1995686"/>
              <a:ext cx="0" cy="308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 rot="3910692">
              <a:off x="2442959" y="2600820"/>
              <a:ext cx="875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70C0"/>
                  </a:solidFill>
                </a:rPr>
                <a:t>Query _s 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rot="6517056">
              <a:off x="2343882" y="3235379"/>
              <a:ext cx="875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>
                  <a:solidFill>
                    <a:srgbClr val="0070C0"/>
                  </a:solidFill>
                </a:rPr>
                <a:t>run_list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95536" y="4004749"/>
            <a:ext cx="233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unmap : IT_UNMAP_QUEUES</a:t>
            </a:r>
          </a:p>
          <a:p>
            <a:r>
              <a:rPr lang="en-US" altLang="zh-CN" sz="1200" dirty="0" err="1" smtClean="0">
                <a:solidFill>
                  <a:srgbClr val="0070C0"/>
                </a:solidFill>
              </a:rPr>
              <a:t>query_s</a:t>
            </a:r>
            <a:r>
              <a:rPr lang="en-US" altLang="zh-CN" sz="1200" dirty="0" smtClean="0">
                <a:solidFill>
                  <a:srgbClr val="0070C0"/>
                </a:solidFill>
              </a:rPr>
              <a:t>  : IT_QUERY_STATUS</a:t>
            </a:r>
          </a:p>
          <a:p>
            <a:r>
              <a:rPr lang="en-US" altLang="zh-CN" sz="1200" dirty="0" err="1" smtClean="0">
                <a:solidFill>
                  <a:srgbClr val="0070C0"/>
                </a:solidFill>
              </a:rPr>
              <a:t>run_list</a:t>
            </a:r>
            <a:r>
              <a:rPr lang="en-US" altLang="zh-CN" sz="1200" dirty="0" smtClean="0">
                <a:solidFill>
                  <a:srgbClr val="0070C0"/>
                </a:solidFill>
              </a:rPr>
              <a:t>: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IT_RUN_lIST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2680422" y="1851670"/>
            <a:ext cx="570800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680422" y="2315081"/>
            <a:ext cx="570800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07938" y="16017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IB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580016" y="2351383"/>
            <a:ext cx="82012" cy="5857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425959" y="2351383"/>
            <a:ext cx="5962465" cy="11514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701542" y="1857653"/>
            <a:ext cx="0" cy="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680422" y="1851671"/>
            <a:ext cx="0" cy="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688203" y="1954625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B0F0"/>
                </a:solidFill>
              </a:rPr>
              <a:t>MAP_PROCESS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565638" y="1851670"/>
            <a:ext cx="0" cy="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651479" y="195761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B0F0"/>
                </a:solidFill>
              </a:rPr>
              <a:t>MAP_QUEUES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560695" y="1954625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B0F0"/>
                </a:solidFill>
              </a:rPr>
              <a:t>MAP_QUEUES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501742" y="1851670"/>
            <a:ext cx="0" cy="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293830" y="1851670"/>
            <a:ext cx="0" cy="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595793" y="194472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B0F0"/>
                </a:solidFill>
              </a:rPr>
              <a:t> … …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58230" y="1954625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B0F0"/>
                </a:solidFill>
              </a:rPr>
              <a:t>MAP_PROCESS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301942" y="1851670"/>
            <a:ext cx="0" cy="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98401" y="1954625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B0F0"/>
                </a:solidFill>
              </a:rPr>
              <a:t> … …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873828" y="1851670"/>
            <a:ext cx="0" cy="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88424" y="1851670"/>
            <a:ext cx="0" cy="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19268" y="881580"/>
            <a:ext cx="384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run list </a:t>
            </a:r>
            <a:r>
              <a:rPr lang="zh-CN" altLang="en-US" dirty="0" smtClean="0"/>
              <a:t>报文，通过</a:t>
            </a:r>
            <a:r>
              <a:rPr lang="en-US" altLang="zh-CN" dirty="0" smtClean="0"/>
              <a:t>HIQ</a:t>
            </a:r>
            <a:r>
              <a:rPr lang="zh-CN" altLang="en-US" dirty="0" smtClean="0"/>
              <a:t>下发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6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调度相关报文</a:t>
            </a:r>
            <a:endParaRPr sz="2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32244" y="843559"/>
            <a:ext cx="7776719" cy="37444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IT_MAP_PROCESS </a:t>
            </a: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分配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VMID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，设置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 Page Table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地址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检查当前是否有足够可用的硬件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来映射当前的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MAP_PROCESS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包含的软件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</a:p>
          <a:p>
            <a:pPr marL="457200" lvl="1" indent="0">
              <a:buNone/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IT_MAP_QUEUES</a:t>
            </a: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上选择可用的硬件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和软件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建立映射关系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MQD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中读取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相关状态信息，用来设置硬件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对应的状态寄存器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IT_UNMAP_QUEUES</a:t>
            </a: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MEC1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上的硬件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解除映射关系，并保存硬件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的状态信息到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MQD</a:t>
            </a:r>
          </a:p>
          <a:p>
            <a:pPr marL="457200" lvl="1" indent="0">
              <a:buNone/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IT_RUN_LIST</a:t>
            </a:r>
          </a:p>
          <a:p>
            <a:pPr marL="457200" lvl="1" indent="0"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IT_MAP_PROCESS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IT_MAP_QUEUES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所在内存（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）起始地址，进程的数量限制信息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IT_QUEUE_STATUS</a:t>
            </a: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查询特定的状态和操作是否完成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、驱动通过</a:t>
            </a:r>
            <a:r>
              <a:rPr lang="en-US" altLang="zh-CN" sz="1200" dirty="0" smtClean="0"/>
              <a:t>HIQ</a:t>
            </a:r>
            <a:r>
              <a:rPr lang="zh-CN" altLang="en-US" sz="1200" dirty="0" smtClean="0"/>
              <a:t>下发上述报到</a:t>
            </a:r>
            <a:r>
              <a:rPr lang="en-US" altLang="zh-CN" sz="1200" dirty="0" smtClean="0"/>
              <a:t>FW</a:t>
            </a:r>
            <a:r>
              <a:rPr lang="zh-CN" altLang="en-US" sz="1200" dirty="0" smtClean="0"/>
              <a:t>，完成硬件调度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Runlist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432245" y="777537"/>
            <a:ext cx="8461360" cy="422448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69081" y="1203598"/>
            <a:ext cx="8207375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36" y="777537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驱动通过</a:t>
            </a:r>
            <a:r>
              <a:rPr lang="en-US" altLang="zh-CN" dirty="0" smtClean="0"/>
              <a:t>sysfs</a:t>
            </a:r>
            <a:r>
              <a:rPr lang="zh-CN" altLang="en-US" dirty="0" smtClean="0"/>
              <a:t>导出</a:t>
            </a:r>
            <a:r>
              <a:rPr lang="en-US" altLang="zh-CN" dirty="0" smtClean="0"/>
              <a:t>runlist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umr</a:t>
            </a:r>
            <a:r>
              <a:rPr lang="zh-CN" altLang="en-US" dirty="0" smtClean="0"/>
              <a:t>解析报文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软件调度的入口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8" y="1006599"/>
            <a:ext cx="7775460" cy="32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2827"/>
      </p:ext>
    </p:extLst>
  </p:cSld>
  <p:clrMapOvr>
    <a:masterClrMapping/>
  </p:clrMapOvr>
</p:sld>
</file>

<file path=ppt/theme/theme1.xml><?xml version="1.0" encoding="utf-8"?>
<a:theme xmlns:a="http://schemas.openxmlformats.org/drawingml/2006/main" name="展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展厅">
  <a:themeElements>
    <a:clrScheme name="展厅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展厅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展厅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631</Words>
  <Application>Microsoft Office PowerPoint</Application>
  <PresentationFormat>全屏显示(16:9)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展厅</vt:lpstr>
      <vt:lpstr>1_展厅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Dawning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用户26</dc:creator>
  <cp:lastModifiedBy>Qu Huang</cp:lastModifiedBy>
  <cp:revision>450</cp:revision>
  <dcterms:created xsi:type="dcterms:W3CDTF">2012-06-15T08:14:00Z</dcterms:created>
  <dcterms:modified xsi:type="dcterms:W3CDTF">2020-08-04T02:44:12Z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2052-10.8.2.7027</vt:lpwstr>
  </property>
</Properties>
</file>