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1" r:id="rId2"/>
    <p:sldId id="406" r:id="rId3"/>
    <p:sldId id="407" r:id="rId4"/>
    <p:sldId id="408" r:id="rId5"/>
    <p:sldId id="409" r:id="rId6"/>
    <p:sldId id="411" r:id="rId7"/>
    <p:sldId id="415" r:id="rId8"/>
    <p:sldId id="416" r:id="rId9"/>
    <p:sldId id="410" r:id="rId10"/>
    <p:sldId id="418" r:id="rId11"/>
    <p:sldId id="421" r:id="rId12"/>
    <p:sldId id="422" r:id="rId13"/>
    <p:sldId id="419" r:id="rId14"/>
    <p:sldId id="423" r:id="rId15"/>
    <p:sldId id="420" r:id="rId16"/>
    <p:sldId id="424" r:id="rId17"/>
    <p:sldId id="425" r:id="rId18"/>
    <p:sldId id="400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F9FBD"/>
    <a:srgbClr val="B01F24"/>
    <a:srgbClr val="D5131D"/>
    <a:srgbClr val="D4101A"/>
    <a:srgbClr val="ACC9FF"/>
    <a:srgbClr val="FFB3B2"/>
    <a:srgbClr val="00A64A"/>
    <a:srgbClr val="3505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88616" autoAdjust="0"/>
  </p:normalViewPr>
  <p:slideViewPr>
    <p:cSldViewPr>
      <p:cViewPr varScale="1">
        <p:scale>
          <a:sx n="96" d="100"/>
          <a:sy n="96" d="100"/>
        </p:scale>
        <p:origin x="774" y="78"/>
      </p:cViewPr>
      <p:guideLst>
        <p:guide orient="horz" pos="1529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CFDB8F-8A5D-4EDE-BDFD-E0A3DA89BF51}" type="datetimeFigureOut">
              <a:rPr lang="zh-CN" altLang="en-US"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A525D0-01A3-4E6C-A3DE-C64BAF0BBC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17F21-A43E-42FC-9F09-34BA50A82073}" type="datetimeFigureOut">
              <a:rPr lang="zh-CN" altLang="en-US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0F89E-B6DD-4D38-97FD-F0637C2854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6948934" y="2931790"/>
            <a:ext cx="2087562" cy="360040"/>
          </a:xfrm>
        </p:spPr>
        <p:txBody>
          <a:bodyPr anchor="ctr">
            <a:noAutofit/>
          </a:bodyPr>
          <a:lstStyle>
            <a:lvl1pPr>
              <a:defRPr sz="1600"/>
            </a:lvl1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人员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971575" y="1779017"/>
            <a:ext cx="6408737" cy="720725"/>
          </a:xfrm>
        </p:spPr>
        <p:txBody>
          <a:bodyPr anchor="ctr">
            <a:normAutofit/>
          </a:bodyPr>
          <a:lstStyle>
            <a:lvl1pPr>
              <a:def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8626" y="176322"/>
            <a:ext cx="385762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2" y="771550"/>
            <a:ext cx="8207375" cy="39604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  单击此处编辑目录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1851670"/>
            <a:ext cx="6624638" cy="720725"/>
          </a:xfrm>
        </p:spPr>
        <p:txBody>
          <a:bodyPr anchor="ctr">
            <a:normAutofit/>
          </a:bodyPr>
          <a:lstStyle>
            <a:lvl1pPr algn="ctr">
              <a:def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771550"/>
            <a:ext cx="8208912" cy="394243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单击此处编辑内容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3" y="217856"/>
            <a:ext cx="5072098" cy="4286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493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250FA-EAB0-4E4E-8825-D6EE397E3A51}"/>
              </a:ext>
            </a:extLst>
          </p:cNvPr>
          <p:cNvCxnSpPr/>
          <p:nvPr userDrawn="1"/>
        </p:nvCxnSpPr>
        <p:spPr>
          <a:xfrm>
            <a:off x="1" y="699541"/>
            <a:ext cx="9144000" cy="0"/>
          </a:xfrm>
          <a:prstGeom prst="line">
            <a:avLst/>
          </a:prstGeom>
          <a:ln w="19050">
            <a:solidFill>
              <a:srgbClr val="A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10445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0" lang="zh-CN" altLang="en-US" sz="1600" b="0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0" lang="zh-CN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1640" y="1563638"/>
            <a:ext cx="7344816" cy="20162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dirty="0" smtClean="0"/>
              <a:t>  CPU</a:t>
            </a:r>
            <a:r>
              <a:rPr lang="zh-CN" altLang="en-US" sz="3200" b="1" dirty="0" smtClean="0"/>
              <a:t>写</a:t>
            </a:r>
            <a:r>
              <a:rPr lang="en-US" altLang="zh-CN" sz="3200" b="1" dirty="0" smtClean="0"/>
              <a:t>VRAM(HBM)</a:t>
            </a:r>
            <a:r>
              <a:rPr lang="zh-CN" altLang="en-US" sz="3200" b="1" dirty="0" smtClean="0"/>
              <a:t>性能低问题分析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</a:p>
        </p:txBody>
      </p:sp>
      <p:sp>
        <p:nvSpPr>
          <p:cNvPr id="12" name="任意多边形 11"/>
          <p:cNvSpPr/>
          <p:nvPr/>
        </p:nvSpPr>
        <p:spPr>
          <a:xfrm rot="3149322">
            <a:off x="-1207866" y="1295048"/>
            <a:ext cx="2417993" cy="1859000"/>
          </a:xfrm>
          <a:custGeom>
            <a:avLst/>
            <a:gdLst>
              <a:gd name="connsiteX0" fmla="*/ 0 w 2417993"/>
              <a:gd name="connsiteY0" fmla="*/ 0 h 1859000"/>
              <a:gd name="connsiteX1" fmla="*/ 2417993 w 2417993"/>
              <a:gd name="connsiteY1" fmla="*/ 0 h 1859000"/>
              <a:gd name="connsiteX2" fmla="*/ 2417993 w 2417993"/>
              <a:gd name="connsiteY2" fmla="*/ 1859000 h 1859000"/>
              <a:gd name="connsiteX3" fmla="*/ 0 w 2417993"/>
              <a:gd name="connsiteY3" fmla="*/ 2851 h 18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993" h="1859000">
                <a:moveTo>
                  <a:pt x="0" y="0"/>
                </a:moveTo>
                <a:lnTo>
                  <a:pt x="2417993" y="0"/>
                </a:lnTo>
                <a:lnTo>
                  <a:pt x="2417993" y="1859000"/>
                </a:lnTo>
                <a:lnTo>
                  <a:pt x="0" y="2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59482" y="3651870"/>
            <a:ext cx="2303586" cy="360040"/>
          </a:xfrm>
        </p:spPr>
        <p:txBody>
          <a:bodyPr/>
          <a:lstStyle/>
          <a:p>
            <a:r>
              <a:rPr lang="zh-CN" altLang="en-US" sz="2400" dirty="0"/>
              <a:t>黄渠</a:t>
            </a:r>
            <a:endParaRPr lang="en-US" altLang="zh-CN" sz="2400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72870" y="4443958"/>
            <a:ext cx="2303586" cy="360040"/>
          </a:xfrm>
        </p:spPr>
        <p:txBody>
          <a:bodyPr/>
          <a:lstStyle/>
          <a:p>
            <a:r>
              <a:rPr lang="en-US" altLang="zh-CN" sz="2400" dirty="0" smtClean="0"/>
              <a:t>2021/5/16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分析内核</a:t>
            </a:r>
            <a:r>
              <a:rPr lang="en-US" altLang="zh-CN" dirty="0" smtClean="0"/>
              <a:t>ioremap_wc()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2207642"/>
            <a:ext cx="3503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驱动通过</a:t>
            </a:r>
            <a:r>
              <a:rPr lang="en-US" altLang="zh-CN" sz="1600" dirty="0" smtClean="0"/>
              <a:t>ioremap_wc</a:t>
            </a:r>
            <a:r>
              <a:rPr lang="zh-CN" altLang="en-US" sz="1600" dirty="0" smtClean="0"/>
              <a:t>映射</a:t>
            </a:r>
            <a:r>
              <a:rPr lang="en-US" altLang="zh-CN" sz="1600" dirty="0" smtClean="0"/>
              <a:t>HBM bar</a:t>
            </a:r>
            <a:r>
              <a:rPr lang="zh-CN" altLang="en-US" sz="1600" dirty="0" smtClean="0"/>
              <a:t>空间给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访问，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属性为</a:t>
            </a:r>
            <a:r>
              <a:rPr lang="en-US" altLang="zh-CN" sz="1600" dirty="0" smtClean="0"/>
              <a:t>WC(</a:t>
            </a:r>
            <a:r>
              <a:rPr lang="zh-CN" altLang="en-US" sz="1600" dirty="0" smtClean="0"/>
              <a:t>写合并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类型。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系统</a:t>
            </a:r>
            <a:r>
              <a:rPr lang="en-US" altLang="zh-CN" sz="1600" dirty="0" smtClean="0"/>
              <a:t>PAT </a:t>
            </a:r>
            <a:r>
              <a:rPr lang="zh-CN" altLang="en-US" sz="1600" dirty="0" smtClean="0"/>
              <a:t>处于</a:t>
            </a:r>
            <a:r>
              <a:rPr lang="en-US" altLang="zh-CN" sz="1600" dirty="0" smtClean="0"/>
              <a:t>eanble</a:t>
            </a:r>
            <a:r>
              <a:rPr lang="zh-CN" altLang="en-US" sz="1600" dirty="0" smtClean="0"/>
              <a:t>模式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__ioremap_caller</a:t>
            </a:r>
            <a:r>
              <a:rPr lang="zh-CN" altLang="en-US" sz="1600" dirty="0" smtClean="0"/>
              <a:t>函数会检查</a:t>
            </a:r>
            <a:r>
              <a:rPr lang="en-US" altLang="zh-CN" sz="1600" dirty="0" smtClean="0"/>
              <a:t>PAT</a:t>
            </a:r>
            <a:r>
              <a:rPr lang="zh-CN" altLang="en-US" sz="1600" dirty="0" smtClean="0"/>
              <a:t>表，请求</a:t>
            </a:r>
            <a:r>
              <a:rPr lang="en-US" altLang="zh-CN" sz="1600" dirty="0" smtClean="0"/>
              <a:t>PAGE_CACHE_MODE_WC</a:t>
            </a:r>
          </a:p>
          <a:p>
            <a:r>
              <a:rPr lang="zh-CN" altLang="en-US" sz="1600" dirty="0" smtClean="0"/>
              <a:t>     类型是否和</a:t>
            </a:r>
            <a:r>
              <a:rPr lang="en-US" altLang="zh-CN" sz="1600" dirty="0" smtClean="0"/>
              <a:t>PAT</a:t>
            </a:r>
            <a:r>
              <a:rPr lang="zh-CN" altLang="en-US" sz="1600" dirty="0" smtClean="0"/>
              <a:t>表中的页面属性冲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</a:t>
            </a:r>
            <a:r>
              <a:rPr lang="zh-CN" altLang="en-US" sz="1600" dirty="0" smtClean="0"/>
              <a:t>   突，如果冲突会默认映射为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uncache</a:t>
            </a:r>
            <a:r>
              <a:rPr lang="zh-CN" altLang="en-US" sz="1600" dirty="0" smtClean="0"/>
              <a:t>模式。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35952"/>
            <a:ext cx="4586742" cy="7920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8" y="1581110"/>
            <a:ext cx="4111600" cy="792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2" y="3535505"/>
            <a:ext cx="2610054" cy="16285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795" y="1203598"/>
            <a:ext cx="3726709" cy="86409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52" y="2363234"/>
            <a:ext cx="3187150" cy="10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5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分析内核</a:t>
            </a:r>
            <a:r>
              <a:rPr lang="en-US" altLang="zh-CN" dirty="0"/>
              <a:t>ioremap_wc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699542"/>
            <a:ext cx="8461360" cy="4302478"/>
          </a:xfrm>
        </p:spPr>
        <p:txBody>
          <a:bodyPr/>
          <a:lstStyle/>
          <a:p>
            <a:pPr marL="0" indent="0"/>
            <a:r>
              <a:rPr lang="zh-CN" altLang="en-US" dirty="0" smtClean="0">
                <a:solidFill>
                  <a:schemeClr val="tx1"/>
                </a:solidFill>
              </a:rPr>
              <a:t>跟踪</a:t>
            </a:r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smtClean="0">
                <a:solidFill>
                  <a:schemeClr val="tx1"/>
                </a:solidFill>
              </a:rPr>
              <a:t>ioremap_caller</a:t>
            </a:r>
            <a:r>
              <a:rPr lang="zh-CN" altLang="en-US" dirty="0" smtClean="0">
                <a:solidFill>
                  <a:schemeClr val="tx1"/>
                </a:solidFill>
              </a:rPr>
              <a:t>调用的</a:t>
            </a:r>
            <a:r>
              <a:rPr lang="en-US" altLang="zh-CN" dirty="0" smtClean="0">
                <a:solidFill>
                  <a:schemeClr val="tx1"/>
                </a:solidFill>
              </a:rPr>
              <a:t>reserve_memtype</a:t>
            </a:r>
            <a:r>
              <a:rPr lang="zh-CN" altLang="en-US" dirty="0" smtClean="0">
                <a:solidFill>
                  <a:schemeClr val="tx1"/>
                </a:solidFill>
              </a:rPr>
              <a:t>函数：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444395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HBM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慢是因为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ioremap_wc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uncache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526" y="1068105"/>
            <a:ext cx="357341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stap</a:t>
            </a:r>
            <a:r>
              <a:rPr lang="en-US" altLang="zh-CN" sz="1100" dirty="0"/>
              <a:t> -</a:t>
            </a:r>
            <a:r>
              <a:rPr lang="en-US" altLang="zh-CN" sz="1100" dirty="0" err="1"/>
              <a:t>vve</a:t>
            </a:r>
            <a:r>
              <a:rPr lang="en-US" altLang="zh-CN" sz="1100" dirty="0"/>
              <a:t> '</a:t>
            </a:r>
          </a:p>
          <a:p>
            <a:r>
              <a:rPr lang="en-US" altLang="zh-CN" sz="1100" dirty="0"/>
              <a:t>probe </a:t>
            </a:r>
            <a:r>
              <a:rPr lang="en-US" altLang="zh-CN" sz="1100" dirty="0" err="1"/>
              <a:t>kernel.function</a:t>
            </a:r>
            <a:r>
              <a:rPr lang="en-US" altLang="zh-CN" sz="1100" dirty="0"/>
              <a:t>("reserve_memtype").return </a:t>
            </a:r>
            <a:endParaRPr lang="en-US" altLang="zh-CN" sz="1100" dirty="0" smtClean="0"/>
          </a:p>
          <a:p>
            <a:r>
              <a:rPr lang="en-US" altLang="zh-CN" sz="1100" dirty="0" smtClean="0"/>
              <a:t>{</a:t>
            </a:r>
          </a:p>
          <a:p>
            <a:r>
              <a:rPr lang="en-US" altLang="zh-CN" sz="1100" dirty="0"/>
              <a:t> if (@entry(</a:t>
            </a:r>
            <a:r>
              <a:rPr lang="en-US" altLang="zh-CN" sz="1100" dirty="0" err="1"/>
              <a:t>ulong_arg</a:t>
            </a:r>
            <a:r>
              <a:rPr lang="en-US" altLang="zh-CN" sz="1100" dirty="0"/>
              <a:t>(4))) {</a:t>
            </a:r>
          </a:p>
          <a:p>
            <a:r>
              <a:rPr lang="en-US" altLang="zh-CN" sz="1100" dirty="0" smtClean="0"/>
              <a:t>       </a:t>
            </a:r>
            <a:r>
              <a:rPr lang="en-US" altLang="zh-CN" sz="1100" dirty="0" err="1" smtClean="0"/>
              <a:t>printf</a:t>
            </a:r>
            <a:r>
              <a:rPr lang="en-US" altLang="zh-CN" sz="1100" dirty="0"/>
              <a:t>("caller: %s, </a:t>
            </a:r>
            <a:r>
              <a:rPr lang="en-US" altLang="zh-CN" sz="1100" dirty="0" err="1"/>
              <a:t>req</a:t>
            </a:r>
            <a:r>
              <a:rPr lang="en-US" altLang="zh-CN" sz="1100" dirty="0"/>
              <a:t> type: %d, return type: %d\n</a:t>
            </a:r>
            <a:r>
              <a:rPr lang="en-US" altLang="zh-CN" sz="1100" dirty="0" smtClean="0"/>
              <a:t>",</a:t>
            </a:r>
          </a:p>
          <a:p>
            <a:r>
              <a:rPr lang="en-US" altLang="zh-CN" sz="1100" dirty="0" smtClean="0"/>
              <a:t>                caller</a:t>
            </a:r>
            <a:r>
              <a:rPr lang="en-US" altLang="zh-CN" sz="1100" dirty="0"/>
              <a:t>(),@entry(</a:t>
            </a:r>
            <a:r>
              <a:rPr lang="en-US" altLang="zh-CN" sz="1100" dirty="0" err="1"/>
              <a:t>int_arg</a:t>
            </a:r>
            <a:r>
              <a:rPr lang="en-US" altLang="zh-CN" sz="1100" dirty="0"/>
              <a:t>(3)),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@</a:t>
            </a:r>
            <a:r>
              <a:rPr lang="en-US" altLang="zh-CN" sz="1100" dirty="0"/>
              <a:t>cast(@entry(</a:t>
            </a:r>
            <a:r>
              <a:rPr lang="en-US" altLang="zh-CN" sz="1100" dirty="0" err="1"/>
              <a:t>ulong_arg</a:t>
            </a:r>
            <a:r>
              <a:rPr lang="en-US" altLang="zh-CN" sz="1100" dirty="0"/>
              <a:t>(4)),"</a:t>
            </a:r>
            <a:r>
              <a:rPr lang="en-US" altLang="zh-CN" sz="1100" dirty="0" err="1"/>
              <a:t>int</a:t>
            </a:r>
            <a:r>
              <a:rPr lang="en-US" altLang="zh-CN" sz="1100" dirty="0" smtClean="0"/>
              <a:t>"))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}</a:t>
            </a:r>
            <a:endParaRPr lang="en-US" altLang="zh-CN" sz="1100" dirty="0"/>
          </a:p>
          <a:p>
            <a:r>
              <a:rPr lang="en-US" altLang="zh-CN" sz="1100" dirty="0"/>
              <a:t>}'</a:t>
            </a:r>
            <a:endParaRPr lang="zh-CN" altLang="en-US" sz="1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0" y="2875678"/>
            <a:ext cx="4892783" cy="4107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06" y="771550"/>
            <a:ext cx="3295650" cy="1790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732" y="3468945"/>
            <a:ext cx="774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请求映射的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类型为</a:t>
            </a:r>
            <a:r>
              <a:rPr lang="en-US" altLang="zh-CN" sz="1600" dirty="0"/>
              <a:t>_</a:t>
            </a:r>
            <a:r>
              <a:rPr lang="en-US" altLang="zh-CN" sz="1600" dirty="0" smtClean="0"/>
              <a:t>PAGE_CACHE_MODE_WC 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但经过</a:t>
            </a:r>
            <a:r>
              <a:rPr lang="en-US" altLang="zh-CN" sz="1600" dirty="0" smtClean="0"/>
              <a:t>reserve_memtype</a:t>
            </a:r>
            <a:r>
              <a:rPr lang="zh-CN" altLang="en-US" sz="1600" dirty="0" smtClean="0"/>
              <a:t>之后，返回</a:t>
            </a:r>
            <a:r>
              <a:rPr lang="en-US" altLang="zh-CN" sz="1600" dirty="0" smtClean="0"/>
              <a:t>memtype</a:t>
            </a:r>
            <a:r>
              <a:rPr lang="zh-CN" altLang="en-US" sz="1600" dirty="0" smtClean="0"/>
              <a:t>变为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了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非有效的</a:t>
            </a:r>
            <a:r>
              <a:rPr lang="en-US" altLang="zh-CN" sz="1600" dirty="0" smtClean="0"/>
              <a:t>page cache mode)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__ioremap_caller</a:t>
            </a:r>
            <a:r>
              <a:rPr lang="zh-CN" altLang="en-US" sz="1600" dirty="0" smtClean="0"/>
              <a:t>强制将映射属性设置为</a:t>
            </a:r>
            <a:r>
              <a:rPr lang="en-US" altLang="zh-CN" sz="1600" dirty="0"/>
              <a:t>_</a:t>
            </a:r>
            <a:r>
              <a:rPr lang="en-US" altLang="zh-CN" sz="1600" dirty="0" smtClean="0"/>
              <a:t>PAGE_CACHE_MODE_UC</a:t>
            </a:r>
            <a:r>
              <a:rPr lang="zh-CN" altLang="en-US" sz="1600" dirty="0" smtClean="0"/>
              <a:t>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591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reserve_memtype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6307" y="1340122"/>
            <a:ext cx="4245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reserve_memtype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rbt_memtype_check_insert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memtype_rb_check_conflict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memtype_rb_insert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memtype_rbroot</a:t>
            </a:r>
            <a:r>
              <a:rPr lang="en-US" altLang="zh-CN" sz="1400" dirty="0"/>
              <a:t>, new);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3299322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reserve_memtype</a:t>
            </a:r>
            <a:r>
              <a:rPr lang="zh-CN" altLang="en-US" dirty="0" smtClean="0"/>
              <a:t>向内核</a:t>
            </a:r>
            <a:r>
              <a:rPr lang="zh-CN" altLang="en-US" dirty="0"/>
              <a:t>请求</a:t>
            </a:r>
            <a:r>
              <a:rPr lang="zh-CN" altLang="en-US" dirty="0" smtClean="0"/>
              <a:t>保留地址段的页面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模式为指定的模式，添加新的地址范围的时候，会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原有的</a:t>
            </a:r>
            <a:r>
              <a:rPr lang="en-US" altLang="zh-CN" dirty="0" smtClean="0"/>
              <a:t>memtype_rbroot </a:t>
            </a:r>
            <a:r>
              <a:rPr lang="zh-CN" altLang="en-US" dirty="0" smtClean="0"/>
              <a:t>红黑树上，页面地址范围是否冲突，如果冲突会将新添加</a:t>
            </a:r>
            <a:r>
              <a:rPr lang="en-US" altLang="zh-CN" dirty="0" smtClean="0"/>
              <a:t>memtype</a:t>
            </a:r>
            <a:r>
              <a:rPr lang="zh-CN" altLang="en-US" dirty="0" smtClean="0"/>
              <a:t>的页面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属性修改为红黑树上原有的页面模式，并将新节点插入红黑树。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66" y="915566"/>
            <a:ext cx="4395179" cy="21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内核</a:t>
            </a:r>
            <a:r>
              <a:rPr lang="en-US" altLang="zh-CN" dirty="0" smtClean="0"/>
              <a:t>PAT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77155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为何</a:t>
            </a:r>
            <a:r>
              <a:rPr lang="en-US" altLang="zh-CN" dirty="0"/>
              <a:t>memtype_rbroot </a:t>
            </a:r>
            <a:r>
              <a:rPr lang="zh-CN" altLang="en-US" dirty="0"/>
              <a:t>红黑树</a:t>
            </a:r>
            <a:r>
              <a:rPr lang="zh-CN" altLang="en-US" dirty="0" smtClean="0"/>
              <a:t>上有无效的</a:t>
            </a:r>
            <a:r>
              <a:rPr lang="en-US" altLang="zh-CN" dirty="0" err="1" smtClean="0"/>
              <a:t>page_cache_mode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8)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memtype</a:t>
            </a:r>
            <a:r>
              <a:rPr lang="zh-CN" altLang="en-US" dirty="0" smtClean="0"/>
              <a:t>存在？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r>
              <a:rPr lang="en-US" altLang="zh-CN" i="1" dirty="0" smtClean="0"/>
              <a:t>X86</a:t>
            </a:r>
            <a:r>
              <a:rPr lang="zh-CN" altLang="en-US" dirty="0"/>
              <a:t>的页面属性表（</a:t>
            </a:r>
            <a:r>
              <a:rPr lang="en-US" altLang="zh-CN" i="1" dirty="0"/>
              <a:t>PAT</a:t>
            </a:r>
            <a:r>
              <a:rPr lang="zh-CN" altLang="en-US" dirty="0"/>
              <a:t>）能够在页面级的粒度上设置内存属性</a:t>
            </a:r>
            <a:r>
              <a:rPr lang="zh-CN" altLang="en-US" dirty="0" smtClean="0"/>
              <a:t>。</a:t>
            </a:r>
            <a:r>
              <a:rPr lang="zh-CN" altLang="en-US" dirty="0"/>
              <a:t>在</a:t>
            </a:r>
            <a:r>
              <a:rPr lang="en-US" altLang="zh-CN" dirty="0" smtClean="0"/>
              <a:t>ioremap_wc</a:t>
            </a:r>
            <a:r>
              <a:rPr lang="zh-CN" altLang="en-US" dirty="0" smtClean="0"/>
              <a:t>之前，驱动将</a:t>
            </a:r>
            <a:r>
              <a:rPr lang="en-US" altLang="zh-CN" dirty="0"/>
              <a:t>VRAM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(HBM)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PAT</a:t>
            </a:r>
            <a:r>
              <a:rPr lang="zh-CN" altLang="en-US" dirty="0" smtClean="0"/>
              <a:t>表，页面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类型为</a:t>
            </a:r>
            <a:r>
              <a:rPr lang="en-US" altLang="zh-CN" dirty="0" smtClean="0"/>
              <a:t>WC (</a:t>
            </a:r>
            <a:r>
              <a:rPr lang="zh-CN" altLang="en-US" dirty="0" smtClean="0"/>
              <a:t>写合并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0" y="1347614"/>
            <a:ext cx="6357504" cy="27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内核</a:t>
            </a:r>
            <a:r>
              <a:rPr lang="en-US" altLang="zh-CN" dirty="0" smtClean="0"/>
              <a:t>PAT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但</a:t>
            </a:r>
            <a:r>
              <a:rPr lang="en-US" altLang="zh-CN" dirty="0" smtClean="0">
                <a:solidFill>
                  <a:schemeClr val="tx1"/>
                </a:solidFill>
              </a:rPr>
              <a:t>centos 7.6</a:t>
            </a:r>
            <a:r>
              <a:rPr lang="zh-CN" altLang="en-US" dirty="0" smtClean="0">
                <a:solidFill>
                  <a:schemeClr val="tx1"/>
                </a:solidFill>
              </a:rPr>
              <a:t>内核（</a:t>
            </a:r>
            <a:r>
              <a:rPr lang="en-US" altLang="zh-CN" dirty="0">
                <a:solidFill>
                  <a:schemeClr val="tx1"/>
                </a:solidFill>
              </a:rPr>
              <a:t>3.10.0-957.el7.x86_64</a:t>
            </a:r>
            <a:r>
              <a:rPr lang="zh-CN" altLang="en-US" dirty="0" smtClean="0">
                <a:solidFill>
                  <a:schemeClr val="tx1"/>
                </a:solidFill>
              </a:rPr>
              <a:t>）并没有实现</a:t>
            </a:r>
            <a:r>
              <a:rPr lang="en-US" altLang="zh-CN" dirty="0" err="1" smtClean="0">
                <a:solidFill>
                  <a:schemeClr val="tx1"/>
                </a:solidFill>
              </a:rPr>
              <a:t>arch_io_reserve_memtype_wc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该函数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所有驱动</a:t>
            </a:r>
            <a:r>
              <a:rPr lang="en-US" altLang="zh-CN" dirty="0" err="1" smtClean="0">
                <a:solidFill>
                  <a:schemeClr val="tx1"/>
                </a:solidFill>
              </a:rPr>
              <a:t>kcl_io.c</a:t>
            </a:r>
            <a:r>
              <a:rPr lang="zh-CN" altLang="en-US" dirty="0" smtClean="0">
                <a:solidFill>
                  <a:schemeClr val="tx1"/>
                </a:solidFill>
              </a:rPr>
              <a:t>里面实现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</a:rPr>
              <a:t>kcl_arch_io_reserve_memtype_wc()</a:t>
            </a:r>
            <a:r>
              <a:rPr lang="zh-CN" altLang="en-US" dirty="0" smtClean="0">
                <a:solidFill>
                  <a:schemeClr val="tx1"/>
                </a:solidFill>
              </a:rPr>
              <a:t>来适配。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由于错误传递参数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</a:rPr>
              <a:t>PAGE_CACHE_WC</a:t>
            </a:r>
            <a:r>
              <a:rPr lang="zh-CN" altLang="en-US" dirty="0" smtClean="0">
                <a:solidFill>
                  <a:schemeClr val="tx1"/>
                </a:solidFill>
              </a:rPr>
              <a:t>（值为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）当作</a:t>
            </a:r>
            <a:r>
              <a:rPr lang="en-US" altLang="zh-CN" dirty="0" smtClean="0">
                <a:solidFill>
                  <a:schemeClr val="tx1"/>
                </a:solidFill>
              </a:rPr>
              <a:t>_PAGE_CACHE_MODE_WC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（值为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）传递给</a:t>
            </a:r>
            <a:r>
              <a:rPr lang="en-US" altLang="zh-CN" dirty="0" err="1" smtClean="0">
                <a:solidFill>
                  <a:schemeClr val="tx1"/>
                </a:solidFill>
              </a:rPr>
              <a:t>io_reserve_memtype</a:t>
            </a:r>
            <a:r>
              <a:rPr lang="en-US" altLang="zh-CN" dirty="0" smtClean="0">
                <a:solidFill>
                  <a:schemeClr val="tx1"/>
                </a:solidFill>
              </a:rPr>
              <a:t>(), </a:t>
            </a:r>
            <a:r>
              <a:rPr lang="zh-CN" altLang="en-US" dirty="0" smtClean="0">
                <a:solidFill>
                  <a:schemeClr val="tx1"/>
                </a:solidFill>
              </a:rPr>
              <a:t>导致往</a:t>
            </a:r>
            <a:r>
              <a:rPr lang="en-US" altLang="zh-CN" dirty="0" smtClean="0">
                <a:solidFill>
                  <a:schemeClr val="tx1"/>
                </a:solidFill>
              </a:rPr>
              <a:t>PAT</a:t>
            </a:r>
            <a:r>
              <a:rPr lang="zh-CN" altLang="en-US" dirty="0" smtClean="0">
                <a:solidFill>
                  <a:schemeClr val="tx1"/>
                </a:solidFill>
              </a:rPr>
              <a:t>表里面添加了错误类型（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）的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emtype</a:t>
            </a:r>
            <a:r>
              <a:rPr lang="zh-CN" altLang="en-US" dirty="0" smtClean="0">
                <a:solidFill>
                  <a:schemeClr val="tx1"/>
                </a:solidFill>
              </a:rPr>
              <a:t>，因此在</a:t>
            </a:r>
            <a:r>
              <a:rPr lang="en-US" altLang="zh-CN" dirty="0" smtClean="0">
                <a:solidFill>
                  <a:schemeClr val="tx1"/>
                </a:solidFill>
              </a:rPr>
              <a:t>ioremap_wc()</a:t>
            </a:r>
            <a:r>
              <a:rPr lang="zh-CN" altLang="en-US" dirty="0" smtClean="0">
                <a:solidFill>
                  <a:schemeClr val="tx1"/>
                </a:solidFill>
              </a:rPr>
              <a:t>中检测类型冲突，从而将</a:t>
            </a:r>
            <a:r>
              <a:rPr lang="en-US" altLang="zh-CN" dirty="0" smtClean="0">
                <a:solidFill>
                  <a:schemeClr val="tx1"/>
                </a:solidFill>
              </a:rPr>
              <a:t>bar</a:t>
            </a:r>
            <a:r>
              <a:rPr lang="zh-CN" altLang="en-US" dirty="0" smtClean="0">
                <a:solidFill>
                  <a:schemeClr val="tx1"/>
                </a:solidFill>
              </a:rPr>
              <a:t>空间地址映射为</a:t>
            </a:r>
            <a:r>
              <a:rPr lang="en-US" altLang="zh-CN" dirty="0" smtClean="0">
                <a:solidFill>
                  <a:schemeClr val="tx1"/>
                </a:solidFill>
              </a:rPr>
              <a:t>uncache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类型了。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35646"/>
            <a:ext cx="5810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7812163" cy="3546394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</a:rPr>
              <a:t>访问</a:t>
            </a:r>
            <a:r>
              <a:rPr lang="en-US" altLang="zh-CN" sz="1800" dirty="0" smtClean="0">
                <a:solidFill>
                  <a:schemeClr val="tx1"/>
                </a:solidFill>
              </a:rPr>
              <a:t>HBM</a:t>
            </a:r>
            <a:r>
              <a:rPr lang="zh-CN" altLang="en-US" sz="1800" dirty="0" smtClean="0">
                <a:solidFill>
                  <a:schemeClr val="tx1"/>
                </a:solidFill>
              </a:rPr>
              <a:t>性能低的原因，是因为驱动适配版本内核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arch_io_reserve_memtype_wc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</a:rPr>
              <a:t>函数，适配函数实现错误，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导致</a:t>
            </a:r>
            <a:r>
              <a:rPr lang="en-US" altLang="zh-CN" sz="1800" dirty="0" smtClean="0">
                <a:solidFill>
                  <a:schemeClr val="tx1"/>
                </a:solidFill>
              </a:rPr>
              <a:t>ioremap_wc() </a:t>
            </a:r>
            <a:r>
              <a:rPr lang="zh-CN" altLang="en-US" sz="1800" dirty="0" smtClean="0">
                <a:solidFill>
                  <a:schemeClr val="tx1"/>
                </a:solidFill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</a:rPr>
              <a:t>VRAM</a:t>
            </a:r>
            <a:r>
              <a:rPr lang="zh-CN" altLang="en-US" sz="1800" dirty="0" smtClean="0">
                <a:solidFill>
                  <a:schemeClr val="tx1"/>
                </a:solidFill>
              </a:rPr>
              <a:t>空间映射为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uncahe</a:t>
            </a:r>
            <a:r>
              <a:rPr lang="zh-CN" altLang="en-US" sz="1800" dirty="0" smtClean="0">
                <a:solidFill>
                  <a:schemeClr val="tx1"/>
                </a:solidFill>
              </a:rPr>
              <a:t>类型。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8" y="3435846"/>
            <a:ext cx="5661458" cy="152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36" y="1995686"/>
            <a:ext cx="5328592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rgbClr val="00B050"/>
                </a:solidFill>
              </a:rPr>
              <a:t>hipBusBandwidth --h2d --unpinned -i 10 -o 32768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26" y="2499742"/>
            <a:ext cx="5695950" cy="666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6196" y="25717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修改前</a:t>
            </a:r>
            <a:r>
              <a:rPr lang="en-US" altLang="zh-CN" dirty="0" smtClean="0"/>
              <a:t>: 4.5G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72200" y="40159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zh-CN" altLang="en-US" dirty="0"/>
              <a:t>后</a:t>
            </a:r>
            <a:r>
              <a:rPr lang="en-US" altLang="zh-CN" dirty="0" smtClean="0"/>
              <a:t>: 10G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9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6732044" cy="428614"/>
          </a:xfrm>
        </p:spPr>
        <p:txBody>
          <a:bodyPr/>
          <a:lstStyle/>
          <a:p>
            <a:r>
              <a:rPr lang="zh-CN" altLang="en-US" dirty="0" smtClean="0"/>
              <a:t>疑问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为何</a:t>
            </a:r>
            <a:r>
              <a:rPr lang="en-US" altLang="zh-CN" dirty="0">
                <a:solidFill>
                  <a:schemeClr val="tx1"/>
                </a:solidFill>
              </a:rPr>
              <a:t>rock 3.3 </a:t>
            </a:r>
            <a:r>
              <a:rPr lang="zh-CN" altLang="en-US" dirty="0">
                <a:solidFill>
                  <a:schemeClr val="tx1"/>
                </a:solidFill>
              </a:rPr>
              <a:t>驱动没有这个问题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3.3</a:t>
            </a:r>
            <a:r>
              <a:rPr lang="zh-CN" altLang="en-US" dirty="0" smtClean="0">
                <a:solidFill>
                  <a:schemeClr val="tx1"/>
                </a:solidFill>
              </a:rPr>
              <a:t>版本驱动没有这个问题，是因为</a:t>
            </a:r>
            <a:r>
              <a:rPr lang="en-US" altLang="zh-CN" dirty="0" smtClean="0">
                <a:solidFill>
                  <a:schemeClr val="tx1"/>
                </a:solidFill>
              </a:rPr>
              <a:t>3.3 </a:t>
            </a:r>
            <a:r>
              <a:rPr lang="zh-CN" altLang="en-US" dirty="0" smtClean="0">
                <a:solidFill>
                  <a:schemeClr val="tx1"/>
                </a:solidFill>
              </a:rPr>
              <a:t>驱动编译的时候，匹配到了内核</a:t>
            </a:r>
            <a:r>
              <a:rPr lang="en-US" altLang="zh-CN" dirty="0" err="1" smtClean="0">
                <a:solidFill>
                  <a:schemeClr val="tx1"/>
                </a:solidFill>
              </a:rPr>
              <a:t>drm_backport.h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打桩函数：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从而</a:t>
            </a:r>
            <a:r>
              <a:rPr lang="en-US" altLang="zh-CN" dirty="0" smtClean="0">
                <a:solidFill>
                  <a:schemeClr val="tx1"/>
                </a:solidFill>
              </a:rPr>
              <a:t>3.3 </a:t>
            </a:r>
            <a:r>
              <a:rPr lang="zh-CN" altLang="en-US" dirty="0" smtClean="0">
                <a:solidFill>
                  <a:schemeClr val="tx1"/>
                </a:solidFill>
              </a:rPr>
              <a:t>版本驱动调用了这个空函数，并没有调用</a:t>
            </a:r>
            <a:r>
              <a:rPr lang="en-US" altLang="zh-CN" dirty="0" err="1" smtClean="0">
                <a:solidFill>
                  <a:schemeClr val="tx1"/>
                </a:solidFill>
              </a:rPr>
              <a:t>kcl.ko</a:t>
            </a:r>
            <a:r>
              <a:rPr lang="zh-CN" altLang="en-US" dirty="0" smtClean="0">
                <a:solidFill>
                  <a:schemeClr val="tx1"/>
                </a:solidFill>
              </a:rPr>
              <a:t>适配模块中的适配函数。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由于</a:t>
            </a:r>
            <a:r>
              <a:rPr lang="en-US" altLang="zh-CN" dirty="0" smtClean="0">
                <a:solidFill>
                  <a:schemeClr val="tx1"/>
                </a:solidFill>
              </a:rPr>
              <a:t>3.3</a:t>
            </a:r>
            <a:r>
              <a:rPr lang="zh-CN" altLang="en-US" dirty="0" smtClean="0">
                <a:solidFill>
                  <a:schemeClr val="tx1"/>
                </a:solidFill>
              </a:rPr>
              <a:t>驱动并没有向</a:t>
            </a:r>
            <a:r>
              <a:rPr lang="en-US" altLang="zh-CN" dirty="0" smtClean="0">
                <a:solidFill>
                  <a:schemeClr val="tx1"/>
                </a:solidFill>
              </a:rPr>
              <a:t>PAT</a:t>
            </a:r>
            <a:r>
              <a:rPr lang="zh-CN" altLang="en-US" dirty="0" smtClean="0">
                <a:solidFill>
                  <a:schemeClr val="tx1"/>
                </a:solidFill>
              </a:rPr>
              <a:t>表添加错误</a:t>
            </a:r>
            <a:r>
              <a:rPr lang="en-US" altLang="zh-CN" dirty="0" smtClean="0">
                <a:solidFill>
                  <a:schemeClr val="tx1"/>
                </a:solidFill>
              </a:rPr>
              <a:t>PAGE MODE</a:t>
            </a:r>
            <a:r>
              <a:rPr lang="zh-CN" altLang="en-US" dirty="0" smtClean="0">
                <a:solidFill>
                  <a:schemeClr val="tx1"/>
                </a:solidFill>
              </a:rPr>
              <a:t>的地址，所有</a:t>
            </a:r>
            <a:r>
              <a:rPr lang="en-US" altLang="zh-CN" dirty="0" smtClean="0">
                <a:solidFill>
                  <a:schemeClr val="tx1"/>
                </a:solidFill>
              </a:rPr>
              <a:t>ioremap_wc</a:t>
            </a:r>
            <a:r>
              <a:rPr lang="zh-CN" altLang="en-US" dirty="0" smtClean="0">
                <a:solidFill>
                  <a:schemeClr val="tx1"/>
                </a:solidFill>
              </a:rPr>
              <a:t>函数没有检测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到冲突，因此正确的将</a:t>
            </a:r>
            <a:r>
              <a:rPr lang="en-US" altLang="zh-CN" dirty="0" smtClean="0">
                <a:solidFill>
                  <a:schemeClr val="tx1"/>
                </a:solidFill>
              </a:rPr>
              <a:t>BAR</a:t>
            </a:r>
            <a:r>
              <a:rPr lang="zh-CN" altLang="en-US" dirty="0" smtClean="0">
                <a:solidFill>
                  <a:schemeClr val="tx1"/>
                </a:solidFill>
              </a:rPr>
              <a:t>空间映射为</a:t>
            </a:r>
            <a:r>
              <a:rPr lang="en-US" altLang="zh-CN" dirty="0" smtClean="0">
                <a:solidFill>
                  <a:schemeClr val="tx1"/>
                </a:solidFill>
              </a:rPr>
              <a:t>WC</a:t>
            </a:r>
            <a:r>
              <a:rPr lang="zh-CN" altLang="en-US" dirty="0" smtClean="0">
                <a:solidFill>
                  <a:schemeClr val="tx1"/>
                </a:solidFill>
              </a:rPr>
              <a:t>类型了。而</a:t>
            </a:r>
            <a:r>
              <a:rPr lang="en-US" altLang="zh-CN" dirty="0" smtClean="0">
                <a:solidFill>
                  <a:schemeClr val="tx1"/>
                </a:solidFill>
              </a:rPr>
              <a:t>rock 4.0</a:t>
            </a:r>
            <a:r>
              <a:rPr lang="zh-CN" altLang="en-US" dirty="0" smtClean="0">
                <a:solidFill>
                  <a:schemeClr val="tx1"/>
                </a:solidFill>
              </a:rPr>
              <a:t>驱动</a:t>
            </a:r>
            <a:r>
              <a:rPr lang="en-US" altLang="zh-CN" dirty="0" err="1" smtClean="0">
                <a:solidFill>
                  <a:schemeClr val="tx1"/>
                </a:solidFill>
              </a:rPr>
              <a:t>Makefile</a:t>
            </a:r>
            <a:r>
              <a:rPr lang="zh-CN" altLang="en-US" dirty="0" smtClean="0">
                <a:solidFill>
                  <a:schemeClr val="tx1"/>
                </a:solidFill>
              </a:rPr>
              <a:t>做了修改，没有匹配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到这个打桩函数。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1630"/>
            <a:ext cx="5642137" cy="21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7236100" cy="428614"/>
          </a:xfrm>
        </p:spPr>
        <p:txBody>
          <a:bodyPr/>
          <a:lstStyle/>
          <a:p>
            <a:r>
              <a:rPr lang="zh-CN" altLang="en-US" dirty="0" smtClean="0"/>
              <a:t>疑问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ubunbtu</a:t>
            </a:r>
            <a:r>
              <a:rPr lang="en-US" altLang="zh-CN" dirty="0" smtClean="0">
                <a:solidFill>
                  <a:schemeClr val="tx1"/>
                </a:solidFill>
              </a:rPr>
              <a:t> 18.04</a:t>
            </a:r>
            <a:r>
              <a:rPr lang="zh-CN" altLang="en-US" dirty="0" smtClean="0">
                <a:solidFill>
                  <a:schemeClr val="tx1"/>
                </a:solidFill>
              </a:rPr>
              <a:t>上为什么没有</a:t>
            </a:r>
            <a:r>
              <a:rPr lang="zh-CN" altLang="en-US" dirty="0">
                <a:solidFill>
                  <a:schemeClr val="tx1"/>
                </a:solidFill>
              </a:rPr>
              <a:t>这个问题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Ubuntu 18.04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Linux </a:t>
            </a:r>
            <a:r>
              <a:rPr lang="en-US" altLang="zh-CN" dirty="0" err="1">
                <a:solidFill>
                  <a:schemeClr val="tx1"/>
                </a:solidFill>
              </a:rPr>
              <a:t>hygon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4.15.0-55</a:t>
            </a:r>
            <a:r>
              <a:rPr lang="zh-CN" altLang="en-US" dirty="0" smtClean="0">
                <a:solidFill>
                  <a:schemeClr val="tx1"/>
                </a:solidFill>
              </a:rPr>
              <a:t>内核，内核上存在这个函数，所以也没有调用</a:t>
            </a:r>
            <a:r>
              <a:rPr lang="en-US" altLang="zh-CN" dirty="0" err="1" smtClean="0">
                <a:solidFill>
                  <a:schemeClr val="tx1"/>
                </a:solidFill>
              </a:rPr>
              <a:t>kcl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模块中实现错误的函数。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9005" y="791779"/>
            <a:ext cx="7933405" cy="394335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一、操作方法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pt-BR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hipBusBandwidth </a:t>
            </a:r>
            <a:r>
              <a:rPr lang="pt-BR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--h2d --unpinned -i 10 -o 32768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二、发现问题：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centos 7.6 + rocm 4.0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环境上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，通过</a:t>
            </a:r>
            <a:r>
              <a:rPr lang="pt-BR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hipBusBandwidth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命令验证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带宽，发现带宽只有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5G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左右，远低于预期（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10G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问题现象</a:t>
            </a:r>
            <a:endParaRPr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7" y="2859782"/>
            <a:ext cx="569595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46038" y="3820793"/>
            <a:ext cx="5619876" cy="843558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从上到下，分层排查性能低的原因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问题分析</a:t>
            </a:r>
            <a:endParaRPr sz="2000" dirty="0"/>
          </a:p>
        </p:txBody>
      </p:sp>
      <p:sp>
        <p:nvSpPr>
          <p:cNvPr id="3" name="矩形 2"/>
          <p:cNvSpPr/>
          <p:nvPr/>
        </p:nvSpPr>
        <p:spPr>
          <a:xfrm>
            <a:off x="2339752" y="2755168"/>
            <a:ext cx="2232248" cy="320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Kfd layer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147814"/>
            <a:ext cx="2232248" cy="320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dcu hw layer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2067694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thunk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565666" y="2540392"/>
            <a:ext cx="3908060" cy="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3" idx="0"/>
          </p:cNvCxnSpPr>
          <p:nvPr/>
        </p:nvCxnSpPr>
        <p:spPr>
          <a:xfrm>
            <a:off x="3455876" y="2388332"/>
            <a:ext cx="0" cy="366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56078" y="2355726"/>
            <a:ext cx="6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ioctl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19672" y="1524789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用户态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19672" y="2571750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39752" y="1711052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39752" y="1362473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hip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39752" y="975744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hip bandwidth app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3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64292" y="699542"/>
            <a:ext cx="8068148" cy="4299942"/>
          </a:xfrm>
        </p:spPr>
        <p:txBody>
          <a:bodyPr>
            <a:normAutofit/>
          </a:bodyPr>
          <a:lstStyle/>
          <a:p>
            <a:pPr marL="0" indent="0"/>
            <a:r>
              <a:rPr lang="pt-BR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hipBusBandwidth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工具会调用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malloc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分配内存，然后调用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hsa_amd_memory_lock_to_pool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锁页内存。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在应用层工具代码里面添加打印，统计函数调用时延，发现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hsa_amd_memory_lock_to_pool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函数占用时间过长：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en-US" altLang="zh-CN" sz="2000" dirty="0"/>
              <a:t>h</a:t>
            </a:r>
            <a:r>
              <a:rPr lang="en-US" altLang="zh-CN" sz="2000" dirty="0" smtClean="0"/>
              <a:t>ip app</a:t>
            </a:r>
            <a:r>
              <a:rPr lang="zh-CN" altLang="en-US" sz="2000" dirty="0" smtClean="0"/>
              <a:t>层排查</a:t>
            </a:r>
            <a:endParaRPr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0" y="2156357"/>
            <a:ext cx="7065926" cy="19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131840" y="2233718"/>
            <a:ext cx="3109050" cy="1872208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934" y="267494"/>
            <a:ext cx="7151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hsa_amd_memory_lock_to_pool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主要函数调用流程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934" y="812195"/>
            <a:ext cx="8159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hsa_amd_memory_lock_to_pool</a:t>
            </a:r>
            <a:endParaRPr lang="en-US" altLang="zh-CN" sz="1400" dirty="0"/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</a:t>
            </a:r>
            <a:r>
              <a:rPr lang="en-US" altLang="zh-CN" sz="1400" u="sng" dirty="0"/>
              <a:t>MemoryRegion</a:t>
            </a:r>
            <a:r>
              <a:rPr lang="en-US" altLang="zh-CN" sz="1400" b="1" dirty="0"/>
              <a:t>::</a:t>
            </a:r>
            <a:r>
              <a:rPr lang="en-US" altLang="zh-CN" sz="1400" i="1" dirty="0" smtClean="0"/>
              <a:t>Lock</a:t>
            </a:r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</a:t>
            </a:r>
            <a:r>
              <a:rPr lang="en-US" altLang="zh-CN" sz="1400" b="1" u="sng" dirty="0">
                <a:solidFill>
                  <a:schemeClr val="tx2"/>
                </a:solidFill>
              </a:rPr>
              <a:t>MemoryRegion</a:t>
            </a:r>
            <a:r>
              <a:rPr lang="en-US" altLang="zh-CN" sz="1400" b="1" dirty="0">
                <a:solidFill>
                  <a:schemeClr val="tx2"/>
                </a:solidFill>
              </a:rPr>
              <a:t>::</a:t>
            </a:r>
            <a:r>
              <a:rPr lang="en-US" altLang="zh-CN" sz="1400" b="1" i="1" dirty="0" smtClean="0">
                <a:solidFill>
                  <a:schemeClr val="tx2"/>
                </a:solidFill>
              </a:rPr>
              <a:t>RegisterMemory</a:t>
            </a:r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</a:t>
            </a:r>
            <a:r>
              <a:rPr lang="en-US" altLang="zh-CN" sz="1400" dirty="0" smtClean="0"/>
              <a:t>hsaKmtRegisterMemoryWithFlags</a:t>
            </a:r>
            <a:endParaRPr lang="en-US" altLang="zh-CN" sz="1400" dirty="0"/>
          </a:p>
          <a:p>
            <a:r>
              <a:rPr lang="en-US" altLang="zh-CN" sz="1400" i="1" dirty="0" smtClean="0"/>
              <a:t>                 </a:t>
            </a:r>
            <a:r>
              <a:rPr lang="en-US" altLang="zh-CN" sz="1400" dirty="0" smtClean="0"/>
              <a:t>fmm_register_memory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fmm_register_user_memory</a:t>
            </a:r>
            <a:endParaRPr lang="en-US" altLang="zh-CN" sz="1400" dirty="0"/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            __fmm_allocate_device</a:t>
            </a:r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	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fmm_allocate_memory_object</a:t>
            </a:r>
          </a:p>
          <a:p>
            <a:r>
              <a:rPr lang="en-US" altLang="zh-CN" sz="1400" i="1" dirty="0" smtClean="0"/>
              <a:t>		kmtIoctl(</a:t>
            </a:r>
            <a:r>
              <a:rPr lang="en-US" altLang="zh-CN" sz="1400" i="1" dirty="0" err="1" smtClean="0"/>
              <a:t>kfd_fd</a:t>
            </a:r>
            <a:r>
              <a:rPr lang="en-US" altLang="zh-CN" sz="1400" i="1" dirty="0"/>
              <a:t>, AMDKFD_IOC_ALLOC_MEMORY_OF_GPU, &amp;</a:t>
            </a:r>
            <a:r>
              <a:rPr lang="en-US" altLang="zh-CN" sz="1400" i="1" dirty="0" err="1"/>
              <a:t>args</a:t>
            </a:r>
            <a:r>
              <a:rPr lang="en-US" altLang="zh-CN" sz="1400" i="1" dirty="0"/>
              <a:t>)</a:t>
            </a:r>
            <a:endParaRPr lang="en-US" altLang="zh-CN" sz="1400" i="1" dirty="0" smtClean="0"/>
          </a:p>
          <a:p>
            <a:r>
              <a:rPr lang="en-US" altLang="zh-CN" sz="1400" i="1" dirty="0" smtClean="0"/>
              <a:t>         </a:t>
            </a:r>
            <a:r>
              <a:rPr lang="en-US" altLang="zh-CN" sz="1400" b="1" u="sng" dirty="0" smtClean="0">
                <a:solidFill>
                  <a:schemeClr val="tx2"/>
                </a:solidFill>
              </a:rPr>
              <a:t>MemoryRegion</a:t>
            </a:r>
            <a:r>
              <a:rPr lang="en-US" altLang="zh-CN" sz="1400" b="1" dirty="0">
                <a:solidFill>
                  <a:schemeClr val="tx2"/>
                </a:solidFill>
              </a:rPr>
              <a:t>:: </a:t>
            </a:r>
            <a:r>
              <a:rPr lang="en-US" altLang="zh-CN" sz="1400" b="1" i="1" dirty="0" smtClean="0">
                <a:solidFill>
                  <a:schemeClr val="tx2"/>
                </a:solidFill>
              </a:rPr>
              <a:t>MakeKfdMemoryResident</a:t>
            </a:r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 </a:t>
            </a:r>
            <a:r>
              <a:rPr lang="en-US" altLang="zh-CN" sz="1400" i="1" dirty="0"/>
              <a:t>hsaKmtMapMemoryToGPUNodes</a:t>
            </a:r>
          </a:p>
          <a:p>
            <a:r>
              <a:rPr lang="en-US" altLang="zh-CN" sz="1400" dirty="0" smtClean="0"/>
              <a:t>                     </a:t>
            </a:r>
            <a:r>
              <a:rPr lang="en-US" altLang="zh-CN" sz="1400" i="1" dirty="0"/>
              <a:t>hsaKmtMapMemoryToGPU</a:t>
            </a:r>
          </a:p>
          <a:p>
            <a:r>
              <a:rPr lang="en-US" altLang="zh-CN" sz="1400" dirty="0" smtClean="0"/>
              <a:t>                          </a:t>
            </a:r>
            <a:r>
              <a:rPr lang="en-US" altLang="zh-CN" sz="1400" i="1" dirty="0" smtClean="0"/>
              <a:t>fmm_map_to_gpu</a:t>
            </a:r>
          </a:p>
          <a:p>
            <a:r>
              <a:rPr lang="en-US" altLang="zh-CN" sz="1400" i="1" dirty="0" smtClean="0"/>
              <a:t>	            _fmm_map_to_gpu_userptr</a:t>
            </a:r>
          </a:p>
          <a:p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                     </a:t>
            </a:r>
            <a:r>
              <a:rPr lang="en-US" altLang="zh-CN" sz="1400" i="1" dirty="0"/>
              <a:t>_</a:t>
            </a:r>
            <a:r>
              <a:rPr lang="en-US" altLang="zh-CN" sz="1400" i="1" dirty="0" smtClean="0"/>
              <a:t>fmm_map_to_gpu</a:t>
            </a:r>
          </a:p>
          <a:p>
            <a:r>
              <a:rPr lang="en-US" altLang="zh-CN" sz="1400" i="1" dirty="0" smtClean="0"/>
              <a:t>                                         kmtIoctl(</a:t>
            </a:r>
            <a:r>
              <a:rPr lang="en-US" altLang="zh-CN" sz="1400" i="1" dirty="0" err="1" smtClean="0"/>
              <a:t>kfd_fd</a:t>
            </a:r>
            <a:r>
              <a:rPr lang="en-US" altLang="zh-CN" sz="1400" i="1" dirty="0"/>
              <a:t>, AMDKFD_IOC_MAP_MEMORY_TO_GPU, &amp;</a:t>
            </a:r>
            <a:r>
              <a:rPr lang="en-US" altLang="zh-CN" sz="1400" i="1" dirty="0" err="1"/>
              <a:t>args</a:t>
            </a:r>
            <a:r>
              <a:rPr lang="en-US" altLang="zh-CN" sz="1400" i="1" dirty="0" smtClean="0"/>
              <a:t>)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395536" y="4443958"/>
            <a:ext cx="736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Memory_lock</a:t>
            </a:r>
            <a:r>
              <a:rPr lang="zh-CN" altLang="en-US" dirty="0" smtClean="0"/>
              <a:t>函数主要完成对</a:t>
            </a:r>
            <a:r>
              <a:rPr lang="en-US" altLang="zh-CN" dirty="0" smtClean="0"/>
              <a:t>userptr</a:t>
            </a:r>
            <a:r>
              <a:rPr lang="zh-CN" altLang="en-US" dirty="0" smtClean="0"/>
              <a:t>内存进行锁页和映射功能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/>
              <a:t>追踪</a:t>
            </a:r>
            <a:r>
              <a:rPr lang="zh-CN" altLang="en-US" sz="2400" dirty="0" smtClean="0"/>
              <a:t>主要函数执行时延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843558"/>
            <a:ext cx="360040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91092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 smtClean="0"/>
              <a:t>systemtap</a:t>
            </a:r>
            <a:r>
              <a:rPr lang="zh-CN" altLang="en-US" dirty="0" smtClean="0"/>
              <a:t>编写脚本统计</a:t>
            </a:r>
            <a:r>
              <a:rPr lang="en-US" altLang="zh-CN" dirty="0" smtClean="0"/>
              <a:t>lock memory</a:t>
            </a:r>
            <a:r>
              <a:rPr lang="zh-CN" altLang="en-US" dirty="0" smtClean="0"/>
              <a:t>主要函数时间延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9" y="1707654"/>
            <a:ext cx="3851724" cy="4637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9" y="2310777"/>
            <a:ext cx="3851724" cy="4769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11" y="2931790"/>
            <a:ext cx="3902157" cy="1595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18" y="3088382"/>
            <a:ext cx="3889825" cy="1765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418" y="3418272"/>
            <a:ext cx="3889825" cy="266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18" y="3684971"/>
            <a:ext cx="3889825" cy="19505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1520" y="408391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用户态函数执行耗时，主要消耗在</a:t>
            </a:r>
            <a:endParaRPr lang="en-US" altLang="zh-CN" sz="1200" dirty="0" smtClean="0"/>
          </a:p>
          <a:p>
            <a:r>
              <a:rPr lang="en-US" altLang="zh-CN" sz="1200" dirty="0" err="1"/>
              <a:t>f</a:t>
            </a:r>
            <a:r>
              <a:rPr lang="en-US" altLang="zh-CN" sz="1200" dirty="0" err="1" smtClean="0"/>
              <a:t>mm_map_to_gpu_nodes</a:t>
            </a:r>
            <a:r>
              <a:rPr lang="zh-CN" altLang="en-US" sz="1200" dirty="0" smtClean="0"/>
              <a:t>上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449" y="1360034"/>
            <a:ext cx="203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用户态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355976" y="1491630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36096" y="1471885"/>
            <a:ext cx="203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内核</a:t>
            </a:r>
            <a:r>
              <a:rPr lang="zh-CN" altLang="en-US" sz="1400" dirty="0" smtClean="0"/>
              <a:t>态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2204" y="1923678"/>
            <a:ext cx="3990975" cy="2190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2204" y="2145592"/>
            <a:ext cx="3990975" cy="1778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9993" y="2775349"/>
            <a:ext cx="3963189" cy="14955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9992" y="2919365"/>
            <a:ext cx="3963187" cy="15644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9994" y="3507854"/>
            <a:ext cx="3963185" cy="168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9993" y="3717872"/>
            <a:ext cx="3963183" cy="14300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27984" y="393990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内核态函数执行耗时，主要消耗在</a:t>
            </a:r>
            <a:endParaRPr lang="en-US" altLang="zh-CN" sz="1200" dirty="0" smtClean="0"/>
          </a:p>
          <a:p>
            <a:r>
              <a:rPr lang="en-US" altLang="zh-CN" sz="1200" dirty="0"/>
              <a:t>amdgpu_amdkfd_gpuvm_map_memory_to_gpu</a:t>
            </a:r>
            <a:r>
              <a:rPr lang="zh-CN" altLang="en-US" sz="1200" dirty="0" smtClean="0"/>
              <a:t>上，</a:t>
            </a:r>
            <a:endParaRPr lang="en-US" altLang="zh-CN" sz="1200" dirty="0" smtClean="0"/>
          </a:p>
          <a:p>
            <a:r>
              <a:rPr lang="zh-CN" altLang="en-US" sz="1200" dirty="0" smtClean="0"/>
              <a:t>平均时延迟</a:t>
            </a:r>
            <a:r>
              <a:rPr lang="en-US" altLang="zh-CN" sz="1200" dirty="0" smtClean="0"/>
              <a:t>4086us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331640" y="4689596"/>
            <a:ext cx="602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memory_lock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时延主要消耗在内存映射上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0469"/>
              </p:ext>
            </p:extLst>
          </p:nvPr>
        </p:nvGraphicFramePr>
        <p:xfrm>
          <a:off x="6296099" y="565369"/>
          <a:ext cx="2092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包装程序外壳对象" showAsIcon="1" r:id="rId15" imgW="2092680" imgH="748080" progId="Package">
                  <p:embed/>
                </p:oleObj>
              </mc:Choice>
              <mc:Fallback>
                <p:oleObj name="包装程序外壳对象" showAsIcon="1" r:id="rId15" imgW="209268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96099" y="565369"/>
                        <a:ext cx="20923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8604252" cy="428614"/>
          </a:xfrm>
        </p:spPr>
        <p:txBody>
          <a:bodyPr/>
          <a:lstStyle/>
          <a:p>
            <a:r>
              <a:rPr lang="zh-CN" altLang="en-US" sz="2800" dirty="0" smtClean="0"/>
              <a:t>分析内存映射慢的原因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771550"/>
            <a:ext cx="8461360" cy="3742675"/>
          </a:xfrm>
        </p:spPr>
        <p:txBody>
          <a:bodyPr/>
          <a:lstStyle/>
          <a:p>
            <a:r>
              <a:rPr lang="zh-CN" altLang="en-US" dirty="0" smtClean="0"/>
              <a:t>梳理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75238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amdgpu_amdkfd_gpuvm_map_memory_to_gpu</a:t>
            </a:r>
            <a:r>
              <a:rPr lang="zh-CN" altLang="en-US" sz="1400" dirty="0" smtClean="0"/>
              <a:t>内存映射函数实现很复杂，统计如下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个函数消耗时间长：</a:t>
            </a:r>
            <a:r>
              <a:rPr lang="en-US" altLang="zh-CN" sz="1400" dirty="0" smtClean="0"/>
              <a:t>amdgpu_vm_update_ptes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amdgpu_vm_cpu_update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amdgpu_gmc_set_pte_pde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" y="1305208"/>
            <a:ext cx="6986760" cy="22322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528" y="372387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内存映射耗时主要在</a:t>
            </a:r>
            <a:r>
              <a:rPr lang="en-US" altLang="zh-CN" dirty="0" smtClean="0"/>
              <a:t>amd_vm_update_ptes</a:t>
            </a:r>
            <a:r>
              <a:rPr lang="zh-CN" altLang="en-US" dirty="0" smtClean="0"/>
              <a:t>上，分配</a:t>
            </a:r>
            <a:r>
              <a:rPr lang="en-US" altLang="zh-CN" dirty="0" smtClean="0"/>
              <a:t>11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32M userptr</a:t>
            </a:r>
            <a:r>
              <a:rPr lang="zh-CN" altLang="en-US" dirty="0" smtClean="0"/>
              <a:t>内存，平均每次内存映射消耗</a:t>
            </a:r>
            <a:r>
              <a:rPr lang="en-US" altLang="zh-CN" dirty="0" smtClean="0"/>
              <a:t>11442</a:t>
            </a:r>
            <a:r>
              <a:rPr lang="en-US" altLang="zh-CN" dirty="0" smtClean="0">
                <a:solidFill>
                  <a:srgbClr val="FF0000"/>
                </a:solidFill>
              </a:rPr>
              <a:t>us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共写页表</a:t>
            </a:r>
            <a:r>
              <a:rPr lang="en-US" altLang="zh-CN" dirty="0" smtClean="0"/>
              <a:t>entry 180747</a:t>
            </a:r>
            <a:r>
              <a:rPr lang="zh-CN" altLang="en-US" dirty="0" smtClean="0"/>
              <a:t>次，平均每次写页表时延迟</a:t>
            </a:r>
            <a:r>
              <a:rPr lang="en-US" altLang="zh-CN" dirty="0" smtClean="0">
                <a:solidFill>
                  <a:srgbClr val="FF0000"/>
                </a:solidFill>
              </a:rPr>
              <a:t>497ns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672" y="4630365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时延主要消耗在写页表上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02574"/>
              </p:ext>
            </p:extLst>
          </p:nvPr>
        </p:nvGraphicFramePr>
        <p:xfrm>
          <a:off x="7164288" y="1172225"/>
          <a:ext cx="22129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包装程序外壳对象" showAsIcon="1" r:id="rId4" imgW="2213280" imgH="748080" progId="Package">
                  <p:embed/>
                </p:oleObj>
              </mc:Choice>
              <mc:Fallback>
                <p:oleObj name="包装程序外壳对象" showAsIcon="1" r:id="rId4" imgW="221328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4288" y="1172225"/>
                        <a:ext cx="221297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23528" y="123478"/>
            <a:ext cx="7503438" cy="572630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amdgpu_gmc_set_pte_pde</a:t>
            </a:r>
            <a:r>
              <a:rPr lang="zh-CN" altLang="en-US" dirty="0" smtClean="0"/>
              <a:t>写页表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99542"/>
            <a:ext cx="3995339" cy="24668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3558"/>
            <a:ext cx="4019550" cy="188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321982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写页表函数很简单，没有复杂的逻辑，不应该占用很高</a:t>
            </a:r>
            <a:r>
              <a:rPr lang="en-US" altLang="zh-CN" dirty="0" smtClean="0"/>
              <a:t>(</a:t>
            </a:r>
            <a:r>
              <a:rPr lang="zh-CN" altLang="en-US" dirty="0"/>
              <a:t>平均每次写页表时延迟</a:t>
            </a:r>
            <a:r>
              <a:rPr lang="en-US" altLang="zh-CN" dirty="0" smtClean="0"/>
              <a:t>497</a:t>
            </a:r>
            <a:r>
              <a:rPr lang="en-US" altLang="zh-CN" dirty="0" smtClean="0">
                <a:solidFill>
                  <a:srgbClr val="FF0000"/>
                </a:solidFill>
              </a:rPr>
              <a:t>ns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perf</a:t>
            </a:r>
            <a:r>
              <a:rPr lang="zh-CN" altLang="en-US" dirty="0" smtClean="0"/>
              <a:t>分析，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r>
              <a:rPr lang="en-US" altLang="zh-CN" dirty="0" smtClean="0"/>
              <a:t>(94.65%)</a:t>
            </a:r>
            <a:r>
              <a:rPr lang="zh-CN" altLang="en-US" dirty="0" smtClean="0"/>
              <a:t>的指令是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mov %rcx, (%rdx) </a:t>
            </a:r>
          </a:p>
          <a:p>
            <a:r>
              <a:rPr lang="zh-CN" altLang="en-US" dirty="0"/>
              <a:t>该</a:t>
            </a:r>
            <a:r>
              <a:rPr lang="zh-CN" altLang="en-US" dirty="0" smtClean="0"/>
              <a:t>指令对应左边</a:t>
            </a:r>
            <a:r>
              <a:rPr lang="en-US" altLang="zh-CN" dirty="0" smtClean="0"/>
              <a:t>writeq</a:t>
            </a:r>
            <a:r>
              <a:rPr lang="zh-CN" altLang="en-US" dirty="0" smtClean="0"/>
              <a:t>函数，通过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写</a:t>
            </a:r>
            <a:r>
              <a:rPr lang="en-US" altLang="zh-CN" dirty="0" smtClean="0"/>
              <a:t>BAR</a:t>
            </a:r>
            <a:r>
              <a:rPr lang="zh-CN" altLang="en-US" dirty="0" smtClean="0"/>
              <a:t>空间访问</a:t>
            </a:r>
            <a:r>
              <a:rPr lang="en-US" altLang="zh-CN" dirty="0" smtClean="0"/>
              <a:t>HBM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75656" y="448075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写页表慢是因为通过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HBM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分析写</a:t>
            </a:r>
            <a:r>
              <a:rPr lang="en-US" altLang="zh-CN" sz="2800" dirty="0" smtClean="0"/>
              <a:t>HBM</a:t>
            </a:r>
            <a:r>
              <a:rPr lang="zh-CN" altLang="en-US" sz="2800" dirty="0" smtClean="0"/>
              <a:t>慢的原因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84355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一开始分析可能是寄存器配置错误导致</a:t>
            </a:r>
            <a:r>
              <a:rPr lang="en-US" altLang="zh-CN" dirty="0" smtClean="0"/>
              <a:t>HBM</a:t>
            </a:r>
            <a:r>
              <a:rPr lang="zh-CN" altLang="en-US" dirty="0" smtClean="0"/>
              <a:t>变慢，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驱动配置</a:t>
            </a:r>
            <a:r>
              <a:rPr lang="en-US" altLang="zh-CN" dirty="0" smtClean="0"/>
              <a:t>17000+</a:t>
            </a:r>
            <a:r>
              <a:rPr lang="zh-CN" altLang="en-US" dirty="0" smtClean="0"/>
              <a:t>次寄存器，没有找到原因。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通过修改</a:t>
            </a:r>
            <a:r>
              <a:rPr lang="en-US" altLang="zh-CN" dirty="0" smtClean="0"/>
              <a:t>devmem</a:t>
            </a:r>
            <a:r>
              <a:rPr lang="zh-CN" altLang="en-US" dirty="0" smtClean="0"/>
              <a:t>，实现无驱动读写</a:t>
            </a:r>
            <a:r>
              <a:rPr lang="en-US" altLang="zh-CN" dirty="0" smtClean="0"/>
              <a:t>HBM bar</a:t>
            </a:r>
            <a:r>
              <a:rPr lang="zh-CN" altLang="en-US" dirty="0" smtClean="0"/>
              <a:t>空间用例，测试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HBM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93" y="1779660"/>
            <a:ext cx="2628900" cy="2143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9190" y="2211308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无驱动拷贝</a:t>
            </a:r>
            <a:r>
              <a:rPr lang="en-US" altLang="zh-CN" sz="1400" dirty="0" smtClean="0"/>
              <a:t>128K</a:t>
            </a:r>
            <a:r>
              <a:rPr lang="zh-CN" altLang="en-US" sz="1400" dirty="0" smtClean="0"/>
              <a:t>数据，消时</a:t>
            </a:r>
            <a:r>
              <a:rPr lang="en-US" altLang="zh-CN" sz="1400" dirty="0" smtClean="0"/>
              <a:t>350us</a:t>
            </a:r>
            <a:r>
              <a:rPr lang="zh-CN" altLang="en-US" sz="1400" dirty="0" smtClean="0"/>
              <a:t>左右，这个时间比较长。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7544" y="401191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考虑到无驱动场景下，</a:t>
            </a:r>
            <a:r>
              <a:rPr lang="en-US" altLang="zh-CN" dirty="0" smtClean="0"/>
              <a:t>devmem</a:t>
            </a:r>
            <a:r>
              <a:rPr lang="zh-CN" altLang="en-US" dirty="0" smtClean="0"/>
              <a:t>是再用户态通过</a:t>
            </a:r>
            <a:r>
              <a:rPr lang="en-US" altLang="zh-CN" dirty="0" smtClean="0"/>
              <a:t>mmap</a:t>
            </a:r>
            <a:r>
              <a:rPr lang="zh-CN" altLang="en-US" dirty="0"/>
              <a:t>映射</a:t>
            </a:r>
            <a:r>
              <a:rPr lang="en-US" altLang="zh-CN" dirty="0" smtClean="0"/>
              <a:t>bar</a:t>
            </a:r>
            <a:r>
              <a:rPr lang="zh-CN" altLang="en-US" dirty="0" smtClean="0"/>
              <a:t>空间来完成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访问的，回过头来分析驱动的映射内存映射函数。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8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21277</TotalTime>
  <Words>1124</Words>
  <Application>Microsoft Office PowerPoint</Application>
  <PresentationFormat>全屏显示(16:9)</PresentationFormat>
  <Paragraphs>153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展厅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Dawning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用户26</dc:creator>
  <cp:lastModifiedBy>Qu Huang</cp:lastModifiedBy>
  <cp:revision>1025</cp:revision>
  <dcterms:created xsi:type="dcterms:W3CDTF">2012-06-15T08:14:00Z</dcterms:created>
  <dcterms:modified xsi:type="dcterms:W3CDTF">2021-05-25T02:42:29Z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</Properties>
</file>