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1" r:id="rId2"/>
    <p:sldId id="411" r:id="rId3"/>
    <p:sldId id="410" r:id="rId4"/>
    <p:sldId id="413" r:id="rId5"/>
    <p:sldId id="414" r:id="rId6"/>
    <p:sldId id="415" r:id="rId7"/>
    <p:sldId id="416" r:id="rId8"/>
    <p:sldId id="417" r:id="rId9"/>
    <p:sldId id="406" r:id="rId10"/>
    <p:sldId id="418" r:id="rId11"/>
    <p:sldId id="400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F9FBD"/>
    <a:srgbClr val="B01F24"/>
    <a:srgbClr val="D5131D"/>
    <a:srgbClr val="D4101A"/>
    <a:srgbClr val="ACC9FF"/>
    <a:srgbClr val="FFB3B2"/>
    <a:srgbClr val="00A64A"/>
    <a:srgbClr val="3505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88616" autoAdjust="0"/>
  </p:normalViewPr>
  <p:slideViewPr>
    <p:cSldViewPr>
      <p:cViewPr varScale="1">
        <p:scale>
          <a:sx n="96" d="100"/>
          <a:sy n="96" d="100"/>
        </p:scale>
        <p:origin x="768" y="78"/>
      </p:cViewPr>
      <p:guideLst>
        <p:guide orient="horz" pos="1529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CFDB8F-8A5D-4EDE-BDFD-E0A3DA89BF51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A525D0-01A3-4E6C-A3DE-C64BAF0BBC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117F21-A43E-42FC-9F09-34BA50A82073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E0F89E-B6DD-4D38-97FD-F0637C2854E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6948934" y="2931790"/>
            <a:ext cx="2087562" cy="360040"/>
          </a:xfrm>
        </p:spPr>
        <p:txBody>
          <a:bodyPr anchor="ctr">
            <a:noAutofit/>
          </a:bodyPr>
          <a:lstStyle>
            <a:lvl1pPr>
              <a:defRPr sz="1600"/>
            </a:lvl1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人员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971575" y="1779017"/>
            <a:ext cx="6408737" cy="720725"/>
          </a:xfrm>
        </p:spPr>
        <p:txBody>
          <a:bodyPr anchor="ctr">
            <a:normAutofit/>
          </a:bodyPr>
          <a:lstStyle>
            <a:lvl1pPr>
              <a:def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8626" y="176322"/>
            <a:ext cx="385762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69082" y="771550"/>
            <a:ext cx="8207375" cy="39604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  单击此处编辑目录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331640" y="1851670"/>
            <a:ext cx="6624638" cy="720725"/>
          </a:xfrm>
        </p:spPr>
        <p:txBody>
          <a:bodyPr anchor="ctr">
            <a:normAutofit/>
          </a:bodyPr>
          <a:lstStyle>
            <a:lvl1pPr algn="ctr">
              <a:def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467544" y="771550"/>
            <a:ext cx="8208912" cy="394243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单击此处编辑内容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3" y="217856"/>
            <a:ext cx="5072098" cy="4286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493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4250FA-EAB0-4E4E-8825-D6EE397E3A51}"/>
              </a:ext>
            </a:extLst>
          </p:cNvPr>
          <p:cNvCxnSpPr/>
          <p:nvPr userDrawn="1"/>
        </p:nvCxnSpPr>
        <p:spPr>
          <a:xfrm>
            <a:off x="1" y="699541"/>
            <a:ext cx="9144000" cy="0"/>
          </a:xfrm>
          <a:prstGeom prst="line">
            <a:avLst/>
          </a:prstGeom>
          <a:ln w="19050">
            <a:solidFill>
              <a:srgbClr val="A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410445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zh-CN" altLang="en-US" sz="2800" b="0" i="0" u="none" strike="noStrike" kern="1200" cap="none" spc="0" normalizeH="0" baseline="0" noProof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0" lang="zh-CN" altLang="en-US" sz="1600" b="0" i="0" u="none" strike="noStrike" kern="1200" cap="none" spc="0" normalizeH="0" baseline="0" noProof="0" smtClean="0">
          <a:ln>
            <a:noFill/>
          </a:ln>
          <a:solidFill>
            <a:schemeClr val="bg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0" lang="zh-CN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732389" y="1635646"/>
            <a:ext cx="6624736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dirty="0" smtClean="0"/>
              <a:t>  Linux </a:t>
            </a:r>
            <a:r>
              <a:rPr lang="zh-CN" altLang="en-US" sz="3200" b="1" dirty="0" smtClean="0"/>
              <a:t>内核</a:t>
            </a:r>
            <a:r>
              <a:rPr lang="en-US" altLang="zh-CN" sz="3200" dirty="0" smtClean="0"/>
              <a:t>NUMA balancing</a:t>
            </a:r>
            <a:r>
              <a:rPr lang="zh-CN" altLang="en-US" sz="3200" dirty="0" smtClean="0"/>
              <a:t>机制</a:t>
            </a:r>
            <a:endParaRPr lang="en-US" altLang="zh-CN" sz="3200" dirty="0" smtClean="0"/>
          </a:p>
          <a:p>
            <a:r>
              <a:rPr lang="zh-CN" altLang="en-US" sz="3200" dirty="0" smtClean="0"/>
              <a:t>         及该机制对</a:t>
            </a:r>
            <a:r>
              <a:rPr lang="en-US" altLang="zh-CN" sz="3200" dirty="0" smtClean="0"/>
              <a:t>DCU</a:t>
            </a:r>
            <a:r>
              <a:rPr lang="zh-CN" altLang="en-US" sz="3200" dirty="0" smtClean="0"/>
              <a:t>的影响</a:t>
            </a:r>
            <a:endParaRPr lang="zh-CN" altLang="en-US" sz="3200" dirty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      </a:t>
            </a:r>
          </a:p>
        </p:txBody>
      </p:sp>
      <p:sp>
        <p:nvSpPr>
          <p:cNvPr id="12" name="任意多边形 11"/>
          <p:cNvSpPr/>
          <p:nvPr/>
        </p:nvSpPr>
        <p:spPr>
          <a:xfrm rot="3149322">
            <a:off x="-1207866" y="1295048"/>
            <a:ext cx="2417993" cy="1859000"/>
          </a:xfrm>
          <a:custGeom>
            <a:avLst/>
            <a:gdLst>
              <a:gd name="connsiteX0" fmla="*/ 0 w 2417993"/>
              <a:gd name="connsiteY0" fmla="*/ 0 h 1859000"/>
              <a:gd name="connsiteX1" fmla="*/ 2417993 w 2417993"/>
              <a:gd name="connsiteY1" fmla="*/ 0 h 1859000"/>
              <a:gd name="connsiteX2" fmla="*/ 2417993 w 2417993"/>
              <a:gd name="connsiteY2" fmla="*/ 1859000 h 1859000"/>
              <a:gd name="connsiteX3" fmla="*/ 0 w 2417993"/>
              <a:gd name="connsiteY3" fmla="*/ 2851 h 18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993" h="1859000">
                <a:moveTo>
                  <a:pt x="0" y="0"/>
                </a:moveTo>
                <a:lnTo>
                  <a:pt x="2417993" y="0"/>
                </a:lnTo>
                <a:lnTo>
                  <a:pt x="2417993" y="1859000"/>
                </a:lnTo>
                <a:lnTo>
                  <a:pt x="0" y="2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84168" y="3651870"/>
            <a:ext cx="2303586" cy="360040"/>
          </a:xfrm>
        </p:spPr>
        <p:txBody>
          <a:bodyPr/>
          <a:lstStyle/>
          <a:p>
            <a:r>
              <a:rPr lang="zh-CN" altLang="en-US" sz="2400" dirty="0"/>
              <a:t>黄渠</a:t>
            </a:r>
            <a:endParaRPr lang="en-US" altLang="zh-CN" sz="2400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97556" y="4443958"/>
            <a:ext cx="2303586" cy="360040"/>
          </a:xfrm>
        </p:spPr>
        <p:txBody>
          <a:bodyPr/>
          <a:lstStyle/>
          <a:p>
            <a:r>
              <a:rPr lang="en-US" altLang="zh-CN" sz="2400" dirty="0" smtClean="0"/>
              <a:t>2021/6/22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修改方案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771550"/>
            <a:ext cx="8568952" cy="4104456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</a:rPr>
              <a:t>由于该</a:t>
            </a:r>
            <a:r>
              <a:rPr lang="en-US" altLang="zh-CN" dirty="0" smtClean="0">
                <a:solidFill>
                  <a:schemeClr val="tx1"/>
                </a:solidFill>
              </a:rPr>
              <a:t>userptr</a:t>
            </a:r>
            <a:r>
              <a:rPr lang="zh-CN" altLang="en-US" dirty="0" smtClean="0">
                <a:solidFill>
                  <a:schemeClr val="tx1"/>
                </a:solidFill>
              </a:rPr>
              <a:t>内存淘汰、还原机制的缺陷，目前尚没有更好的办法解决大内存的淘汰还原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pPr marL="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</a:rPr>
              <a:t>而内存</a:t>
            </a:r>
            <a:r>
              <a:rPr lang="en-US" altLang="zh-CN" dirty="0" smtClean="0">
                <a:solidFill>
                  <a:schemeClr val="tx1"/>
                </a:solidFill>
              </a:rPr>
              <a:t>bind</a:t>
            </a:r>
            <a:r>
              <a:rPr lang="zh-CN" altLang="en-US" dirty="0" smtClean="0">
                <a:solidFill>
                  <a:schemeClr val="tx1"/>
                </a:solidFill>
              </a:rPr>
              <a:t>可以避免页面发生迁移，但是不能避免内核修改页面属性；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Centos 7.6</a:t>
            </a:r>
            <a:r>
              <a:rPr lang="zh-CN" altLang="en-US" dirty="0" smtClean="0">
                <a:solidFill>
                  <a:schemeClr val="tx1"/>
                </a:solidFill>
              </a:rPr>
              <a:t>内核并没有实现</a:t>
            </a:r>
            <a:r>
              <a:rPr lang="en-US" altLang="zh-CN" dirty="0" smtClean="0">
                <a:solidFill>
                  <a:schemeClr val="tx1"/>
                </a:solidFill>
              </a:rPr>
              <a:t>pin</a:t>
            </a:r>
            <a:r>
              <a:rPr lang="zh-CN" altLang="en-US" dirty="0" smtClean="0">
                <a:solidFill>
                  <a:schemeClr val="tx1"/>
                </a:solidFill>
              </a:rPr>
              <a:t>页机制；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由于内核</a:t>
            </a:r>
            <a:r>
              <a:rPr lang="en-US" altLang="zh-CN" dirty="0" smtClean="0">
                <a:solidFill>
                  <a:schemeClr val="tx1"/>
                </a:solidFill>
              </a:rPr>
              <a:t>numa balance</a:t>
            </a:r>
            <a:r>
              <a:rPr lang="zh-CN" altLang="en-US" dirty="0" smtClean="0">
                <a:solidFill>
                  <a:schemeClr val="tx1"/>
                </a:solidFill>
              </a:rPr>
              <a:t>机制是基于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的视角设计的，能够提升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内存访问效率，而对</a:t>
            </a:r>
            <a:r>
              <a:rPr lang="en-US" altLang="zh-CN" dirty="0" smtClean="0">
                <a:solidFill>
                  <a:schemeClr val="tx1"/>
                </a:solidFill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</a:rPr>
              <a:t>不一定有用，反而影响</a:t>
            </a:r>
            <a:r>
              <a:rPr lang="en-US" altLang="zh-CN" dirty="0" smtClean="0">
                <a:solidFill>
                  <a:schemeClr val="tx1"/>
                </a:solidFill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</a:rPr>
              <a:t>计算效率，严重时候甚至导致计算进程挂起。修改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r>
              <a:rPr lang="zh-CN" altLang="en-US" dirty="0" smtClean="0">
                <a:solidFill>
                  <a:schemeClr val="tx1"/>
                </a:solidFill>
              </a:rPr>
              <a:t>在对</a:t>
            </a:r>
            <a:r>
              <a:rPr lang="en-US" altLang="zh-CN" dirty="0" smtClean="0">
                <a:solidFill>
                  <a:schemeClr val="tx1"/>
                </a:solidFill>
              </a:rPr>
              <a:t>userptr</a:t>
            </a:r>
            <a:r>
              <a:rPr lang="zh-CN" altLang="en-US" dirty="0" smtClean="0">
                <a:solidFill>
                  <a:schemeClr val="tx1"/>
                </a:solidFill>
              </a:rPr>
              <a:t>内存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  <a:r>
              <a:rPr lang="zh-CN" altLang="en-US" dirty="0" smtClean="0">
                <a:solidFill>
                  <a:schemeClr val="tx1"/>
                </a:solidFill>
              </a:rPr>
              <a:t>锁页的同时，</a:t>
            </a:r>
            <a:r>
              <a:rPr lang="zh-CN" altLang="en-US" dirty="0" smtClean="0">
                <a:solidFill>
                  <a:schemeClr val="tx1"/>
                </a:solidFill>
              </a:rPr>
              <a:t>修改该</a:t>
            </a:r>
            <a:r>
              <a:rPr lang="en-US" altLang="zh-CN" dirty="0" smtClean="0">
                <a:solidFill>
                  <a:schemeClr val="tx1"/>
                </a:solidFill>
              </a:rPr>
              <a:t>userptr</a:t>
            </a:r>
            <a:r>
              <a:rPr lang="zh-CN" altLang="en-US" dirty="0" smtClean="0">
                <a:solidFill>
                  <a:schemeClr val="tx1"/>
                </a:solidFill>
              </a:rPr>
              <a:t>内存对应的</a:t>
            </a:r>
            <a:r>
              <a:rPr lang="en-US" altLang="zh-CN" dirty="0" smtClean="0">
                <a:solidFill>
                  <a:schemeClr val="tx1"/>
                </a:solidFill>
              </a:rPr>
              <a:t>VMA</a:t>
            </a:r>
            <a:r>
              <a:rPr lang="zh-CN" altLang="en-US" dirty="0" smtClean="0">
                <a:solidFill>
                  <a:schemeClr val="tx1"/>
                </a:solidFill>
              </a:rPr>
              <a:t>属性为</a:t>
            </a:r>
            <a:r>
              <a:rPr lang="en-US" altLang="zh-CN" dirty="0" smtClean="0">
                <a:solidFill>
                  <a:schemeClr val="tx1"/>
                </a:solidFill>
              </a:rPr>
              <a:t>MIXEDMAP</a:t>
            </a:r>
            <a:r>
              <a:rPr lang="zh-CN" altLang="en-US" dirty="0" smtClean="0">
                <a:solidFill>
                  <a:schemeClr val="tx1"/>
                </a:solidFill>
              </a:rPr>
              <a:t>混合映射的方式，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 smtClean="0">
                <a:solidFill>
                  <a:schemeClr val="tx1"/>
                </a:solidFill>
              </a:rPr>
              <a:t>pin</a:t>
            </a:r>
            <a:r>
              <a:rPr lang="zh-CN" altLang="en-US" dirty="0" smtClean="0">
                <a:solidFill>
                  <a:schemeClr val="tx1"/>
                </a:solidFill>
              </a:rPr>
              <a:t>页；</a:t>
            </a:r>
            <a:r>
              <a:rPr lang="en-US" altLang="zh-CN" dirty="0" err="1" smtClean="0">
                <a:solidFill>
                  <a:schemeClr val="tx1"/>
                </a:solidFill>
              </a:rPr>
              <a:t>task_numa_work</a:t>
            </a:r>
            <a:r>
              <a:rPr lang="zh-CN" altLang="en-US" dirty="0" smtClean="0">
                <a:solidFill>
                  <a:schemeClr val="tx1"/>
                </a:solidFill>
              </a:rPr>
              <a:t>会跳过对该虚拟内存区的扫描，不去修改页表项，从而避免页面迁移。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15766"/>
            <a:ext cx="51911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NUMA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95888" y="718050"/>
            <a:ext cx="8461360" cy="44254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NUMA 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Non-Uniform </a:t>
            </a:r>
            <a:r>
              <a:rPr lang="en-US" altLang="zh-CN" dirty="0">
                <a:solidFill>
                  <a:schemeClr val="tx1"/>
                </a:solidFill>
              </a:rPr>
              <a:t>Memory Access</a:t>
            </a:r>
            <a:r>
              <a:rPr lang="zh-CN" altLang="en-US" dirty="0">
                <a:solidFill>
                  <a:schemeClr val="tx1"/>
                </a:solidFill>
              </a:rPr>
              <a:t>，译为“非一致性内存访问</a:t>
            </a:r>
            <a:r>
              <a:rPr lang="zh-CN" altLang="en-US" dirty="0" smtClean="0">
                <a:solidFill>
                  <a:schemeClr val="tx1"/>
                </a:solidFill>
              </a:rPr>
              <a:t>”；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en-US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lang="zh-CN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52450" indent="-28575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对于一个</a:t>
            </a:r>
            <a:r>
              <a:rPr lang="en-US" altLang="zh-CN" dirty="0" err="1">
                <a:solidFill>
                  <a:schemeClr val="tx1"/>
                </a:solidFill>
              </a:rPr>
              <a:t>Proc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可以是一个或多个核或核的集合体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，既有其本地内存，也可以访问远端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其它</a:t>
            </a:r>
            <a:r>
              <a:rPr lang="en-US" altLang="zh-CN" dirty="0" err="1">
                <a:solidFill>
                  <a:schemeClr val="tx1"/>
                </a:solidFill>
              </a:rPr>
              <a:t>Proc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内存。</a:t>
            </a:r>
            <a:endParaRPr lang="en-US" altLang="zh-CN" dirty="0">
              <a:solidFill>
                <a:schemeClr val="tx1"/>
              </a:solidFill>
            </a:endParaRPr>
          </a:p>
          <a:p>
            <a:pPr marL="5524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访问远端内存的时延要远大于访问本地内存的时延。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5524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方便扩展成大规模的系统。</a:t>
            </a:r>
            <a:endParaRPr lang="en-US" altLang="zh-CN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399031"/>
            <a:ext cx="688286" cy="47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83568" y="987574"/>
            <a:ext cx="6336704" cy="224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020272" y="1010006"/>
            <a:ext cx="0" cy="30884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83568" y="4106350"/>
            <a:ext cx="6336704" cy="1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21077" y="1280138"/>
            <a:ext cx="882264" cy="7224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Proc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83568" y="1010006"/>
            <a:ext cx="0" cy="30884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右箭头 13"/>
          <p:cNvSpPr/>
          <p:nvPr/>
        </p:nvSpPr>
        <p:spPr>
          <a:xfrm rot="10800000" flipV="1">
            <a:off x="1586868" y="1490426"/>
            <a:ext cx="834209" cy="30009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  </a:t>
            </a: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9591" y="3159452"/>
            <a:ext cx="686633" cy="47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Mem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419424" y="3040559"/>
            <a:ext cx="882264" cy="7224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Proc</a:t>
            </a:r>
            <a:endParaRPr lang="zh-CN" altLang="en-US" sz="1400" dirty="0"/>
          </a:p>
        </p:txBody>
      </p:sp>
      <p:sp>
        <p:nvSpPr>
          <p:cNvPr id="17" name="左右箭头 16"/>
          <p:cNvSpPr/>
          <p:nvPr/>
        </p:nvSpPr>
        <p:spPr>
          <a:xfrm rot="10800000" flipV="1">
            <a:off x="1585215" y="3250847"/>
            <a:ext cx="834209" cy="30009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左右箭头 17"/>
          <p:cNvSpPr/>
          <p:nvPr/>
        </p:nvSpPr>
        <p:spPr>
          <a:xfrm rot="16200000" flipV="1">
            <a:off x="2373238" y="2353964"/>
            <a:ext cx="1023862" cy="349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6749" y="1294265"/>
            <a:ext cx="882264" cy="7224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Proc</a:t>
            </a:r>
            <a:endParaRPr lang="zh-CN" altLang="en-US" sz="1400" dirty="0"/>
          </a:p>
        </p:txBody>
      </p:sp>
      <p:sp>
        <p:nvSpPr>
          <p:cNvPr id="20" name="左右箭头 19"/>
          <p:cNvSpPr/>
          <p:nvPr/>
        </p:nvSpPr>
        <p:spPr>
          <a:xfrm rot="10800000" flipV="1">
            <a:off x="3325386" y="1475430"/>
            <a:ext cx="1023862" cy="349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Remote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9248" y="3040558"/>
            <a:ext cx="882264" cy="7224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Proc</a:t>
            </a:r>
            <a:endParaRPr lang="zh-CN" altLang="en-US" sz="1400" dirty="0"/>
          </a:p>
        </p:txBody>
      </p:sp>
      <p:sp>
        <p:nvSpPr>
          <p:cNvPr id="22" name="左右箭头 21"/>
          <p:cNvSpPr/>
          <p:nvPr/>
        </p:nvSpPr>
        <p:spPr>
          <a:xfrm rot="10800000" flipV="1">
            <a:off x="3311728" y="3221138"/>
            <a:ext cx="1023862" cy="349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左右箭头 22"/>
          <p:cNvSpPr/>
          <p:nvPr/>
        </p:nvSpPr>
        <p:spPr>
          <a:xfrm rot="16200000" flipV="1">
            <a:off x="4297533" y="2350426"/>
            <a:ext cx="1023862" cy="349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左右箭头 23"/>
          <p:cNvSpPr/>
          <p:nvPr/>
        </p:nvSpPr>
        <p:spPr>
          <a:xfrm rot="10800000" flipV="1">
            <a:off x="5209104" y="1500043"/>
            <a:ext cx="834209" cy="30009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08869" y="1406525"/>
            <a:ext cx="686633" cy="47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Mem</a:t>
            </a:r>
            <a:endParaRPr lang="zh-CN" altLang="en-US" sz="1400" dirty="0"/>
          </a:p>
        </p:txBody>
      </p:sp>
      <p:sp>
        <p:nvSpPr>
          <p:cNvPr id="26" name="左右箭头 25"/>
          <p:cNvSpPr/>
          <p:nvPr/>
        </p:nvSpPr>
        <p:spPr>
          <a:xfrm rot="10800000" flipV="1">
            <a:off x="5240040" y="3252971"/>
            <a:ext cx="834209" cy="30009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1559" y="3159452"/>
            <a:ext cx="686633" cy="47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Mem</a:t>
            </a:r>
            <a:endParaRPr lang="zh-CN" altLang="en-US" sz="1400" dirty="0"/>
          </a:p>
        </p:txBody>
      </p:sp>
      <p:sp>
        <p:nvSpPr>
          <p:cNvPr id="28" name="左右箭头 27"/>
          <p:cNvSpPr/>
          <p:nvPr/>
        </p:nvSpPr>
        <p:spPr>
          <a:xfrm rot="8213439" flipV="1">
            <a:off x="3132896" y="2363399"/>
            <a:ext cx="1454621" cy="349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Remote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左右箭头 28"/>
          <p:cNvSpPr/>
          <p:nvPr/>
        </p:nvSpPr>
        <p:spPr>
          <a:xfrm rot="13448269" flipV="1">
            <a:off x="3108029" y="2359650"/>
            <a:ext cx="1454621" cy="34932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Numa blancing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699542"/>
            <a:ext cx="8461360" cy="410445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NUMA</a:t>
            </a:r>
            <a:r>
              <a:rPr lang="zh-CN" altLang="en-US" dirty="0">
                <a:solidFill>
                  <a:schemeClr val="tx1"/>
                </a:solidFill>
              </a:rPr>
              <a:t>架构下，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访问本</a:t>
            </a:r>
            <a:r>
              <a:rPr lang="en-US" altLang="zh-CN" dirty="0">
                <a:solidFill>
                  <a:schemeClr val="tx1"/>
                </a:solidFill>
              </a:rPr>
              <a:t>NUMA NODE</a:t>
            </a:r>
            <a:r>
              <a:rPr lang="zh-CN" altLang="en-US" dirty="0">
                <a:solidFill>
                  <a:schemeClr val="tx1"/>
                </a:solidFill>
              </a:rPr>
              <a:t>下的内存速度比较快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r>
              <a:rPr lang="zh-CN" altLang="en-US" dirty="0">
                <a:solidFill>
                  <a:schemeClr val="tx1"/>
                </a:solidFill>
              </a:rPr>
              <a:t>但访问</a:t>
            </a:r>
            <a:r>
              <a:rPr lang="zh-CN" altLang="en-US" dirty="0" smtClean="0">
                <a:solidFill>
                  <a:schemeClr val="tx1"/>
                </a:solidFill>
              </a:rPr>
              <a:t>本</a:t>
            </a:r>
            <a:r>
              <a:rPr lang="en-US" altLang="zh-CN" dirty="0" smtClean="0">
                <a:solidFill>
                  <a:schemeClr val="tx1"/>
                </a:solidFill>
              </a:rPr>
              <a:t>NUMA </a:t>
            </a:r>
            <a:r>
              <a:rPr lang="en-US" altLang="zh-CN" dirty="0">
                <a:solidFill>
                  <a:schemeClr val="tx1"/>
                </a:solidFill>
              </a:rPr>
              <a:t>NODE</a:t>
            </a:r>
            <a:r>
              <a:rPr lang="zh-CN" altLang="en-US" dirty="0">
                <a:solidFill>
                  <a:schemeClr val="tx1"/>
                </a:solidFill>
              </a:rPr>
              <a:t>以外的内存，则称为</a:t>
            </a:r>
            <a:r>
              <a:rPr lang="zh-CN" altLang="en-US" b="1" dirty="0">
                <a:solidFill>
                  <a:srgbClr val="FF0000"/>
                </a:solidFill>
              </a:rPr>
              <a:t>跨</a:t>
            </a:r>
            <a:r>
              <a:rPr lang="en-US" altLang="zh-CN" b="1" dirty="0">
                <a:solidFill>
                  <a:srgbClr val="FF0000"/>
                </a:solidFill>
              </a:rPr>
              <a:t>NUMA</a:t>
            </a:r>
            <a:r>
              <a:rPr lang="zh-CN" altLang="en-US" b="1" dirty="0">
                <a:solidFill>
                  <a:srgbClr val="FF0000"/>
                </a:solidFill>
              </a:rPr>
              <a:t>访问</a:t>
            </a:r>
            <a:r>
              <a:rPr lang="zh-CN" altLang="en-US" dirty="0">
                <a:solidFill>
                  <a:schemeClr val="tx1"/>
                </a:solidFill>
              </a:rPr>
              <a:t>，该种方式访问速度比访问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</a:t>
            </a:r>
            <a:r>
              <a:rPr lang="en-US" altLang="zh-CN" dirty="0">
                <a:solidFill>
                  <a:schemeClr val="tx1"/>
                </a:solidFill>
              </a:rPr>
              <a:t>NODE</a:t>
            </a:r>
            <a:r>
              <a:rPr lang="zh-CN" altLang="en-US" dirty="0">
                <a:solidFill>
                  <a:schemeClr val="tx1"/>
                </a:solidFill>
              </a:rPr>
              <a:t>下的内存</a:t>
            </a:r>
            <a:r>
              <a:rPr lang="zh-CN" altLang="en-US" dirty="0" smtClean="0">
                <a:solidFill>
                  <a:schemeClr val="tx1"/>
                </a:solidFill>
              </a:rPr>
              <a:t>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内核下实现了一套</a:t>
            </a:r>
            <a:r>
              <a:rPr lang="en-US" altLang="zh-CN" dirty="0" smtClean="0">
                <a:solidFill>
                  <a:schemeClr val="tx1"/>
                </a:solidFill>
              </a:rPr>
              <a:t>Numa balancing</a:t>
            </a:r>
            <a:r>
              <a:rPr lang="zh-CN" altLang="en-US" dirty="0" smtClean="0">
                <a:solidFill>
                  <a:schemeClr val="tx1"/>
                </a:solidFill>
              </a:rPr>
              <a:t>机制，来</a:t>
            </a:r>
            <a:r>
              <a:rPr lang="zh-CN" altLang="en-US" b="1" dirty="0" smtClean="0">
                <a:solidFill>
                  <a:srgbClr val="FF0000"/>
                </a:solidFill>
              </a:rPr>
              <a:t>避免</a:t>
            </a:r>
            <a:r>
              <a:rPr lang="zh-CN" altLang="en-US" dirty="0" smtClean="0">
                <a:solidFill>
                  <a:schemeClr val="tx1"/>
                </a:solidFill>
              </a:rPr>
              <a:t>内存的跨</a:t>
            </a:r>
            <a:r>
              <a:rPr lang="en-US" altLang="zh-CN" dirty="0" smtClean="0">
                <a:solidFill>
                  <a:schemeClr val="tx1"/>
                </a:solidFill>
              </a:rPr>
              <a:t>NUMA</a:t>
            </a:r>
            <a:r>
              <a:rPr lang="zh-CN" altLang="en-US" dirty="0" smtClean="0">
                <a:solidFill>
                  <a:schemeClr val="tx1"/>
                </a:solidFill>
              </a:rPr>
              <a:t>访问。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b="1" dirty="0">
                <a:solidFill>
                  <a:srgbClr val="FF0000"/>
                </a:solidFill>
              </a:rPr>
              <a:t>Numa </a:t>
            </a:r>
            <a:r>
              <a:rPr lang="en-US" altLang="zh-CN" b="1" dirty="0" smtClean="0">
                <a:solidFill>
                  <a:srgbClr val="FF0000"/>
                </a:solidFill>
              </a:rPr>
              <a:t>blancing</a:t>
            </a:r>
            <a:r>
              <a:rPr lang="zh-CN" altLang="en-US" dirty="0" smtClean="0">
                <a:solidFill>
                  <a:schemeClr val="tx1"/>
                </a:solidFill>
              </a:rPr>
              <a:t>机制总体说来，按一下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步实现：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内核调度器，按一定的周期添加</a:t>
            </a:r>
            <a:r>
              <a:rPr lang="en-US" altLang="zh-CN" dirty="0" err="1" smtClean="0">
                <a:solidFill>
                  <a:schemeClr val="tx1"/>
                </a:solidFill>
              </a:rPr>
              <a:t>task_numa_work</a:t>
            </a:r>
            <a:r>
              <a:rPr lang="zh-CN" altLang="en-US" dirty="0" smtClean="0">
                <a:solidFill>
                  <a:schemeClr val="tx1"/>
                </a:solidFill>
              </a:rPr>
              <a:t>到进程</a:t>
            </a:r>
            <a:r>
              <a:rPr lang="en-US" altLang="zh-CN" dirty="0" err="1" smtClean="0">
                <a:solidFill>
                  <a:schemeClr val="tx1"/>
                </a:solidFill>
              </a:rPr>
              <a:t>task_work</a:t>
            </a:r>
            <a:r>
              <a:rPr lang="zh-CN" altLang="en-US" dirty="0" smtClean="0">
                <a:solidFill>
                  <a:schemeClr val="tx1"/>
                </a:solidFill>
              </a:rPr>
              <a:t>链上，进程从系统调用返回的时机，会处理</a:t>
            </a:r>
            <a:r>
              <a:rPr lang="en-US" altLang="zh-CN" dirty="0" err="1" smtClean="0">
                <a:solidFill>
                  <a:schemeClr val="tx1"/>
                </a:solidFill>
              </a:rPr>
              <a:t>task_numa_work</a:t>
            </a:r>
            <a:r>
              <a:rPr lang="zh-CN" altLang="en-US" dirty="0" smtClean="0">
                <a:solidFill>
                  <a:schemeClr val="tx1"/>
                </a:solidFill>
              </a:rPr>
              <a:t>，遍历进程的</a:t>
            </a:r>
            <a:r>
              <a:rPr lang="en-US" altLang="zh-CN" dirty="0" smtClean="0">
                <a:solidFill>
                  <a:schemeClr val="tx1"/>
                </a:solidFill>
              </a:rPr>
              <a:t>VMA</a:t>
            </a:r>
            <a:r>
              <a:rPr lang="zh-CN" altLang="en-US" dirty="0" smtClean="0">
                <a:solidFill>
                  <a:schemeClr val="tx1"/>
                </a:solidFill>
              </a:rPr>
              <a:t>，将页表属性修改为不可访问状态；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）一旦进程进入运行，访问到对应的内存，则产生页面访问</a:t>
            </a:r>
            <a:r>
              <a:rPr lang="zh-CN" altLang="en-US" dirty="0">
                <a:solidFill>
                  <a:schemeClr val="tx1"/>
                </a:solidFill>
              </a:rPr>
              <a:t>异常</a:t>
            </a:r>
            <a:r>
              <a:rPr lang="zh-CN" altLang="en-US" dirty="0" smtClean="0">
                <a:solidFill>
                  <a:schemeClr val="tx1"/>
                </a:solidFill>
              </a:rPr>
              <a:t>；页面访问异常处理中完成内存页面的跨</a:t>
            </a:r>
            <a:r>
              <a:rPr lang="en-US" altLang="zh-CN" dirty="0" smtClean="0">
                <a:solidFill>
                  <a:schemeClr val="tx1"/>
                </a:solidFill>
              </a:rPr>
              <a:t>NUMA</a:t>
            </a:r>
            <a:r>
              <a:rPr lang="zh-CN" altLang="en-US" dirty="0" smtClean="0">
                <a:solidFill>
                  <a:schemeClr val="tx1"/>
                </a:solidFill>
              </a:rPr>
              <a:t>迁移。（在本端</a:t>
            </a:r>
            <a:r>
              <a:rPr lang="en-US" altLang="zh-CN" dirty="0" smtClean="0">
                <a:solidFill>
                  <a:schemeClr val="tx1"/>
                </a:solidFill>
              </a:rPr>
              <a:t>NUMA</a:t>
            </a:r>
            <a:r>
              <a:rPr lang="zh-CN" altLang="en-US" dirty="0" smtClean="0">
                <a:solidFill>
                  <a:schemeClr val="tx1"/>
                </a:solidFill>
              </a:rPr>
              <a:t>节点分配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  <a:r>
              <a:rPr lang="zh-CN" altLang="en-US" dirty="0" smtClean="0">
                <a:solidFill>
                  <a:schemeClr val="tx1"/>
                </a:solidFill>
              </a:rPr>
              <a:t>，将跨</a:t>
            </a:r>
            <a:r>
              <a:rPr lang="en-US" altLang="zh-CN" dirty="0" smtClean="0">
                <a:solidFill>
                  <a:schemeClr val="tx1"/>
                </a:solidFill>
              </a:rPr>
              <a:t>NUMA</a:t>
            </a:r>
            <a:r>
              <a:rPr lang="zh-CN" altLang="en-US" dirty="0" smtClean="0">
                <a:solidFill>
                  <a:schemeClr val="tx1"/>
                </a:solidFill>
              </a:rPr>
              <a:t>的远端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  <a:r>
              <a:rPr lang="zh-CN" altLang="en-US" dirty="0" smtClean="0">
                <a:solidFill>
                  <a:schemeClr val="tx1"/>
                </a:solidFill>
              </a:rPr>
              <a:t>数据拷贝到本地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89" y="3579862"/>
            <a:ext cx="3728351" cy="13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217858"/>
            <a:ext cx="6083972" cy="428614"/>
          </a:xfrm>
        </p:spPr>
        <p:txBody>
          <a:bodyPr/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ask_numa_work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369041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task_tick_fair</a:t>
            </a:r>
            <a:r>
              <a:rPr lang="zh-CN" altLang="en-US" dirty="0" smtClean="0">
                <a:solidFill>
                  <a:schemeClr val="tx1"/>
                </a:solidFill>
              </a:rPr>
              <a:t>是添加</a:t>
            </a:r>
            <a:r>
              <a:rPr lang="en-US" altLang="zh-CN" dirty="0" smtClean="0">
                <a:solidFill>
                  <a:schemeClr val="tx1"/>
                </a:solidFill>
              </a:rPr>
              <a:t>numa work</a:t>
            </a:r>
            <a:r>
              <a:rPr lang="zh-CN" altLang="en-US" dirty="0" smtClean="0">
                <a:solidFill>
                  <a:schemeClr val="tx1"/>
                </a:solidFill>
              </a:rPr>
              <a:t>的入口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err="1" smtClean="0">
                <a:solidFill>
                  <a:srgbClr val="FF0000"/>
                </a:solidFill>
              </a:rPr>
              <a:t>kernel.numa_balancing</a:t>
            </a:r>
            <a:r>
              <a:rPr lang="zh-CN" altLang="en-US" dirty="0" smtClean="0">
                <a:solidFill>
                  <a:schemeClr val="tx1"/>
                </a:solidFill>
              </a:rPr>
              <a:t>开关控制，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 err="1" smtClean="0">
                <a:solidFill>
                  <a:schemeClr val="tx1"/>
                </a:solidFill>
              </a:rPr>
              <a:t>kernel.numa_balancing</a:t>
            </a:r>
            <a:r>
              <a:rPr lang="en-US" altLang="zh-CN" dirty="0" smtClean="0">
                <a:solidFill>
                  <a:schemeClr val="tx1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</a:rPr>
              <a:t>的时候，会进入</a:t>
            </a:r>
            <a:r>
              <a:rPr lang="en-US" altLang="zh-CN" dirty="0" smtClean="0">
                <a:solidFill>
                  <a:schemeClr val="tx1"/>
                </a:solidFill>
              </a:rPr>
              <a:t>task_tick_numa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r>
              <a:rPr lang="en-US" altLang="zh-CN" dirty="0" smtClean="0">
                <a:solidFill>
                  <a:schemeClr val="tx1"/>
                </a:solidFill>
              </a:rPr>
              <a:t>numa work</a:t>
            </a:r>
            <a:r>
              <a:rPr lang="zh-CN" altLang="en-US" dirty="0" smtClean="0">
                <a:solidFill>
                  <a:schemeClr val="tx1"/>
                </a:solidFill>
              </a:rPr>
              <a:t>执行周期（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sysctl_numa_balancing_scan_delay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控制，默认是</a:t>
            </a:r>
            <a:r>
              <a:rPr lang="en-US" altLang="zh-CN" dirty="0" smtClean="0">
                <a:solidFill>
                  <a:schemeClr val="tx1"/>
                </a:solidFill>
              </a:rPr>
              <a:t>1s</a:t>
            </a:r>
            <a:r>
              <a:rPr lang="zh-CN" altLang="en-US" dirty="0" smtClean="0">
                <a:solidFill>
                  <a:schemeClr val="tx1"/>
                </a:solidFill>
              </a:rPr>
              <a:t>），添加</a:t>
            </a:r>
            <a:r>
              <a:rPr lang="en-US" altLang="zh-CN" dirty="0" err="1" smtClean="0">
                <a:solidFill>
                  <a:schemeClr val="tx1"/>
                </a:solidFill>
              </a:rPr>
              <a:t>task_numa_work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7694"/>
            <a:ext cx="5256584" cy="23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217858"/>
            <a:ext cx="5795940" cy="428614"/>
          </a:xfrm>
        </p:spPr>
        <p:txBody>
          <a:bodyPr/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ask_numa_work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en-US" altLang="zh-CN" dirty="0" err="1" smtClean="0">
                <a:solidFill>
                  <a:schemeClr val="tx1"/>
                </a:solidFill>
              </a:rPr>
              <a:t>task_numa_work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该</a:t>
            </a:r>
            <a:r>
              <a:rPr lang="en-US" altLang="zh-CN" dirty="0" smtClean="0">
                <a:solidFill>
                  <a:schemeClr val="tx1"/>
                </a:solidFill>
              </a:rPr>
              <a:t>work</a:t>
            </a:r>
            <a:r>
              <a:rPr lang="zh-CN" altLang="en-US" dirty="0" smtClean="0">
                <a:solidFill>
                  <a:srgbClr val="FF0000"/>
                </a:solidFill>
              </a:rPr>
              <a:t>扫描</a:t>
            </a:r>
            <a:r>
              <a:rPr lang="zh-CN" altLang="en-US" dirty="0" smtClean="0">
                <a:solidFill>
                  <a:schemeClr val="tx1"/>
                </a:solidFill>
              </a:rPr>
              <a:t>进程的</a:t>
            </a:r>
            <a:r>
              <a:rPr lang="en-US" altLang="zh-CN" dirty="0" smtClean="0">
                <a:solidFill>
                  <a:schemeClr val="tx1"/>
                </a:solidFill>
              </a:rPr>
              <a:t>VMA</a:t>
            </a:r>
            <a:r>
              <a:rPr lang="zh-CN" altLang="en-US" dirty="0" smtClean="0">
                <a:solidFill>
                  <a:schemeClr val="tx1"/>
                </a:solidFill>
              </a:rPr>
              <a:t>地址空间，按</a:t>
            </a:r>
            <a:r>
              <a:rPr lang="en-US" altLang="zh-CN" dirty="0" err="1" smtClean="0">
                <a:solidFill>
                  <a:srgbClr val="FF0000"/>
                </a:solidFill>
              </a:rPr>
              <a:t>sysctl_numa_balancing_scan_size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256MB</a:t>
            </a:r>
            <a:r>
              <a:rPr lang="zh-CN" altLang="en-US" dirty="0" smtClean="0">
                <a:solidFill>
                  <a:schemeClr val="tx1"/>
                </a:solidFill>
              </a:rPr>
              <a:t>）的配额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大小扫描内存块，</a:t>
            </a:r>
            <a:r>
              <a:rPr lang="zh-CN" altLang="en-US" dirty="0" smtClean="0">
                <a:solidFill>
                  <a:srgbClr val="FF0000"/>
                </a:solidFill>
              </a:rPr>
              <a:t>修改</a:t>
            </a:r>
            <a:r>
              <a:rPr lang="zh-CN" altLang="en-US" dirty="0" smtClean="0">
                <a:solidFill>
                  <a:schemeClr val="tx1"/>
                </a:solidFill>
              </a:rPr>
              <a:t>内存页面的属性为不可访问。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23678"/>
            <a:ext cx="4559796" cy="28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217858"/>
            <a:ext cx="6804052" cy="42861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NUMA balancing</a:t>
            </a:r>
            <a:r>
              <a:rPr lang="zh-CN" altLang="en-US" dirty="0">
                <a:solidFill>
                  <a:schemeClr val="tx1"/>
                </a:solidFill>
              </a:rPr>
              <a:t>通知机制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1634" y="771550"/>
            <a:ext cx="8604861" cy="43719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NUMA balancing</a:t>
            </a:r>
            <a:r>
              <a:rPr lang="zh-CN" altLang="en-US" dirty="0" smtClean="0">
                <a:solidFill>
                  <a:schemeClr val="tx1"/>
                </a:solidFill>
              </a:rPr>
              <a:t>通知机制：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在修改页面属性为不可访问之前，通过</a:t>
            </a:r>
            <a:r>
              <a:rPr lang="en-US" altLang="zh-CN" dirty="0" smtClean="0">
                <a:solidFill>
                  <a:schemeClr val="tx1"/>
                </a:solidFill>
              </a:rPr>
              <a:t>MMU</a:t>
            </a:r>
            <a:r>
              <a:rPr lang="zh-CN" altLang="en-US" dirty="0" smtClean="0">
                <a:solidFill>
                  <a:schemeClr val="tx1"/>
                </a:solidFill>
              </a:rPr>
              <a:t>消息通知链，通知关注该地址的模块。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 smtClean="0">
                <a:solidFill>
                  <a:schemeClr val="tx1"/>
                </a:solidFill>
              </a:rPr>
              <a:t>mmu_notifier_register</a:t>
            </a:r>
            <a:r>
              <a:rPr lang="en-US" altLang="zh-CN" dirty="0" smtClean="0">
                <a:solidFill>
                  <a:schemeClr val="tx1"/>
                </a:solidFill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</a:rPr>
              <a:t>注册消息通知函数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mmu_notifier_unregister</a:t>
            </a:r>
            <a:r>
              <a:rPr lang="en-US" altLang="zh-CN" dirty="0" smtClean="0">
                <a:solidFill>
                  <a:schemeClr val="tx1"/>
                </a:solidFill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</a:rPr>
              <a:t>反注册</a:t>
            </a:r>
            <a:r>
              <a:rPr lang="zh-CN" altLang="en-US" dirty="0">
                <a:solidFill>
                  <a:schemeClr val="tx1"/>
                </a:solidFill>
              </a:rPr>
              <a:t>消息通知函数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task_numa_work</a:t>
            </a:r>
            <a:r>
              <a:rPr lang="zh-CN" altLang="en-US" dirty="0" smtClean="0">
                <a:solidFill>
                  <a:schemeClr val="tx1"/>
                </a:solidFill>
              </a:rPr>
              <a:t>修改页面为不可访问状态，修改前通知驱动</a:t>
            </a:r>
            <a:r>
              <a:rPr lang="en-US" altLang="zh-CN" dirty="0" smtClean="0">
                <a:solidFill>
                  <a:schemeClr val="tx1"/>
                </a:solidFill>
              </a:rPr>
              <a:t>invalidate start</a:t>
            </a:r>
            <a:r>
              <a:rPr lang="zh-CN" altLang="en-US" dirty="0" smtClean="0">
                <a:solidFill>
                  <a:schemeClr val="tx1"/>
                </a:solidFill>
              </a:rPr>
              <a:t>，修改完成后在通知</a:t>
            </a:r>
            <a:r>
              <a:rPr lang="en-US" altLang="zh-CN" dirty="0" smtClean="0">
                <a:solidFill>
                  <a:schemeClr val="tx1"/>
                </a:solidFill>
              </a:rPr>
              <a:t>invalidate end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0" y="2933880"/>
            <a:ext cx="3102436" cy="1798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302656"/>
            <a:ext cx="3833242" cy="18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43" y="4040551"/>
            <a:ext cx="3477766" cy="11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do_numa_page</a:t>
            </a:r>
            <a:r>
              <a:rPr lang="zh-CN" altLang="en-US" dirty="0" smtClean="0"/>
              <a:t>迁移页面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do_numa_page</a:t>
            </a:r>
            <a:r>
              <a:rPr lang="zh-CN" altLang="en-US" dirty="0" smtClean="0">
                <a:solidFill>
                  <a:schemeClr val="tx1"/>
                </a:solidFill>
              </a:rPr>
              <a:t>处理页面迁移：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当前访问内存的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核所在的</a:t>
            </a:r>
            <a:r>
              <a:rPr lang="en-US" altLang="zh-CN" dirty="0" smtClean="0">
                <a:solidFill>
                  <a:schemeClr val="tx1"/>
                </a:solidFill>
              </a:rPr>
              <a:t>numa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  <a:r>
              <a:rPr lang="zh-CN" altLang="en-US" dirty="0" smtClean="0">
                <a:solidFill>
                  <a:schemeClr val="tx1"/>
                </a:solidFill>
              </a:rPr>
              <a:t>所在的</a:t>
            </a:r>
            <a:r>
              <a:rPr lang="en-US" altLang="zh-CN" dirty="0" smtClean="0">
                <a:solidFill>
                  <a:schemeClr val="tx1"/>
                </a:solidFill>
              </a:rPr>
              <a:t>numa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内存访问策略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mpol_misplaced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/>
            <a:r>
              <a:rPr lang="zh-CN" altLang="en-US" dirty="0" smtClean="0">
                <a:solidFill>
                  <a:schemeClr val="tx1"/>
                </a:solidFill>
              </a:rPr>
              <a:t>根据以上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个条件，确定访问的</a:t>
            </a:r>
            <a:r>
              <a:rPr lang="en-US" altLang="zh-CN" dirty="0" smtClean="0">
                <a:solidFill>
                  <a:schemeClr val="tx1"/>
                </a:solidFill>
              </a:rPr>
              <a:t>page</a:t>
            </a:r>
            <a:r>
              <a:rPr lang="zh-CN" altLang="en-US" dirty="0" smtClean="0">
                <a:solidFill>
                  <a:schemeClr val="tx1"/>
                </a:solidFill>
              </a:rPr>
              <a:t>应该迁移到的目标节点，如果</a:t>
            </a:r>
            <a:r>
              <a:rPr lang="en-US" altLang="zh-CN" dirty="0" smtClean="0">
                <a:solidFill>
                  <a:schemeClr val="tx1"/>
                </a:solidFill>
              </a:rPr>
              <a:t>target </a:t>
            </a:r>
            <a:r>
              <a:rPr lang="en-US" altLang="zh-CN" dirty="0" err="1" smtClean="0">
                <a:solidFill>
                  <a:schemeClr val="tx1"/>
                </a:solidFill>
              </a:rPr>
              <a:t>nid</a:t>
            </a:r>
            <a:r>
              <a:rPr lang="zh-CN" altLang="en-US" dirty="0" smtClean="0">
                <a:solidFill>
                  <a:schemeClr val="tx1"/>
                </a:solidFill>
              </a:rPr>
              <a:t>为本节点，则不发生迁移，否则</a:t>
            </a:r>
            <a:r>
              <a:rPr lang="en-US" altLang="zh-CN" dirty="0" err="1" smtClean="0">
                <a:solidFill>
                  <a:schemeClr val="tx1"/>
                </a:solidFill>
              </a:rPr>
              <a:t>migrate_misplaced_page</a:t>
            </a:r>
            <a:r>
              <a:rPr lang="zh-CN" altLang="en-US" dirty="0" smtClean="0">
                <a:solidFill>
                  <a:schemeClr val="tx1"/>
                </a:solidFill>
              </a:rPr>
              <a:t>进行页面迁移工作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handle_mm_fault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__</a:t>
            </a:r>
            <a:r>
              <a:rPr lang="en-US" altLang="zh-CN" dirty="0" err="1" smtClean="0">
                <a:solidFill>
                  <a:schemeClr val="tx1"/>
                </a:solidFill>
              </a:rPr>
              <a:t>handle_mm_fault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handle_pte_fault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do_numa_page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migrate_misplaced_page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32244" y="123478"/>
            <a:ext cx="5072098" cy="428614"/>
          </a:xfrm>
        </p:spPr>
        <p:txBody>
          <a:bodyPr/>
          <a:lstStyle/>
          <a:p>
            <a:r>
              <a:rPr lang="en-US" altLang="zh-CN" dirty="0" smtClean="0"/>
              <a:t>DCU</a:t>
            </a:r>
            <a:r>
              <a:rPr lang="zh-CN" altLang="en-US" dirty="0" smtClean="0"/>
              <a:t>驱动处理</a:t>
            </a:r>
            <a:r>
              <a:rPr lang="en-US" altLang="zh-CN" dirty="0" smtClean="0"/>
              <a:t>numa balance</a:t>
            </a:r>
            <a:r>
              <a:rPr lang="zh-CN" altLang="en-US" dirty="0" smtClean="0"/>
              <a:t>时序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96136" y="687343"/>
            <a:ext cx="31568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内核</a:t>
            </a:r>
            <a:r>
              <a:rPr lang="en-US" altLang="zh-CN" sz="1400" dirty="0" err="1" smtClean="0"/>
              <a:t>task_numa_work</a:t>
            </a:r>
            <a:r>
              <a:rPr lang="zh-CN" altLang="en-US" sz="1400" dirty="0" smtClean="0"/>
              <a:t>函数周期性扫描</a:t>
            </a:r>
            <a:r>
              <a:rPr lang="en-US" altLang="zh-CN" sz="1400" dirty="0" smtClean="0"/>
              <a:t>VMA</a:t>
            </a:r>
            <a:r>
              <a:rPr lang="zh-CN" altLang="en-US" sz="1400" dirty="0" smtClean="0"/>
              <a:t>，修改页表将页表标识为不可能访问状态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修改页表前回调驱动注册函数通知驱动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驱动增加进程</a:t>
            </a:r>
            <a:r>
              <a:rPr lang="en-US" altLang="zh-CN" sz="1400" dirty="0" err="1" smtClean="0"/>
              <a:t>bo</a:t>
            </a:r>
            <a:r>
              <a:rPr lang="zh-CN" altLang="en-US" sz="1400" dirty="0" smtClean="0"/>
              <a:t>计数，淘汰计算进程，启动</a:t>
            </a:r>
            <a:r>
              <a:rPr lang="en-US" altLang="zh-CN" sz="1400" dirty="0" smtClean="0"/>
              <a:t>restore work</a:t>
            </a:r>
            <a:r>
              <a:rPr lang="zh-CN" altLang="en-US" sz="1400" dirty="0" smtClean="0"/>
              <a:t>进行处理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err="1" smtClean="0"/>
              <a:t>restore_userptr_worker</a:t>
            </a:r>
            <a:r>
              <a:rPr lang="zh-CN" altLang="en-US" sz="1400" dirty="0" smtClean="0"/>
              <a:t>释放锁定的旧页面，获取新页面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会触发内核页面迁移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，重新跟新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页表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处理完成后检查进程</a:t>
            </a:r>
            <a:r>
              <a:rPr lang="en-US" altLang="zh-CN" sz="1400" dirty="0" err="1" smtClean="0"/>
              <a:t>bo</a:t>
            </a:r>
            <a:r>
              <a:rPr lang="zh-CN" altLang="en-US" sz="1400" dirty="0" smtClean="0"/>
              <a:t>计数，判断在</a:t>
            </a:r>
            <a:r>
              <a:rPr lang="en-US" altLang="zh-CN" sz="1400" dirty="0" smtClean="0"/>
              <a:t>restore</a:t>
            </a:r>
            <a:r>
              <a:rPr lang="zh-CN" altLang="en-US" sz="1400" dirty="0" smtClean="0"/>
              <a:t>期间是否新的淘汰操作，如果发生则放弃本次操作结果，启动下次还原操作；否则还原计算进程。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6478"/>
            <a:ext cx="5549262" cy="32448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504" y="3723878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存在问题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       内核以</a:t>
            </a:r>
            <a:r>
              <a:rPr lang="en-US" altLang="zh-CN" sz="1400" dirty="0" smtClean="0"/>
              <a:t>256M</a:t>
            </a:r>
            <a:r>
              <a:rPr lang="zh-CN" altLang="en-US" sz="1400" dirty="0" smtClean="0"/>
              <a:t>的</a:t>
            </a:r>
            <a:r>
              <a:rPr lang="zh-CN" altLang="en-US" sz="1400" dirty="0" smtClean="0"/>
              <a:t>配额修改一批页面并通知</a:t>
            </a:r>
            <a:r>
              <a:rPr lang="zh-CN" altLang="en-US" sz="1400" dirty="0" smtClean="0"/>
              <a:t>驱动淘汰，而驱动每次还原操作必须以进程为单位进行页面淘汰和还原（因为驱动无法预期下发到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userptr</a:t>
            </a:r>
            <a:r>
              <a:rPr lang="zh-CN" altLang="en-US" sz="1400" dirty="0" smtClean="0"/>
              <a:t>内存哪部分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在使用，所以必须整体淘汰和还原）。</a:t>
            </a:r>
            <a:endParaRPr lang="en-US" altLang="zh-CN" sz="1400" dirty="0" smtClean="0"/>
          </a:p>
          <a:p>
            <a:r>
              <a:rPr lang="zh-CN" altLang="en-US" sz="1400" dirty="0" smtClean="0"/>
              <a:t>       当分配</a:t>
            </a:r>
            <a:r>
              <a:rPr lang="en-US" altLang="zh-CN" sz="1400" dirty="0" smtClean="0"/>
              <a:t>userptr</a:t>
            </a:r>
            <a:r>
              <a:rPr lang="zh-CN" altLang="en-US" sz="1400" dirty="0" smtClean="0"/>
              <a:t>内存过大的时候，会存在内核频繁通知驱动淘汰，而驱动还原操作执行时间也会变长。当驱动刚将</a:t>
            </a:r>
            <a:r>
              <a:rPr lang="en-US" altLang="zh-CN" sz="1400" dirty="0" smtClean="0"/>
              <a:t>userptr</a:t>
            </a:r>
            <a:r>
              <a:rPr lang="zh-CN" altLang="en-US" sz="1400" dirty="0" smtClean="0"/>
              <a:t>内存还原，还没来得及还原淘汰出去的进程，进程再次被淘汰出去。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806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9005" y="791779"/>
            <a:ext cx="7933405" cy="3943350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一、操作方法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大矩阵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运算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dcudgemm_stress.out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3 60032 60032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4096</a:t>
            </a: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二、现象：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dgemm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进程卡住，运算没法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存在的问题</a:t>
            </a:r>
            <a:endParaRPr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90923"/>
            <a:ext cx="5801735" cy="13009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03" y="3435846"/>
            <a:ext cx="5282365" cy="15092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84168" y="400580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内核频繁通知淘汰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27122</TotalTime>
  <Words>904</Words>
  <Application>Microsoft Office PowerPoint</Application>
  <PresentationFormat>全屏显示(16:9)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Times New Roman</vt:lpstr>
      <vt:lpstr>Wingdings</vt:lpstr>
      <vt:lpstr>展厅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Dawning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用户26</dc:creator>
  <cp:lastModifiedBy>Qu Huang</cp:lastModifiedBy>
  <cp:revision>920</cp:revision>
  <dcterms:created xsi:type="dcterms:W3CDTF">2012-06-15T08:14:00Z</dcterms:created>
  <dcterms:modified xsi:type="dcterms:W3CDTF">2021-09-24T02:23:40Z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2052-10.8.2.7027</vt:lpwstr>
  </property>
</Properties>
</file>