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1" r:id="rId2"/>
    <p:sldId id="406" r:id="rId3"/>
    <p:sldId id="407" r:id="rId4"/>
    <p:sldId id="408" r:id="rId5"/>
    <p:sldId id="409" r:id="rId6"/>
    <p:sldId id="411" r:id="rId7"/>
    <p:sldId id="415" r:id="rId8"/>
    <p:sldId id="416" r:id="rId9"/>
    <p:sldId id="410" r:id="rId10"/>
    <p:sldId id="417" r:id="rId11"/>
    <p:sldId id="418" r:id="rId12"/>
    <p:sldId id="419" r:id="rId13"/>
    <p:sldId id="420" r:id="rId14"/>
    <p:sldId id="400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F9FBD"/>
    <a:srgbClr val="B01F24"/>
    <a:srgbClr val="D5131D"/>
    <a:srgbClr val="D4101A"/>
    <a:srgbClr val="ACC9FF"/>
    <a:srgbClr val="FFB3B2"/>
    <a:srgbClr val="00A64A"/>
    <a:srgbClr val="3505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88616" autoAdjust="0"/>
  </p:normalViewPr>
  <p:slideViewPr>
    <p:cSldViewPr>
      <p:cViewPr varScale="1">
        <p:scale>
          <a:sx n="96" d="100"/>
          <a:sy n="96" d="100"/>
        </p:scale>
        <p:origin x="774" y="78"/>
      </p:cViewPr>
      <p:guideLst>
        <p:guide orient="horz" pos="1529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CFDB8F-8A5D-4EDE-BDFD-E0A3DA89BF51}" type="datetimeFigureOut">
              <a:rPr lang="zh-CN" altLang="en-US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A525D0-01A3-4E6C-A3DE-C64BAF0BBC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17F21-A43E-42FC-9F09-34BA50A82073}" type="datetimeFigureOut">
              <a:rPr lang="zh-CN" altLang="en-US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0F89E-B6DD-4D38-97FD-F0637C2854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6948934" y="2931790"/>
            <a:ext cx="2087562" cy="360040"/>
          </a:xfrm>
        </p:spPr>
        <p:txBody>
          <a:bodyPr anchor="ctr">
            <a:noAutofit/>
          </a:bodyPr>
          <a:lstStyle>
            <a:lvl1pPr>
              <a:defRPr sz="1600"/>
            </a:lvl1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人员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971575" y="1779017"/>
            <a:ext cx="6408737" cy="720725"/>
          </a:xfrm>
        </p:spPr>
        <p:txBody>
          <a:bodyPr anchor="ctr">
            <a:normAutofit/>
          </a:bodyPr>
          <a:lstStyle>
            <a:lvl1pPr>
              <a:def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8626" y="176322"/>
            <a:ext cx="385762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2" y="771550"/>
            <a:ext cx="8207375" cy="39604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  单击此处编辑目录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1851670"/>
            <a:ext cx="6624638" cy="720725"/>
          </a:xfrm>
        </p:spPr>
        <p:txBody>
          <a:bodyPr anchor="ctr">
            <a:normAutofit/>
          </a:bodyPr>
          <a:lstStyle>
            <a:lvl1pPr algn="ctr">
              <a:def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771550"/>
            <a:ext cx="8208912" cy="394243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单击此处编辑内容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3" y="217856"/>
            <a:ext cx="5072098" cy="4286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493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250FA-EAB0-4E4E-8825-D6EE397E3A51}"/>
              </a:ext>
            </a:extLst>
          </p:cNvPr>
          <p:cNvCxnSpPr/>
          <p:nvPr userDrawn="1"/>
        </p:nvCxnSpPr>
        <p:spPr>
          <a:xfrm>
            <a:off x="1" y="699541"/>
            <a:ext cx="9144000" cy="0"/>
          </a:xfrm>
          <a:prstGeom prst="line">
            <a:avLst/>
          </a:prstGeom>
          <a:ln w="19050">
            <a:solidFill>
              <a:srgbClr val="A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10445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0" lang="zh-CN" altLang="en-US" sz="1600" b="0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0" lang="zh-CN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051720" y="1203598"/>
            <a:ext cx="5616624" cy="20162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dirty="0" smtClean="0"/>
              <a:t>  hipFree</a:t>
            </a:r>
            <a:r>
              <a:rPr lang="zh-CN" altLang="en-US" sz="3200" b="1" dirty="0" smtClean="0"/>
              <a:t>内存泄漏分析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</a:p>
        </p:txBody>
      </p:sp>
      <p:sp>
        <p:nvSpPr>
          <p:cNvPr id="12" name="任意多边形 11"/>
          <p:cNvSpPr/>
          <p:nvPr/>
        </p:nvSpPr>
        <p:spPr>
          <a:xfrm rot="3149322">
            <a:off x="-1207866" y="1295048"/>
            <a:ext cx="2417993" cy="1859000"/>
          </a:xfrm>
          <a:custGeom>
            <a:avLst/>
            <a:gdLst>
              <a:gd name="connsiteX0" fmla="*/ 0 w 2417993"/>
              <a:gd name="connsiteY0" fmla="*/ 0 h 1859000"/>
              <a:gd name="connsiteX1" fmla="*/ 2417993 w 2417993"/>
              <a:gd name="connsiteY1" fmla="*/ 0 h 1859000"/>
              <a:gd name="connsiteX2" fmla="*/ 2417993 w 2417993"/>
              <a:gd name="connsiteY2" fmla="*/ 1859000 h 1859000"/>
              <a:gd name="connsiteX3" fmla="*/ 0 w 2417993"/>
              <a:gd name="connsiteY3" fmla="*/ 2851 h 18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993" h="1859000">
                <a:moveTo>
                  <a:pt x="0" y="0"/>
                </a:moveTo>
                <a:lnTo>
                  <a:pt x="2417993" y="0"/>
                </a:lnTo>
                <a:lnTo>
                  <a:pt x="2417993" y="1859000"/>
                </a:lnTo>
                <a:lnTo>
                  <a:pt x="0" y="2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84168" y="3651870"/>
            <a:ext cx="2303586" cy="360040"/>
          </a:xfrm>
        </p:spPr>
        <p:txBody>
          <a:bodyPr/>
          <a:lstStyle/>
          <a:p>
            <a:r>
              <a:rPr lang="zh-CN" altLang="en-US" sz="2400" dirty="0"/>
              <a:t>黄渠</a:t>
            </a:r>
            <a:endParaRPr lang="en-US" altLang="zh-CN" sz="2400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97556" y="4443958"/>
            <a:ext cx="2303586" cy="360040"/>
          </a:xfrm>
        </p:spPr>
        <p:txBody>
          <a:bodyPr/>
          <a:lstStyle/>
          <a:p>
            <a:r>
              <a:rPr lang="en-US" altLang="zh-CN" sz="2400" dirty="0" smtClean="0"/>
              <a:t>2021/4/25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源码分析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1550"/>
            <a:ext cx="4378472" cy="13951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512" y="389170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Hip</a:t>
            </a:r>
            <a:r>
              <a:rPr lang="zh-CN" altLang="en-US" dirty="0" smtClean="0"/>
              <a:t>层维护了一个</a:t>
            </a:r>
            <a:r>
              <a:rPr lang="en-US" altLang="zh-CN" dirty="0" smtClean="0"/>
              <a:t>pointer tracker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实现，加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</a:t>
            </a:r>
            <a:r>
              <a:rPr lang="zh-CN" altLang="en-US" dirty="0" smtClean="0"/>
              <a:t>锁保护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分配内存成功后，将内存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挂到</a:t>
            </a:r>
            <a:r>
              <a:rPr lang="en-US" altLang="zh-CN" dirty="0" smtClean="0"/>
              <a:t>tracker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hipFree</a:t>
            </a:r>
            <a:r>
              <a:rPr lang="zh-CN" altLang="en-US" dirty="0" smtClean="0"/>
              <a:t>释放内存之前，先从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上查找该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，找到才进入释放流程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释放内存成功后，将内存</a:t>
            </a:r>
            <a:r>
              <a:rPr lang="en-US" altLang="zh-CN" dirty="0" smtClean="0">
                <a:solidFill>
                  <a:srgbClr val="FF0000"/>
                </a:solidFill>
              </a:rPr>
              <a:t>pointer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tracker remove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2" y="2211710"/>
            <a:ext cx="3999394" cy="16033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848092"/>
            <a:ext cx="3979106" cy="1523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27" y="2427734"/>
            <a:ext cx="4083177" cy="9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流程分析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4" y="897564"/>
            <a:ext cx="8461361" cy="3060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多线程并发的时候存在一种情况，释放和分配在不同的核上。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544" y="1491630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</a:t>
            </a:r>
            <a:r>
              <a:rPr lang="en-US" altLang="zh-CN" sz="1400" dirty="0" err="1" smtClean="0"/>
              <a:t>ipfree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0x100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18385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Core 0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2139702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找到</a:t>
            </a:r>
            <a:r>
              <a:rPr lang="en-US" altLang="zh-CN" sz="1400" dirty="0" smtClean="0"/>
              <a:t>0x100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1439652" y="192367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67544" y="2859782"/>
            <a:ext cx="1944216" cy="7200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</a:t>
            </a:r>
            <a:r>
              <a:rPr lang="en-US" altLang="zh-CN" sz="1400" dirty="0" smtClean="0"/>
              <a:t>hsa_amd_memory_pool_free</a:t>
            </a:r>
            <a:r>
              <a:rPr lang="zh-CN" altLang="en-US" sz="1400" dirty="0" smtClean="0"/>
              <a:t>，释放</a:t>
            </a:r>
            <a:r>
              <a:rPr lang="en-US" altLang="zh-CN" sz="1400" dirty="0" smtClean="0">
                <a:solidFill>
                  <a:srgbClr val="FF0000"/>
                </a:solidFill>
              </a:rPr>
              <a:t>0x100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1439652" y="25717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67544" y="3831890"/>
            <a:ext cx="1944216" cy="6840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err="1" smtClean="0"/>
              <a:t>mutex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锁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从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tracker remove 0x100</a:t>
            </a:r>
            <a:r>
              <a:rPr lang="zh-CN" altLang="en-US" sz="1400" dirty="0" smtClean="0"/>
              <a:t>，释放锁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10" idx="2"/>
            <a:endCxn id="15" idx="0"/>
          </p:cNvCxnSpPr>
          <p:nvPr/>
        </p:nvCxnSpPr>
        <p:spPr>
          <a:xfrm>
            <a:off x="1439652" y="3579862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384430" y="1509632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hipMalloc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分配内存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888486" y="120185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Core 1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3383868" y="2247714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am_alloc</a:t>
            </a:r>
            <a:r>
              <a:rPr lang="zh-CN" altLang="en-US" sz="1400" dirty="0" smtClean="0"/>
              <a:t>分配内存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17" idx="2"/>
            <a:endCxn id="19" idx="0"/>
          </p:cNvCxnSpPr>
          <p:nvPr/>
        </p:nvCxnSpPr>
        <p:spPr>
          <a:xfrm flipH="1">
            <a:off x="4355976" y="1941680"/>
            <a:ext cx="562" cy="30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384430" y="2877784"/>
            <a:ext cx="1944216" cy="4860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分配到</a:t>
            </a:r>
            <a:r>
              <a:rPr lang="en-US" altLang="zh-CN" sz="1400" dirty="0" smtClean="0">
                <a:solidFill>
                  <a:srgbClr val="FF0000"/>
                </a:solidFill>
              </a:rPr>
              <a:t>0x100</a:t>
            </a:r>
            <a:r>
              <a:rPr lang="zh-CN" altLang="en-US" sz="1400" dirty="0" smtClean="0"/>
              <a:t>地址，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>
            <a:off x="4355976" y="267976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384430" y="3651870"/>
            <a:ext cx="1944216" cy="7560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err="1" smtClean="0"/>
              <a:t>mutex</a:t>
            </a:r>
            <a:r>
              <a:rPr lang="zh-CN" altLang="en-US" sz="1400" dirty="0" smtClean="0"/>
              <a:t>锁，往</a:t>
            </a:r>
            <a:r>
              <a:rPr lang="en-US" altLang="zh-CN" sz="1400" dirty="0"/>
              <a:t>tracker</a:t>
            </a:r>
            <a:r>
              <a:rPr lang="zh-CN" altLang="en-US" sz="1400" dirty="0"/>
              <a:t>添加</a:t>
            </a:r>
            <a:r>
              <a:rPr lang="en-US" altLang="zh-CN" sz="1400" dirty="0"/>
              <a:t>0x100</a:t>
            </a:r>
            <a:r>
              <a:rPr lang="zh-CN" altLang="en-US" sz="1400" dirty="0"/>
              <a:t>，</a:t>
            </a:r>
            <a:r>
              <a:rPr lang="en-US" altLang="zh-CN" sz="1400" dirty="0"/>
              <a:t>map</a:t>
            </a:r>
            <a:r>
              <a:rPr lang="zh-CN" altLang="en-US" sz="1400" dirty="0"/>
              <a:t>中原来有</a:t>
            </a:r>
            <a:r>
              <a:rPr lang="en-US" altLang="zh-CN" sz="1400" dirty="0"/>
              <a:t>0x100</a:t>
            </a:r>
            <a:r>
              <a:rPr lang="zh-CN" altLang="en-US" sz="1400" dirty="0"/>
              <a:t>，添加不</a:t>
            </a:r>
            <a:r>
              <a:rPr lang="zh-CN" altLang="en-US" sz="1400" dirty="0" smtClean="0"/>
              <a:t>成功，释放锁。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35138" y="336383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356337" y="4731990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分配成功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50708" y="4731990"/>
            <a:ext cx="194421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释放成功</a:t>
            </a:r>
            <a:endParaRPr lang="zh-CN" altLang="en-US" sz="14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422816" y="440795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20026" y="444395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18915" y="2967794"/>
            <a:ext cx="1064953" cy="6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2411760" y="4011910"/>
            <a:ext cx="1017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98368" y="2139702"/>
            <a:ext cx="3347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Core1</a:t>
            </a:r>
            <a:r>
              <a:rPr lang="zh-CN" altLang="en-US" sz="1400" dirty="0" smtClean="0"/>
              <a:t>先拿到锁，往</a:t>
            </a:r>
            <a:r>
              <a:rPr lang="en-US" altLang="zh-CN" sz="1400" dirty="0" smtClean="0"/>
              <a:t>tracker</a:t>
            </a:r>
            <a:r>
              <a:rPr lang="zh-CN" altLang="en-US" sz="1400" dirty="0" smtClean="0"/>
              <a:t>添加</a:t>
            </a:r>
            <a:r>
              <a:rPr lang="en-US" altLang="zh-CN" sz="1400" dirty="0" smtClean="0"/>
              <a:t>0x100</a:t>
            </a:r>
            <a:r>
              <a:rPr lang="zh-CN" altLang="en-US" sz="1400" dirty="0" smtClean="0"/>
              <a:t>，添加失败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Core0</a:t>
            </a:r>
            <a:r>
              <a:rPr lang="zh-CN" altLang="en-US" sz="1400" dirty="0" smtClean="0"/>
              <a:t>拿到锁，从</a:t>
            </a:r>
            <a:r>
              <a:rPr lang="en-US" altLang="zh-CN" sz="1400" dirty="0" smtClean="0"/>
              <a:t>tracker remove 0x100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remove</a:t>
            </a:r>
            <a:r>
              <a:rPr lang="zh-CN" altLang="en-US" sz="1400" dirty="0" smtClean="0"/>
              <a:t>成功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</a:rPr>
              <a:t>Core1</a:t>
            </a:r>
            <a:r>
              <a:rPr lang="zh-CN" altLang="en-US" sz="1400" dirty="0" smtClean="0">
                <a:solidFill>
                  <a:srgbClr val="FF0000"/>
                </a:solidFill>
              </a:rPr>
              <a:t>分配的</a:t>
            </a:r>
            <a:r>
              <a:rPr lang="en-US" altLang="zh-CN" sz="1400" dirty="0" smtClean="0">
                <a:solidFill>
                  <a:srgbClr val="FF0000"/>
                </a:solidFill>
              </a:rPr>
              <a:t>0x100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内存，使用完成释放的时候，进入</a:t>
            </a:r>
            <a:r>
              <a:rPr lang="en-US" altLang="zh-CN" sz="1400" dirty="0" smtClean="0">
                <a:solidFill>
                  <a:srgbClr val="FF0000"/>
                </a:solidFill>
              </a:rPr>
              <a:t>hipFree</a:t>
            </a:r>
            <a:r>
              <a:rPr lang="zh-CN" altLang="en-US" sz="1400" dirty="0" smtClean="0">
                <a:solidFill>
                  <a:srgbClr val="FF0000"/>
                </a:solidFill>
              </a:rPr>
              <a:t>，从</a:t>
            </a:r>
            <a:r>
              <a:rPr lang="en-US" altLang="zh-CN" sz="1400" dirty="0" smtClean="0">
                <a:solidFill>
                  <a:srgbClr val="FF0000"/>
                </a:solidFill>
              </a:rPr>
              <a:t>tracker</a:t>
            </a:r>
            <a:r>
              <a:rPr lang="zh-CN" altLang="en-US" sz="1400" dirty="0" smtClean="0">
                <a:solidFill>
                  <a:srgbClr val="FF0000"/>
                </a:solidFill>
              </a:rPr>
              <a:t>中找不到</a:t>
            </a:r>
            <a:r>
              <a:rPr lang="en-US" altLang="zh-CN" sz="1400" dirty="0" smtClean="0">
                <a:solidFill>
                  <a:srgbClr val="FF0000"/>
                </a:solidFill>
              </a:rPr>
              <a:t>0x100</a:t>
            </a:r>
            <a:r>
              <a:rPr lang="zh-CN" altLang="en-US" sz="1400" dirty="0" smtClean="0">
                <a:solidFill>
                  <a:srgbClr val="FF0000"/>
                </a:solidFill>
              </a:rPr>
              <a:t>这个地址，没有继续调用</a:t>
            </a:r>
            <a:r>
              <a:rPr lang="en-US" altLang="zh-CN" sz="1400" dirty="0" smtClean="0">
                <a:solidFill>
                  <a:srgbClr val="FF0000"/>
                </a:solidFill>
              </a:rPr>
              <a:t>am_free</a:t>
            </a:r>
            <a:r>
              <a:rPr lang="zh-CN" altLang="en-US" sz="1400" dirty="0" smtClean="0">
                <a:solidFill>
                  <a:srgbClr val="FF0000"/>
                </a:solidFill>
              </a:rPr>
              <a:t>释放内存，内存泄漏。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655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日志确认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日志确认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75607"/>
            <a:ext cx="7852967" cy="2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7812163" cy="3546394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Hip</a:t>
            </a:r>
            <a:r>
              <a:rPr lang="zh-CN" altLang="en-US" sz="1800" dirty="0" smtClean="0">
                <a:solidFill>
                  <a:schemeClr val="tx1"/>
                </a:solidFill>
              </a:rPr>
              <a:t>层次的</a:t>
            </a:r>
            <a:r>
              <a:rPr lang="en-US" altLang="zh-CN" sz="1800" dirty="0" smtClean="0">
                <a:solidFill>
                  <a:schemeClr val="tx1"/>
                </a:solidFill>
              </a:rPr>
              <a:t>pointer tracker</a:t>
            </a:r>
            <a:r>
              <a:rPr lang="zh-CN" altLang="en-US" sz="1800" dirty="0" smtClean="0">
                <a:solidFill>
                  <a:schemeClr val="tx1"/>
                </a:solidFill>
              </a:rPr>
              <a:t>，在多线调用的情况下，处理时序存在问题，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导致概率性的存在内存泄漏。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9005" y="791779"/>
            <a:ext cx="7933405" cy="3943350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一、操作方法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运行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dqst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模式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，频繁的分配、释放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内存验证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./dqst –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tt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 </a:t>
            </a: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二、现象：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查看驱动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管理器统计的内存使用，发现存在内存泄漏：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问题现象</a:t>
            </a:r>
            <a:endParaRPr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" y="2802961"/>
            <a:ext cx="8094488" cy="188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" y="3003798"/>
            <a:ext cx="108585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4" y="3363838"/>
            <a:ext cx="413385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651870"/>
            <a:ext cx="5242141" cy="141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472404" y="4032448"/>
            <a:ext cx="3963692" cy="843558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首先排查是否驱动引起内存泄漏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问题分析</a:t>
            </a:r>
            <a:endParaRPr sz="2000" dirty="0"/>
          </a:p>
        </p:txBody>
      </p:sp>
      <p:sp>
        <p:nvSpPr>
          <p:cNvPr id="3" name="矩形 2"/>
          <p:cNvSpPr/>
          <p:nvPr/>
        </p:nvSpPr>
        <p:spPr>
          <a:xfrm>
            <a:off x="2339752" y="2755168"/>
            <a:ext cx="2232248" cy="320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Kfd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39752" y="3147814"/>
            <a:ext cx="2232248" cy="320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VRAM </a:t>
            </a:r>
            <a:r>
              <a:rPr lang="zh-CN" altLang="en-US" dirty="0" smtClean="0"/>
              <a:t>管理器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60032" y="321053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为单位分配管理内存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60032" y="27323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bo</a:t>
            </a:r>
            <a:r>
              <a:rPr lang="zh-CN" altLang="en-US" dirty="0" smtClean="0"/>
              <a:t>为单位管理一片内存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2067694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thunk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565666" y="2540392"/>
            <a:ext cx="3908060" cy="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3" idx="0"/>
          </p:cNvCxnSpPr>
          <p:nvPr/>
        </p:nvCxnSpPr>
        <p:spPr>
          <a:xfrm>
            <a:off x="3455876" y="2388332"/>
            <a:ext cx="0" cy="366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56078" y="2355726"/>
            <a:ext cx="6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ioctl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19672" y="1524789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用户态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19672" y="2571750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39752" y="1711052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39752" y="1362473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hip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39752" y="975744"/>
            <a:ext cx="2232248" cy="3206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dqst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3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64292" y="699542"/>
            <a:ext cx="8068148" cy="4299942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KFD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层次分配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信息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/sys/kernel/debug/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kfd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/process/11372</a:t>
            </a: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/>
              <a:t>排</a:t>
            </a:r>
            <a:r>
              <a:rPr lang="zh-CN" altLang="en-US" sz="2000" dirty="0" smtClean="0"/>
              <a:t>查是否驱动泄漏？</a:t>
            </a:r>
            <a:endParaRPr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7" y="4239741"/>
            <a:ext cx="8188969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2" y="1347614"/>
            <a:ext cx="7731596" cy="336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565873"/>
            <a:ext cx="1076325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32" y="1779662"/>
            <a:ext cx="762000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15" y="2139702"/>
            <a:ext cx="6219825" cy="17714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0236" y="3867894"/>
            <a:ext cx="27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VRAM BO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内存占用：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2935" y="4580734"/>
            <a:ext cx="59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bo</a:t>
            </a:r>
            <a:r>
              <a:rPr lang="zh-CN" altLang="en-US" dirty="0" smtClean="0"/>
              <a:t>统计的内存和基于</a:t>
            </a:r>
            <a:r>
              <a:rPr lang="en-US" altLang="zh-CN" dirty="0" smtClean="0"/>
              <a:t>VRAM page</a:t>
            </a:r>
            <a:r>
              <a:rPr lang="zh-CN" altLang="en-US" dirty="0" smtClean="0"/>
              <a:t>统计内存相当，</a:t>
            </a:r>
            <a:endParaRPr lang="en-US" altLang="zh-CN" dirty="0" smtClean="0"/>
          </a:p>
          <a:p>
            <a:r>
              <a:rPr lang="zh-CN" altLang="en-US" dirty="0" smtClean="0"/>
              <a:t>都伴随着泄漏，排除驱动内存泄漏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3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往用户态排查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</a:rPr>
              <a:t>Kfd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层确定泄漏的</a:t>
            </a:r>
            <a:r>
              <a:rPr lang="en-US" altLang="zh-CN" dirty="0" smtClean="0">
                <a:solidFill>
                  <a:schemeClr val="tx1"/>
                </a:solidFill>
              </a:rPr>
              <a:t>bo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Thunk</a:t>
            </a:r>
            <a:r>
              <a:rPr lang="zh-CN" altLang="en-US" dirty="0">
                <a:solidFill>
                  <a:schemeClr val="tx1"/>
                </a:solidFill>
              </a:rPr>
              <a:t>层</a:t>
            </a:r>
            <a:r>
              <a:rPr lang="en-US" altLang="zh-CN" dirty="0">
                <a:solidFill>
                  <a:schemeClr val="tx1"/>
                </a:solidFill>
              </a:rPr>
              <a:t>hsaKmtAllocMemory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hsaKmtFreeMemory</a:t>
            </a:r>
            <a:r>
              <a:rPr lang="zh-CN" altLang="en-US" dirty="0">
                <a:solidFill>
                  <a:schemeClr val="tx1"/>
                </a:solidFill>
              </a:rPr>
              <a:t>风别增加内存分配和释放的打印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dqst</a:t>
            </a:r>
            <a:r>
              <a:rPr lang="zh-CN" altLang="en-US" dirty="0">
                <a:solidFill>
                  <a:schemeClr val="tx1"/>
                </a:solidFill>
              </a:rPr>
              <a:t>增加内存分配和释放的打印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491630"/>
            <a:ext cx="3075876" cy="1571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4" y="3129880"/>
            <a:ext cx="5291138" cy="1962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91155" y="3633286"/>
            <a:ext cx="1801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泄漏的基本上都是</a:t>
            </a:r>
            <a:r>
              <a:rPr lang="en-US" altLang="zh-CN" sz="1400" dirty="0" smtClean="0"/>
              <a:t>11M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32M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VRAM</a:t>
            </a:r>
            <a:r>
              <a:rPr lang="zh-CN" altLang="en-US" sz="1400" dirty="0" smtClean="0"/>
              <a:t>内存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2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/>
              <a:t>往用户态排</a:t>
            </a:r>
            <a:r>
              <a:rPr lang="zh-CN" altLang="en-US" sz="2400" dirty="0" smtClean="0"/>
              <a:t>查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325662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根据泄漏的</a:t>
            </a:r>
            <a:r>
              <a:rPr lang="en-US" altLang="zh-CN" dirty="0" smtClean="0">
                <a:solidFill>
                  <a:schemeClr val="tx1"/>
                </a:solidFill>
              </a:rPr>
              <a:t>bo</a:t>
            </a:r>
            <a:r>
              <a:rPr lang="zh-CN" altLang="en-US" dirty="0" smtClean="0">
                <a:solidFill>
                  <a:schemeClr val="tx1"/>
                </a:solidFill>
              </a:rPr>
              <a:t>的地址，查找日志：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350785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日志中存在一种异常，</a:t>
            </a:r>
            <a:r>
              <a:rPr lang="en-US" altLang="zh-CN" dirty="0" smtClean="0"/>
              <a:t>dqst </a:t>
            </a:r>
            <a:r>
              <a:rPr lang="zh-CN" altLang="en-US" dirty="0" smtClean="0"/>
              <a:t>调用了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的打印，但是</a:t>
            </a:r>
            <a:r>
              <a:rPr lang="en-US" altLang="zh-CN" dirty="0" smtClean="0"/>
              <a:t>thunk</a:t>
            </a:r>
            <a:r>
              <a:rPr lang="zh-CN" altLang="en-US" dirty="0" smtClean="0"/>
              <a:t>层的打印缺失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结论：排除</a:t>
            </a:r>
            <a:r>
              <a:rPr lang="en-US" altLang="zh-CN" dirty="0" smtClean="0"/>
              <a:t>dqst</a:t>
            </a:r>
            <a:r>
              <a:rPr lang="zh-CN" altLang="en-US" dirty="0" smtClean="0"/>
              <a:t>的问题，</a:t>
            </a:r>
            <a:r>
              <a:rPr lang="en-US" altLang="zh-CN" dirty="0" smtClean="0"/>
              <a:t>dqst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hipFree</a:t>
            </a:r>
            <a:r>
              <a:rPr lang="zh-CN" altLang="en-US" dirty="0" smtClean="0"/>
              <a:t>后，流程从中间返回。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51549"/>
            <a:ext cx="8115406" cy="19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排</a:t>
            </a:r>
            <a:r>
              <a:rPr lang="zh-CN" altLang="en-US" dirty="0" smtClean="0"/>
              <a:t>查</a:t>
            </a:r>
            <a:r>
              <a:rPr lang="en-US" altLang="zh-CN" dirty="0" smtClean="0"/>
              <a:t>hipFree</a:t>
            </a:r>
            <a:r>
              <a:rPr lang="zh-CN" altLang="en-US" dirty="0" smtClean="0"/>
              <a:t>从何处返回？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771550"/>
            <a:ext cx="8461360" cy="4104456"/>
          </a:xfrm>
        </p:spPr>
        <p:txBody>
          <a:bodyPr/>
          <a:lstStyle/>
          <a:p>
            <a:r>
              <a:rPr lang="zh-CN" altLang="en-US" dirty="0" smtClean="0"/>
              <a:t>梳理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77155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梳理</a:t>
            </a:r>
            <a:r>
              <a:rPr lang="en-US" altLang="zh-CN" dirty="0" smtClean="0"/>
              <a:t>hipFree</a:t>
            </a:r>
            <a:r>
              <a:rPr lang="zh-CN" altLang="en-US" dirty="0" smtClean="0"/>
              <a:t>调用流程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46694"/>
            <a:ext cx="435658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6954" y="123478"/>
            <a:ext cx="5343197" cy="572630"/>
          </a:xfrm>
        </p:spPr>
        <p:txBody>
          <a:bodyPr/>
          <a:lstStyle/>
          <a:p>
            <a:r>
              <a:rPr lang="zh-CN" altLang="en-US" dirty="0"/>
              <a:t>排查</a:t>
            </a:r>
            <a:r>
              <a:rPr lang="en-US" altLang="zh-CN" dirty="0"/>
              <a:t>hipFree</a:t>
            </a:r>
            <a:r>
              <a:rPr lang="zh-CN" altLang="en-US" dirty="0"/>
              <a:t>从何处返回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77155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systemtap</a:t>
            </a:r>
            <a:r>
              <a:rPr lang="zh-CN" altLang="en-US" dirty="0" smtClean="0"/>
              <a:t>脚本统计</a:t>
            </a:r>
            <a:r>
              <a:rPr lang="en-US" altLang="zh-CN" dirty="0" smtClean="0"/>
              <a:t>hipFree</a:t>
            </a:r>
            <a:r>
              <a:rPr lang="zh-CN" altLang="en-US" dirty="0" smtClean="0"/>
              <a:t>调用流程，抓取泄漏的</a:t>
            </a:r>
            <a:r>
              <a:rPr lang="en-US" altLang="zh-CN" dirty="0" smtClean="0"/>
              <a:t>bo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275606"/>
            <a:ext cx="3956791" cy="2608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66" y="1923678"/>
            <a:ext cx="4064118" cy="214048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22662"/>
              </p:ext>
            </p:extLst>
          </p:nvPr>
        </p:nvGraphicFramePr>
        <p:xfrm>
          <a:off x="1166813" y="1103957"/>
          <a:ext cx="10858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包装程序外壳对象" showAsIcon="1" r:id="rId5" imgW="1086480" imgH="748080" progId="Package">
                  <p:embed/>
                </p:oleObj>
              </mc:Choice>
              <mc:Fallback>
                <p:oleObj name="包装程序外壳对象" showAsIcon="1" r:id="rId5" imgW="108648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6813" y="1103957"/>
                        <a:ext cx="10858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992" y="3955811"/>
            <a:ext cx="3956791" cy="800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496" y="408391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泄漏的</a:t>
            </a:r>
            <a:r>
              <a:rPr lang="en-US" altLang="zh-CN" dirty="0" smtClean="0"/>
              <a:t>bo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hipFree</a:t>
            </a:r>
            <a:r>
              <a:rPr lang="zh-CN" altLang="en-US" dirty="0" smtClean="0"/>
              <a:t>调用后就异常返回了，并没有进入后续的</a:t>
            </a:r>
            <a:r>
              <a:rPr lang="en-US" altLang="zh-CN" dirty="0" smtClean="0"/>
              <a:t>am_free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分析</a:t>
            </a:r>
            <a:r>
              <a:rPr lang="en-US" altLang="zh-CN" sz="2800" dirty="0" smtClean="0"/>
              <a:t>hipFree</a:t>
            </a:r>
            <a:r>
              <a:rPr lang="zh-CN" altLang="en-US" sz="2800" dirty="0" smtClean="0"/>
              <a:t>源码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44" y="771551"/>
            <a:ext cx="6340996" cy="864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80554"/>
            <a:ext cx="5928320" cy="1514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04" y="3324572"/>
            <a:ext cx="5652864" cy="16234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56176" y="888271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从源码看出，</a:t>
            </a:r>
            <a:r>
              <a:rPr lang="en-US" altLang="zh-CN" sz="2000" dirty="0" smtClean="0"/>
              <a:t>am_memtracker_getinfo</a:t>
            </a:r>
            <a:r>
              <a:rPr lang="zh-CN" altLang="en-US" sz="2000" dirty="0" smtClean="0"/>
              <a:t>返回不成功，就不会调用</a:t>
            </a:r>
            <a:r>
              <a:rPr lang="en-US" altLang="zh-CN" sz="2000" dirty="0" smtClean="0"/>
              <a:t>am_free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363838"/>
            <a:ext cx="1877650" cy="123157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24128" y="2211710"/>
            <a:ext cx="338708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dirty="0" err="1"/>
              <a:t>stap</a:t>
            </a:r>
            <a:r>
              <a:rPr lang="en-US" altLang="zh-CN" sz="1100" dirty="0"/>
              <a:t> -</a:t>
            </a:r>
            <a:r>
              <a:rPr lang="en-US" altLang="zh-CN" sz="1100" dirty="0" err="1"/>
              <a:t>vve</a:t>
            </a:r>
            <a:r>
              <a:rPr lang="en-US" altLang="zh-CN" sz="1100" dirty="0"/>
              <a:t> 'probe process("/opt/</a:t>
            </a:r>
            <a:r>
              <a:rPr lang="en-US" altLang="zh-CN" sz="1100" dirty="0" err="1"/>
              <a:t>rocm</a:t>
            </a:r>
            <a:r>
              <a:rPr lang="en-US" altLang="zh-CN" sz="1100" dirty="0"/>
              <a:t>/</a:t>
            </a:r>
            <a:r>
              <a:rPr lang="en-US" altLang="zh-CN" sz="1100" dirty="0" err="1"/>
              <a:t>hcc</a:t>
            </a:r>
            <a:r>
              <a:rPr lang="en-US" altLang="zh-CN" sz="1100" dirty="0"/>
              <a:t>/lib/libhc_am.so.3.1.0").function("am_memtracker_getinfo").return{</a:t>
            </a:r>
          </a:p>
          <a:p>
            <a:r>
              <a:rPr lang="en-US" altLang="zh-CN" sz="1100" dirty="0"/>
              <a:t>  if (</a:t>
            </a:r>
            <a:r>
              <a:rPr lang="en-US" altLang="zh-CN" sz="1100" dirty="0" err="1"/>
              <a:t>returnval</a:t>
            </a:r>
            <a:r>
              <a:rPr lang="en-US" altLang="zh-CN" sz="1100" dirty="0"/>
              <a:t>() != 0) {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("addr:0x%lx\n", @entry(</a:t>
            </a:r>
            <a:r>
              <a:rPr lang="en-US" altLang="zh-CN" sz="1100" dirty="0" err="1"/>
              <a:t>long_arg</a:t>
            </a:r>
            <a:r>
              <a:rPr lang="en-US" altLang="zh-CN" sz="1100" dirty="0"/>
              <a:t>(2)))</a:t>
            </a:r>
          </a:p>
          <a:p>
            <a:r>
              <a:rPr lang="en-US" altLang="zh-CN" sz="1100" dirty="0"/>
              <a:t>  }</a:t>
            </a:r>
          </a:p>
          <a:p>
            <a:r>
              <a:rPr lang="en-US" altLang="zh-CN" sz="1100" dirty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0238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9363</TotalTime>
  <Words>566</Words>
  <Application>Microsoft Office PowerPoint</Application>
  <PresentationFormat>全屏显示(16:9)</PresentationFormat>
  <Paragraphs>86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展厅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Dawning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用户26</dc:creator>
  <cp:lastModifiedBy>Qu Huang</cp:lastModifiedBy>
  <cp:revision>674</cp:revision>
  <dcterms:created xsi:type="dcterms:W3CDTF">2012-06-15T08:14:00Z</dcterms:created>
  <dcterms:modified xsi:type="dcterms:W3CDTF">2021-04-26T07:34:01Z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</Properties>
</file>