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2" r:id="rId5"/>
    <p:sldId id="263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5368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CD24D-0A25-4DEA-9BD0-C5741F82DC31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4C15-DAB7-4F31-BFE2-2D832D63F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8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应用进程不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sched_stats @count=10 @min=3011730 @max=3880292 @sum=31758869 @avg=3175886</a:t>
            </a:r>
          </a:p>
          <a:p>
            <a:r>
              <a:rPr lang="en-US" altLang="zh-CN" dirty="0" smtClean="0"/>
              <a:t>follow_stats @count=10 @min=2602202 @max=3361653 @sum=27815724 @avg=2781572</a:t>
            </a:r>
          </a:p>
          <a:p>
            <a:r>
              <a:rPr lang="en-US" altLang="zh-CN" dirty="0" smtClean="0"/>
              <a:t>totals_ctsw=0x9</a:t>
            </a:r>
          </a:p>
          <a:p>
            <a:r>
              <a:rPr lang="en-US" altLang="zh-CN" dirty="0" smtClean="0"/>
              <a:t>__get_user_pages</a:t>
            </a:r>
            <a:r>
              <a:rPr lang="zh-CN" altLang="en-US" dirty="0" smtClean="0"/>
              <a:t>锁定</a:t>
            </a:r>
            <a:r>
              <a:rPr lang="en-US" altLang="zh-CN" dirty="0" smtClean="0"/>
              <a:t>8193</a:t>
            </a:r>
            <a:r>
              <a:rPr lang="zh-CN" altLang="en-US" dirty="0" smtClean="0"/>
              <a:t>个用户进程页面，</a:t>
            </a:r>
            <a:r>
              <a:rPr lang="en-US" altLang="zh-CN" dirty="0" smtClean="0"/>
              <a:t> follow_page_mask</a:t>
            </a:r>
            <a:r>
              <a:rPr lang="zh-CN" altLang="en-US" dirty="0" smtClean="0"/>
              <a:t>查询页表平均消耗时间：</a:t>
            </a:r>
            <a:r>
              <a:rPr lang="en-US" altLang="zh-CN" dirty="0" smtClean="0"/>
              <a:t>2781572 ns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_cond_resched</a:t>
            </a:r>
            <a:r>
              <a:rPr lang="zh-CN" altLang="en-US" dirty="0" smtClean="0"/>
              <a:t>调度平均消耗时间</a:t>
            </a:r>
            <a:r>
              <a:rPr lang="en-US" altLang="zh-CN" dirty="0" smtClean="0"/>
              <a:t>3175886 ns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应用进程</a:t>
            </a:r>
            <a:r>
              <a:rPr lang="en-US" altLang="zh-CN" dirty="0" smtClean="0"/>
              <a:t>sleep 1s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sched_stats @count=10 @min=3097550 @max=5906694 @sum=50545897 @avg=5054589</a:t>
            </a:r>
          </a:p>
          <a:p>
            <a:r>
              <a:rPr lang="en-US" altLang="zh-CN" dirty="0" smtClean="0"/>
              <a:t>follow_stats @count=10 @min=3364565 @max=5007733 @sum=43617879 @avg=4361787</a:t>
            </a:r>
          </a:p>
          <a:p>
            <a:r>
              <a:rPr lang="en-US" altLang="zh-CN" dirty="0" smtClean="0"/>
              <a:t>totals_ctsw=0xa</a:t>
            </a:r>
          </a:p>
          <a:p>
            <a:r>
              <a:rPr lang="en-US" altLang="zh-CN" dirty="0" smtClean="0"/>
              <a:t>__get_user_pages</a:t>
            </a:r>
            <a:r>
              <a:rPr lang="zh-CN" altLang="en-US" dirty="0" smtClean="0"/>
              <a:t>锁定</a:t>
            </a:r>
            <a:r>
              <a:rPr lang="en-US" altLang="zh-CN" dirty="0" smtClean="0"/>
              <a:t>8193</a:t>
            </a:r>
            <a:r>
              <a:rPr lang="zh-CN" altLang="en-US" dirty="0" smtClean="0"/>
              <a:t>个用户进程页面，</a:t>
            </a:r>
            <a:r>
              <a:rPr lang="en-US" altLang="zh-CN" dirty="0" smtClean="0"/>
              <a:t> follow_page_mask</a:t>
            </a:r>
            <a:r>
              <a:rPr lang="zh-CN" altLang="en-US" dirty="0" smtClean="0"/>
              <a:t>查询页表平均消耗时间：</a:t>
            </a:r>
            <a:r>
              <a:rPr lang="en-US" altLang="zh-CN" dirty="0" smtClean="0"/>
              <a:t>4361787 ns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_cond_resched</a:t>
            </a:r>
            <a:r>
              <a:rPr lang="zh-CN" altLang="en-US" dirty="0" smtClean="0"/>
              <a:t>调度平均消耗时间：</a:t>
            </a:r>
            <a:r>
              <a:rPr lang="en-US" altLang="zh-CN" dirty="0" smtClean="0"/>
              <a:t>5054589ns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时间增加明显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F4C15-DAB7-4F31-BFE2-2D832D63FD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7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5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2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5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2495-426E-4A8A-B4AB-BA4EDA7357D8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CC63-AA13-4E19-B339-90F2E0D69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lock page</a:t>
            </a:r>
            <a:r>
              <a:rPr lang="zh-CN" altLang="en-US" dirty="0"/>
              <a:t>的时间</a:t>
            </a:r>
            <a:r>
              <a:rPr lang="zh-CN" altLang="en-US" dirty="0" smtClean="0"/>
              <a:t>不稳定问题分析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697" y="10679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</a:t>
            </a:r>
            <a:r>
              <a:rPr lang="en-US" altLang="zh-CN" dirty="0" smtClean="0"/>
              <a:t>has_lock_memory_to_pool</a:t>
            </a:r>
            <a:r>
              <a:rPr lang="zh-CN" altLang="en-US" dirty="0" smtClean="0"/>
              <a:t>函数入手统计函数消耗时间，发现函数消耗时间主要在内核态</a:t>
            </a:r>
            <a:r>
              <a:rPr lang="en-US" altLang="zh-CN" dirty="0" smtClean="0"/>
              <a:t>kfd_ioctl_alloc_memory_of_gpu()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01" y="2254023"/>
            <a:ext cx="5581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7642"/>
            <a:ext cx="9886950" cy="3971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026206"/>
            <a:ext cx="894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puvm_alloc_memory_of_gpu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cpu 15.6%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r>
              <a:rPr lang="en-US" altLang="zh-CN" dirty="0" smtClean="0"/>
              <a:t>amdgpu_ttm_tt_get_user_pages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12.31%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几乎都为</a:t>
            </a:r>
            <a:r>
              <a:rPr lang="en-US" altLang="zh-CN" dirty="0" smtClean="0"/>
              <a:t>__get_user_pages()</a:t>
            </a:r>
            <a:r>
              <a:rPr lang="zh-CN" altLang="en-US" dirty="0" smtClean="0"/>
              <a:t>占用</a:t>
            </a:r>
            <a:endParaRPr lang="en-US" altLang="zh-CN" dirty="0" smtClean="0"/>
          </a:p>
          <a:p>
            <a:r>
              <a:rPr lang="en-US" altLang="zh-CN" dirty="0"/>
              <a:t>__</a:t>
            </a:r>
            <a:r>
              <a:rPr lang="en-US" altLang="zh-CN" dirty="0" smtClean="0"/>
              <a:t>get_user_pages()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follow_page_mask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10.78%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__</a:t>
            </a:r>
            <a:r>
              <a:rPr lang="en-US" altLang="zh-CN" b="1" dirty="0">
                <a:solidFill>
                  <a:srgbClr val="FF0000"/>
                </a:solidFill>
              </a:rPr>
              <a:t>get_user_pages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zh-CN" altLang="en-US" b="1" dirty="0" smtClean="0">
                <a:solidFill>
                  <a:srgbClr val="FF0000"/>
                </a:solidFill>
              </a:rPr>
              <a:t>主要的时间消耗在页表查询上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91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52" y="1536792"/>
            <a:ext cx="6472243" cy="34793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1452" y="5146765"/>
            <a:ext cx="808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当该核上同时存在其他任务进入运行队列的时候，会主动让出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调度完成后再继续，每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会做一次检查，因此</a:t>
            </a:r>
            <a:r>
              <a:rPr lang="en-US" altLang="zh-CN" dirty="0"/>
              <a:t>__</a:t>
            </a:r>
            <a:r>
              <a:rPr lang="en-US" altLang="zh-CN" dirty="0" smtClean="0"/>
              <a:t>get_user_pages</a:t>
            </a:r>
            <a:r>
              <a:rPr lang="zh-CN" altLang="en-US" dirty="0" smtClean="0"/>
              <a:t>的时间是不确定的。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不能期待</a:t>
            </a:r>
            <a:r>
              <a:rPr lang="en-US" altLang="zh-CN" b="1" dirty="0">
                <a:solidFill>
                  <a:srgbClr val="FF0000"/>
                </a:solidFill>
              </a:rPr>
              <a:t>__</a:t>
            </a:r>
            <a:r>
              <a:rPr lang="en-US" altLang="zh-CN" b="1" dirty="0" smtClean="0">
                <a:solidFill>
                  <a:srgbClr val="FF0000"/>
                </a:solidFill>
              </a:rPr>
              <a:t>get_user_pages</a:t>
            </a:r>
            <a:r>
              <a:rPr lang="zh-CN" altLang="en-US" b="1" dirty="0" smtClean="0">
                <a:solidFill>
                  <a:srgbClr val="FF0000"/>
                </a:solidFill>
              </a:rPr>
              <a:t>能得到稳定的时延。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6134" y="890968"/>
            <a:ext cx="10084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__get_user_pages</a:t>
            </a:r>
            <a:r>
              <a:rPr lang="zh-CN" altLang="en-US" sz="2000" b="1" dirty="0" smtClean="0"/>
              <a:t>耗时主要在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方面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ollow_page_mask</a:t>
            </a:r>
            <a:r>
              <a:rPr lang="zh-CN" altLang="en-US" sz="2000" dirty="0" smtClean="0"/>
              <a:t>查询页表消耗时间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/>
              <a:t>_</a:t>
            </a:r>
            <a:r>
              <a:rPr lang="en-US" altLang="zh-CN" sz="2000" dirty="0" smtClean="0"/>
              <a:t>cond_resched</a:t>
            </a:r>
            <a:r>
              <a:rPr lang="zh-CN" altLang="en-US" sz="2000" dirty="0" smtClean="0"/>
              <a:t>抢占调度消耗时间</a:t>
            </a:r>
            <a:endParaRPr lang="en-US" altLang="zh-CN" sz="2000" dirty="0" smtClean="0"/>
          </a:p>
          <a:p>
            <a:r>
              <a:rPr lang="zh-CN" altLang="en-US" sz="2000" dirty="0" smtClean="0"/>
              <a:t>而这两方面的时间，根据上层应用的</a:t>
            </a:r>
            <a:r>
              <a:rPr lang="en-US" altLang="zh-CN" sz="2000" dirty="0" smtClean="0"/>
              <a:t>sleep</a:t>
            </a:r>
            <a:r>
              <a:rPr lang="zh-CN" altLang="en-US" sz="2000" dirty="0" smtClean="0"/>
              <a:t>时间变化，以下是进程不</a:t>
            </a:r>
            <a:r>
              <a:rPr lang="en-US" altLang="zh-CN" sz="2000" dirty="0" smtClean="0"/>
              <a:t>sleep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sleep 1s</a:t>
            </a:r>
            <a:r>
              <a:rPr lang="zh-CN" altLang="en-US" sz="2000" dirty="0" smtClean="0"/>
              <a:t>分别统计的时间占用：</a:t>
            </a:r>
            <a:endParaRPr lang="en-US" altLang="zh-CN" sz="20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03532"/>
              </p:ext>
            </p:extLst>
          </p:nvPr>
        </p:nvGraphicFramePr>
        <p:xfrm>
          <a:off x="916134" y="3265845"/>
          <a:ext cx="7416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56">
                  <a:extLst>
                    <a:ext uri="{9D8B030D-6E8A-4147-A177-3AD203B41FA5}">
                      <a16:colId xmlns:a16="http://schemas.microsoft.com/office/drawing/2014/main" val="1709524092"/>
                    </a:ext>
                  </a:extLst>
                </a:gridCol>
                <a:gridCol w="3163177">
                  <a:extLst>
                    <a:ext uri="{9D8B030D-6E8A-4147-A177-3AD203B41FA5}">
                      <a16:colId xmlns:a16="http://schemas.microsoft.com/office/drawing/2014/main" val="3887127480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1305057128"/>
                    </a:ext>
                  </a:extLst>
                </a:gridCol>
              </a:tblGrid>
              <a:tr h="2777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follow_page_mask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ns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_cond_resched</a:t>
                      </a:r>
                      <a:r>
                        <a:rPr lang="zh-CN" altLang="en-US" sz="1800" dirty="0" smtClean="0"/>
                        <a:t>（</a:t>
                      </a:r>
                      <a:r>
                        <a:rPr lang="en-US" altLang="zh-CN" sz="1800" dirty="0" smtClean="0"/>
                        <a:t>ns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79289"/>
                  </a:ext>
                </a:extLst>
              </a:tr>
              <a:tr h="3494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进程不</a:t>
                      </a:r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2781572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3175886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5237"/>
                  </a:ext>
                </a:extLst>
              </a:tr>
              <a:tr h="3494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</a:t>
                      </a:r>
                      <a:r>
                        <a:rPr lang="en-US" altLang="zh-CN" dirty="0" smtClean="0"/>
                        <a:t>sleep 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4361787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5054589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0163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2148" y="2788079"/>
            <a:ext cx="9450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__get_user_pages</a:t>
            </a:r>
            <a:r>
              <a:rPr lang="zh-CN" altLang="en-US" dirty="0"/>
              <a:t>锁定</a:t>
            </a:r>
            <a:r>
              <a:rPr lang="en-US" altLang="zh-CN" dirty="0"/>
              <a:t>8193</a:t>
            </a:r>
            <a:r>
              <a:rPr lang="zh-CN" altLang="en-US" dirty="0"/>
              <a:t>个用户进程</a:t>
            </a:r>
            <a:r>
              <a:rPr lang="zh-CN" altLang="en-US" dirty="0" smtClean="0"/>
              <a:t>页面，</a:t>
            </a:r>
            <a:r>
              <a:rPr lang="en-US" altLang="zh-CN" dirty="0" smtClean="0"/>
              <a:t>follow_page_mask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_cond_resched</a:t>
            </a:r>
            <a:r>
              <a:rPr lang="zh-CN" altLang="en-US" dirty="0" smtClean="0"/>
              <a:t>消时统计：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916134" y="4664541"/>
            <a:ext cx="7098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_cond_resched</a:t>
            </a:r>
            <a:r>
              <a:rPr lang="zh-CN" altLang="en-US" dirty="0" smtClean="0"/>
              <a:t>统计时间，包含了调度出去其他任务的执行时间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执行时间变长，包含了统计代码执行时间，关注时间增量即可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62148" y="5810909"/>
            <a:ext cx="891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当将</a:t>
            </a:r>
            <a:r>
              <a:rPr lang="en-US" altLang="zh-CN" dirty="0" smtClean="0"/>
              <a:t>1s</a:t>
            </a:r>
            <a:r>
              <a:rPr lang="zh-CN" altLang="en-US" dirty="0" smtClean="0"/>
              <a:t>的睡眠改为</a:t>
            </a:r>
            <a:r>
              <a:rPr lang="en-US" altLang="zh-CN" dirty="0" smtClean="0"/>
              <a:t>1s</a:t>
            </a:r>
            <a:r>
              <a:rPr lang="zh-CN" altLang="en-US" dirty="0" smtClean="0"/>
              <a:t>的忙等，则没有这个问题，猜测</a:t>
            </a:r>
            <a:r>
              <a:rPr lang="en-US" altLang="zh-CN" dirty="0" smtClean="0"/>
              <a:t>_cond_resched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CFS</a:t>
            </a:r>
            <a:r>
              <a:rPr lang="zh-CN" altLang="en-US" dirty="0" smtClean="0"/>
              <a:t>调度器相关，</a:t>
            </a:r>
            <a:endParaRPr lang="en-US" altLang="zh-CN" dirty="0" smtClean="0"/>
          </a:p>
          <a:p>
            <a:r>
              <a:rPr lang="en-US" altLang="zh-CN" dirty="0" smtClean="0"/>
              <a:t>sleep</a:t>
            </a:r>
            <a:r>
              <a:rPr lang="zh-CN" altLang="en-US" dirty="0" smtClean="0"/>
              <a:t>后会让调度器判断进程为非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消耗型进程，进而不太容易而抢占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的执行；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follow_page_mask</a:t>
            </a:r>
            <a:r>
              <a:rPr lang="zh-CN" altLang="en-US" dirty="0" smtClean="0"/>
              <a:t>可能和</a:t>
            </a:r>
            <a:r>
              <a:rPr lang="en-US" altLang="zh-CN" dirty="0" smtClean="0"/>
              <a:t>cpu cache</a:t>
            </a:r>
            <a:r>
              <a:rPr lang="zh-CN" altLang="en-US" dirty="0" smtClean="0"/>
              <a:t>相关，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后破坏了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的活性。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9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18902" y="862149"/>
            <a:ext cx="931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hsa_amd_memory_lock_to_pool</a:t>
            </a:r>
            <a:r>
              <a:rPr lang="zh-CN" altLang="en-US" dirty="0" smtClean="0"/>
              <a:t>换成标准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mlock</a:t>
            </a:r>
            <a:r>
              <a:rPr lang="zh-CN" altLang="en-US" dirty="0" smtClean="0"/>
              <a:t>进行锁页，完全绕开</a:t>
            </a:r>
            <a:r>
              <a:rPr lang="en-US" altLang="zh-CN" dirty="0" smtClean="0"/>
              <a:t>ROCm</a:t>
            </a:r>
            <a:r>
              <a:rPr lang="zh-CN" altLang="en-US" dirty="0" smtClean="0"/>
              <a:t>软件栈：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6" y="5122277"/>
            <a:ext cx="5035475" cy="15659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53372" y="4752945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</a:t>
            </a:r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855840" y="4752945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leep 1s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43" y="5122277"/>
            <a:ext cx="5123644" cy="155284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46" y="1261199"/>
            <a:ext cx="6941548" cy="277084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8902" y="4245114"/>
            <a:ext cx="10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经验证，</a:t>
            </a:r>
            <a:r>
              <a:rPr lang="zh-CN" altLang="en-US" dirty="0"/>
              <a:t>得到相同的</a:t>
            </a:r>
            <a:r>
              <a:rPr lang="zh-CN" altLang="en-US" dirty="0" smtClean="0"/>
              <a:t>结果，</a:t>
            </a:r>
            <a:r>
              <a:rPr lang="en-US" altLang="zh-CN" dirty="0" smtClean="0"/>
              <a:t>mlock</a:t>
            </a:r>
            <a:r>
              <a:rPr lang="zh-CN" altLang="en-US" dirty="0" smtClean="0"/>
              <a:t>的锁页时间也是不稳定的，对同一块内存的进行重复锁页随着</a:t>
            </a:r>
            <a:r>
              <a:rPr lang="zh-CN" altLang="en-US" dirty="0"/>
              <a:t>进程的</a:t>
            </a:r>
            <a:r>
              <a:rPr lang="en-US" altLang="zh-CN" dirty="0"/>
              <a:t>sleep</a:t>
            </a:r>
            <a:r>
              <a:rPr lang="zh-CN" altLang="en-US" dirty="0"/>
              <a:t>，</a:t>
            </a:r>
            <a:r>
              <a:rPr lang="zh-CN" altLang="en-US" dirty="0" smtClean="0"/>
              <a:t>时间会变长：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80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26" y="164274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Rocm 4.0</a:t>
            </a:r>
            <a:r>
              <a:rPr lang="zh-CN" altLang="en-US" dirty="0" smtClean="0"/>
              <a:t>软件堆栈架构上调整，增加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处理线程，</a:t>
            </a:r>
            <a:r>
              <a:rPr lang="en-US" altLang="zh-CN" dirty="0" smtClean="0"/>
              <a:t>hip api</a:t>
            </a:r>
            <a:r>
              <a:rPr lang="zh-CN" altLang="en-US" dirty="0" smtClean="0"/>
              <a:t>转线程上下文后执行，存在同步等待和睡眠，会加剧</a:t>
            </a:r>
            <a:r>
              <a:rPr lang="en-US" altLang="zh-CN" dirty="0" smtClean="0"/>
              <a:t>lock page</a:t>
            </a:r>
            <a:r>
              <a:rPr lang="zh-CN" altLang="en-US" dirty="0" smtClean="0"/>
              <a:t>的时间不稳定性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由于考虑到这种</a:t>
            </a:r>
            <a:r>
              <a:rPr lang="en-US" altLang="zh-CN" dirty="0" smtClean="0"/>
              <a:t>lock page</a:t>
            </a:r>
            <a:r>
              <a:rPr lang="zh-CN" altLang="en-US" dirty="0" smtClean="0"/>
              <a:t>不稳定是存在对同一片</a:t>
            </a:r>
            <a:r>
              <a:rPr lang="en-US" altLang="zh-CN" dirty="0" smtClean="0"/>
              <a:t>unpin memory</a:t>
            </a:r>
            <a:r>
              <a:rPr lang="zh-CN" altLang="en-US" dirty="0" smtClean="0"/>
              <a:t>多次拷贝的情况下才存在，这种场景除了测试在实际应用场景上很少存在，因此该问题对业务影响不大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326" y="749328"/>
            <a:ext cx="6372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分析</a:t>
            </a:r>
            <a:r>
              <a:rPr lang="en-US" altLang="zh-CN" sz="2800" dirty="0"/>
              <a:t>rocm 4.0</a:t>
            </a:r>
            <a:r>
              <a:rPr lang="zh-CN" altLang="en-US" sz="2800" dirty="0"/>
              <a:t>软件栈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870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lock page</a:t>
            </a:r>
            <a:r>
              <a:rPr lang="zh-CN" altLang="en-US" dirty="0" smtClean="0"/>
              <a:t>验证程序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89873"/>
              </p:ext>
            </p:extLst>
          </p:nvPr>
        </p:nvGraphicFramePr>
        <p:xfrm>
          <a:off x="1452932" y="3253582"/>
          <a:ext cx="14224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3" imgW="1422000" imgH="748080" progId="Package">
                  <p:embed/>
                </p:oleObj>
              </mc:Choice>
              <mc:Fallback>
                <p:oleObj name="包装程序外壳对象" showAsIcon="1" r:id="rId3" imgW="142200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932" y="3253582"/>
                        <a:ext cx="142240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29513"/>
              </p:ext>
            </p:extLst>
          </p:nvPr>
        </p:nvGraphicFramePr>
        <p:xfrm>
          <a:off x="1741857" y="4681539"/>
          <a:ext cx="8445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包装程序外壳对象" showAsIcon="1" r:id="rId5" imgW="845280" imgH="748080" progId="Package">
                  <p:embed/>
                </p:oleObj>
              </mc:Choice>
              <mc:Fallback>
                <p:oleObj name="包装程序外壳对象" showAsIcon="1" r:id="rId5" imgW="84528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1857" y="4681539"/>
                        <a:ext cx="8445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4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20672</TotalTime>
  <Words>561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程序包</vt:lpstr>
      <vt:lpstr>lock page的时间不稳定问题分析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附：lock page验证程序</vt:lpstr>
    </vt:vector>
  </TitlesOfParts>
  <Company>hygon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 Huang</dc:creator>
  <cp:lastModifiedBy>Qu Huang</cp:lastModifiedBy>
  <cp:revision>132</cp:revision>
  <dcterms:created xsi:type="dcterms:W3CDTF">2021-05-10T12:42:37Z</dcterms:created>
  <dcterms:modified xsi:type="dcterms:W3CDTF">2021-05-27T06:04:16Z</dcterms:modified>
</cp:coreProperties>
</file>