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handoutMasterIdLst>
    <p:handoutMasterId r:id="rId18"/>
  </p:handoutMasterIdLst>
  <p:sldIdLst>
    <p:sldId id="256" r:id="rId4"/>
    <p:sldId id="266" r:id="rId5"/>
    <p:sldId id="257" r:id="rId6"/>
    <p:sldId id="259" r:id="rId7"/>
    <p:sldId id="263" r:id="rId8"/>
    <p:sldId id="258" r:id="rId10"/>
    <p:sldId id="269" r:id="rId11"/>
    <p:sldId id="260" r:id="rId12"/>
    <p:sldId id="268" r:id="rId13"/>
    <p:sldId id="272" r:id="rId14"/>
    <p:sldId id="267" r:id="rId15"/>
    <p:sldId id="270" r:id="rId16"/>
    <p:sldId id="27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那么奇怪的是我在</a:t>
            </a:r>
            <a:r>
              <a:rPr lang="en-US" altLang="zh-CN">
                <a:sym typeface="+mn-ea"/>
              </a:rPr>
              <a:t>zifang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vega20</a:t>
            </a:r>
            <a:r>
              <a:rPr lang="zh-CN" altLang="en-US">
                <a:sym typeface="+mn-ea"/>
              </a:rPr>
              <a:t>上尝试删除任意其中之一，</a:t>
            </a:r>
            <a:r>
              <a:rPr lang="en-US" altLang="zh-CN">
                <a:sym typeface="+mn-ea"/>
              </a:rPr>
              <a:t>hipNull</a:t>
            </a:r>
            <a:r>
              <a:rPr lang="en-US" altLang="en-US">
                <a:sym typeface="+mn-ea"/>
              </a:rPr>
              <a:t>Stream</a:t>
            </a:r>
            <a:r>
              <a:rPr lang="zh-CN" altLang="en-US">
                <a:sym typeface="+mn-ea"/>
              </a:rPr>
              <a:t>起两个进程跑时，均会出现异常。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Queue &amp;&amp; memory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Memory map from </a:t>
            </a:r>
            <a:r>
              <a:rPr lang="" altLang="en-US"/>
              <a:t>Gpu </a:t>
            </a:r>
            <a:r>
              <a:rPr lang="en-US" altLang="en-US"/>
              <a:t>view</a:t>
            </a:r>
            <a:endParaRPr lang="en-US" altLang="en-US"/>
          </a:p>
        </p:txBody>
      </p:sp>
      <p:sp>
        <p:nvSpPr>
          <p:cNvPr id="3" name="Text Box 2"/>
          <p:cNvSpPr txBox="true"/>
          <p:nvPr/>
        </p:nvSpPr>
        <p:spPr>
          <a:xfrm>
            <a:off x="677545" y="1819910"/>
            <a:ext cx="6222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还没有看明白</a:t>
            </a:r>
            <a:r>
              <a:rPr lang="en-US" altLang="zh-CN"/>
              <a:t>,</a:t>
            </a:r>
            <a:r>
              <a:rPr lang="zh-CN" altLang="en-US"/>
              <a:t>先留着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Memory alloc</a:t>
            </a:r>
            <a:r>
              <a:rPr lang="" altLang="en-US"/>
              <a:t> in kmd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421890" y="1475740"/>
            <a:ext cx="1102995" cy="485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rPr>
              <a:t>kmalloc</a:t>
            </a:r>
            <a:endParaRPr kumimoji="0" lang="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79905" y="2491105"/>
            <a:ext cx="648335" cy="485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rPr>
              <a:t>slab</a:t>
            </a:r>
            <a:endParaRPr kumimoji="0" lang="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49855" y="2491105"/>
            <a:ext cx="690880" cy="485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itchFamily="2" charset="-122"/>
              </a:rPr>
              <a:t>slub</a:t>
            </a:r>
            <a:endParaRPr kumimoji="0" lang="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82035" y="2491105"/>
            <a:ext cx="668020" cy="485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rPr>
              <a:t>slob</a:t>
            </a:r>
            <a:endParaRPr kumimoji="0" lang="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36260" y="1475740"/>
            <a:ext cx="1102995" cy="485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rPr>
              <a:t>vmalloc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71190" y="3726180"/>
            <a:ext cx="1489075" cy="485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rPr>
              <a:t>alloc_pages</a:t>
            </a:r>
            <a:endParaRPr kumimoji="0" lang="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492885" y="3580130"/>
            <a:ext cx="7750175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traight Arrow Connector 46"/>
          <p:cNvCxnSpPr/>
          <p:nvPr/>
        </p:nvCxnSpPr>
        <p:spPr>
          <a:xfrm>
            <a:off x="2993390" y="1961515"/>
            <a:ext cx="11430" cy="273050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>
            <a:off x="6188075" y="1961515"/>
            <a:ext cx="0" cy="1608455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9" name="Straight Arrow Connector 48"/>
          <p:cNvCxnSpPr/>
          <p:nvPr/>
        </p:nvCxnSpPr>
        <p:spPr>
          <a:xfrm>
            <a:off x="2943860" y="3034030"/>
            <a:ext cx="0" cy="535940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0" name="Straight Arrow Connector 49"/>
          <p:cNvCxnSpPr>
            <a:stCxn id="37" idx="2"/>
          </p:cNvCxnSpPr>
          <p:nvPr/>
        </p:nvCxnSpPr>
        <p:spPr>
          <a:xfrm>
            <a:off x="3916045" y="2976880"/>
            <a:ext cx="0" cy="583565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1" name="Straight Arrow Connector 50"/>
          <p:cNvCxnSpPr>
            <a:stCxn id="26" idx="2"/>
          </p:cNvCxnSpPr>
          <p:nvPr/>
        </p:nvCxnSpPr>
        <p:spPr>
          <a:xfrm>
            <a:off x="2104390" y="2976880"/>
            <a:ext cx="0" cy="603250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2" name="Right Brace 51"/>
          <p:cNvSpPr/>
          <p:nvPr/>
        </p:nvSpPr>
        <p:spPr>
          <a:xfrm rot="16200000">
            <a:off x="2892425" y="1639570"/>
            <a:ext cx="212725" cy="140208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6260" y="3740785"/>
            <a:ext cx="1943735" cy="485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rPr>
              <a:t>get_zeroed_page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473200" y="4410075"/>
            <a:ext cx="7750175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Rectangle 54"/>
          <p:cNvSpPr/>
          <p:nvPr/>
        </p:nvSpPr>
        <p:spPr>
          <a:xfrm>
            <a:off x="2649855" y="4701540"/>
            <a:ext cx="5201285" cy="485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rPr>
              <a:t>DDR</a:t>
            </a:r>
            <a:endParaRPr kumimoji="0" lang="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7" name="Text Box 56"/>
          <p:cNvSpPr txBox="true"/>
          <p:nvPr/>
        </p:nvSpPr>
        <p:spPr>
          <a:xfrm>
            <a:off x="1426210" y="3843655"/>
            <a:ext cx="99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Buddy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page table walk from gpu view</a:t>
            </a:r>
            <a:endParaRPr lang="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609600" y="9582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virtual address layout</a:t>
            </a:r>
            <a:endParaRPr 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29385"/>
            <a:ext cx="3571875" cy="108585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609600" y="29311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PTE format</a:t>
            </a:r>
            <a:endParaRPr 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3486150"/>
            <a:ext cx="7200900" cy="1181100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7809865" y="3299460"/>
            <a:ext cx="33801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V: Valid</a:t>
            </a:r>
            <a:endParaRPr lang="en-US" sz="1200"/>
          </a:p>
          <a:p>
            <a:r>
              <a:rPr lang="en-US" sz="1200"/>
              <a:t>S: System memory</a:t>
            </a:r>
            <a:endParaRPr lang="en-US" sz="1200"/>
          </a:p>
          <a:p>
            <a:r>
              <a:rPr lang="en-US" sz="1200"/>
              <a:t>C: Cacheable</a:t>
            </a:r>
            <a:endParaRPr lang="en-US" sz="1200"/>
          </a:p>
          <a:p>
            <a:r>
              <a:rPr lang="en-US" sz="1200"/>
              <a:t>Z: TMS</a:t>
            </a:r>
            <a:endParaRPr lang="en-US" sz="1200"/>
          </a:p>
          <a:p>
            <a:r>
              <a:rPr lang="en-US" sz="1200"/>
              <a:t>X: Executealbe</a:t>
            </a:r>
            <a:endParaRPr lang="en-US" sz="1200"/>
          </a:p>
          <a:p>
            <a:r>
              <a:rPr lang="en-US" sz="1200"/>
              <a:t>R: Readable</a:t>
            </a:r>
            <a:endParaRPr lang="en-US" sz="1200"/>
          </a:p>
          <a:p>
            <a:r>
              <a:rPr lang="en-US" sz="1200"/>
              <a:t>W: Writeable</a:t>
            </a:r>
            <a:endParaRPr lang="en-US" sz="1200"/>
          </a:p>
          <a:p>
            <a:r>
              <a:rPr lang="en-US" sz="1200"/>
              <a:t>T: Tiled(PRI)</a:t>
            </a:r>
            <a:endParaRPr lang="en-US" sz="1200"/>
          </a:p>
          <a:p>
            <a:r>
              <a:rPr lang="en-US" sz="1200"/>
              <a:t>SW: Software</a:t>
            </a:r>
            <a:endParaRPr lang="en-US" sz="1200"/>
          </a:p>
          <a:p>
            <a:r>
              <a:rPr lang="en-US" sz="1200"/>
              <a:t>L: Log</a:t>
            </a:r>
            <a:endParaRPr lang="en-US" sz="1200"/>
          </a:p>
          <a:p>
            <a:r>
              <a:rPr lang="en-US" sz="1200"/>
              <a:t>F: translation further</a:t>
            </a:r>
            <a:endParaRPr lang="en-US" sz="1200"/>
          </a:p>
          <a:p>
            <a:r>
              <a:rPr lang="en-US" sz="1200"/>
              <a:t>P: PTE</a:t>
            </a:r>
            <a:endParaRPr lang="en-US" sz="1200"/>
          </a:p>
          <a:p>
            <a:endParaRPr lang="en-US" sz="1200"/>
          </a:p>
          <a:p>
            <a:r>
              <a:rPr lang="en-US" sz="1200"/>
              <a:t>Mtype:</a:t>
            </a:r>
            <a:endParaRPr lang="en-US" sz="1200"/>
          </a:p>
          <a:p>
            <a:r>
              <a:rPr lang="en-US" sz="1200"/>
              <a:t>0-NC: cached, Non coherent </a:t>
            </a:r>
            <a:endParaRPr lang="en-US" sz="1200"/>
          </a:p>
          <a:p>
            <a:r>
              <a:rPr lang="en-US" sz="1200"/>
              <a:t>1-WC: wirte combine</a:t>
            </a:r>
            <a:endParaRPr lang="en-US" sz="1200"/>
          </a:p>
          <a:p>
            <a:r>
              <a:rPr lang="en-US" sz="1200"/>
              <a:t>2-CC: cached, cocherent</a:t>
            </a:r>
            <a:endParaRPr lang="en-US" sz="1200"/>
          </a:p>
          <a:p>
            <a:r>
              <a:rPr lang="en-US" sz="1200"/>
              <a:t>3-UC: Uncached.</a:t>
            </a:r>
            <a:endParaRPr lang="en-US" sz="1200"/>
          </a:p>
        </p:txBody>
      </p:sp>
      <p:sp>
        <p:nvSpPr>
          <p:cNvPr id="9" name="Text Box 8"/>
          <p:cNvSpPr txBox="true"/>
          <p:nvPr/>
        </p:nvSpPr>
        <p:spPr>
          <a:xfrm>
            <a:off x="5202555" y="10610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/>
              <a:t>PED format</a:t>
            </a:r>
            <a:endParaRPr lang="" altLang="en-US"/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55" y="1429385"/>
            <a:ext cx="552450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page table walk from gpu view</a:t>
            </a:r>
            <a:endParaRPr lang="en-US" altLang="en-US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899795"/>
            <a:ext cx="9397365" cy="505904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741045" y="6199505"/>
            <a:ext cx="5210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umr/src/lib</a:t>
            </a:r>
            <a:r>
              <a:rPr lang="" altLang="en-US"/>
              <a:t>/read_vram.c   umr_access_vram_ai 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KMD</a:t>
            </a:r>
            <a:endParaRPr lang="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" altLang="en-US" sz="2400"/>
              <a:t>pcie driver</a:t>
            </a:r>
            <a:endParaRPr lang="" altLang="en-US" sz="2800"/>
          </a:p>
          <a:p>
            <a:pPr lvl="1"/>
            <a:r>
              <a:rPr lang="" altLang="en-US" sz="1800"/>
              <a:t>queue create , manage, map, unmap</a:t>
            </a:r>
            <a:endParaRPr lang="" altLang="en-US" sz="1800"/>
          </a:p>
          <a:p>
            <a:pPr lvl="1"/>
            <a:r>
              <a:rPr lang="" altLang="en-US" sz="1800"/>
              <a:t>process management</a:t>
            </a:r>
            <a:endParaRPr lang="" altLang="en-US" sz="1800"/>
          </a:p>
          <a:p>
            <a:pPr lvl="1"/>
            <a:r>
              <a:rPr lang="" altLang="en-US" sz="1800"/>
              <a:t>memory management(ttm drm)</a:t>
            </a:r>
            <a:endParaRPr lang="" altLang="en-US" sz="1800"/>
          </a:p>
          <a:p>
            <a:pPr lvl="1"/>
            <a:r>
              <a:rPr lang="" altLang="en-US" sz="1800"/>
              <a:t>register init,read, write</a:t>
            </a:r>
            <a:endParaRPr lang="" altLang="en-US" sz="2000"/>
          </a:p>
          <a:p>
            <a:pPr lvl="1"/>
            <a:r>
              <a:rPr lang="" altLang="en-US" sz="1800"/>
              <a:t>load firmware.init ip.</a:t>
            </a:r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marL="457200" lvl="1" indent="0">
              <a:buNone/>
            </a:pPr>
            <a:endParaRPr lang="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48855" y="183515"/>
            <a:ext cx="4455795" cy="505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75635"/>
            <a:ext cx="5747385" cy="1283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59605"/>
            <a:ext cx="4742815" cy="1603375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5534660" y="5330825"/>
            <a:ext cx="513969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/>
              <a:t>UMD vs KMD</a:t>
            </a:r>
            <a:endParaRPr lang="" altLang="en-US"/>
          </a:p>
          <a:p>
            <a:r>
              <a:rPr lang="" altLang="en-US"/>
              <a:t>1. umd depend on kmd</a:t>
            </a:r>
            <a:endParaRPr lang="" altLang="en-US"/>
          </a:p>
          <a:p>
            <a:r>
              <a:rPr lang="" altLang="en-US"/>
              <a:t>2. umd run in user space, kmd in kernel space.</a:t>
            </a:r>
            <a:endParaRPr lang="" altLang="en-US"/>
          </a:p>
          <a:p>
            <a:r>
              <a:rPr lang="" altLang="en-US"/>
              <a:t>3. umd is so, kmd is ko.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74320" y="109220"/>
            <a:ext cx="10972800" cy="582613"/>
          </a:xfrm>
        </p:spPr>
        <p:txBody>
          <a:bodyPr/>
          <a:p>
            <a:r>
              <a:rPr lang="en-US" altLang="en-US"/>
              <a:t>Lanuch kernel from thunk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320" y="773430"/>
            <a:ext cx="7329170" cy="607695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7795260" y="773430"/>
            <a:ext cx="44627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struct AqlDispatchPacket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  uint16_t header;</a:t>
            </a:r>
            <a:endParaRPr lang="en-US" sz="1400"/>
          </a:p>
          <a:p>
            <a:r>
              <a:rPr lang="en-US" sz="1400"/>
              <a:t>    uint16_t setup;</a:t>
            </a:r>
            <a:endParaRPr lang="en-US" sz="1400"/>
          </a:p>
          <a:p>
            <a:r>
              <a:rPr lang="en-US" sz="1400"/>
              <a:t>    uint16_t workgroup_size_x;</a:t>
            </a:r>
            <a:endParaRPr lang="en-US" sz="1400"/>
          </a:p>
          <a:p>
            <a:r>
              <a:rPr lang="en-US" sz="1400"/>
              <a:t>    uint16_t workgroup_size_y;</a:t>
            </a:r>
            <a:endParaRPr lang="en-US" sz="1400"/>
          </a:p>
          <a:p>
            <a:r>
              <a:rPr lang="en-US" sz="1400"/>
              <a:t>    uint16_t workgroup_size_z;</a:t>
            </a:r>
            <a:endParaRPr lang="en-US" sz="1400"/>
          </a:p>
          <a:p>
            <a:r>
              <a:rPr lang="en-US" sz="1400"/>
              <a:t>    uint16_t reserved0;</a:t>
            </a:r>
            <a:endParaRPr lang="en-US" sz="1400"/>
          </a:p>
          <a:p>
            <a:r>
              <a:rPr lang="en-US" sz="1400"/>
              <a:t>    uint32_t grid_size_x;</a:t>
            </a:r>
            <a:endParaRPr lang="en-US" sz="1400"/>
          </a:p>
          <a:p>
            <a:r>
              <a:rPr lang="en-US" sz="1400"/>
              <a:t>    uint32_t grid_size_y;</a:t>
            </a:r>
            <a:endParaRPr lang="en-US" sz="1400"/>
          </a:p>
          <a:p>
            <a:r>
              <a:rPr lang="en-US" sz="1400"/>
              <a:t>    uint32_t grid_size_z;</a:t>
            </a:r>
            <a:endParaRPr lang="en-US" sz="1400"/>
          </a:p>
          <a:p>
            <a:r>
              <a:rPr lang="en-US" sz="1400"/>
              <a:t>    uint32_t private_segment_size;</a:t>
            </a:r>
            <a:endParaRPr lang="en-US" sz="1400"/>
          </a:p>
          <a:p>
            <a:r>
              <a:rPr lang="en-US" sz="1400"/>
              <a:t>    uint32_t group_segment_size;</a:t>
            </a:r>
            <a:endParaRPr lang="en-US" sz="1400"/>
          </a:p>
          <a:p>
            <a:r>
              <a:rPr lang="en-US" sz="1400"/>
              <a:t>    uint64_t kernel_object;</a:t>
            </a:r>
            <a:endParaRPr lang="en-US" sz="1400"/>
          </a:p>
          <a:p>
            <a:r>
              <a:rPr lang="en-US" sz="1400"/>
              <a:t>    void *kernarg_address;</a:t>
            </a:r>
            <a:endParaRPr lang="en-US" sz="1400"/>
          </a:p>
          <a:p>
            <a:r>
              <a:rPr lang="en-US" sz="1400"/>
              <a:t>    uint64_t reserved2;</a:t>
            </a:r>
            <a:endParaRPr lang="en-US" sz="1400"/>
          </a:p>
          <a:p>
            <a:r>
              <a:rPr lang="en-US" sz="1400"/>
              <a:t>    uint64_t completion_signal;</a:t>
            </a:r>
            <a:endParaRPr lang="en-US" sz="1400"/>
          </a:p>
          <a:p>
            <a:r>
              <a:rPr lang="en-US" sz="1400"/>
              <a:t>};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Queue </a:t>
            </a:r>
            <a:endParaRPr lang="en-US" altLang="en-US"/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true"/>
          </p:cNvGraphicFramePr>
          <p:nvPr>
            <p:ph idx="1"/>
          </p:nvPr>
        </p:nvGraphicFramePr>
        <p:xfrm>
          <a:off x="609600" y="1192530"/>
          <a:ext cx="114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0" imgH="1143000" progId="Package">
                  <p:embed/>
                </p:oleObj>
              </mc:Choice>
              <mc:Fallback>
                <p:oleObj name="" r:id="rId1" imgW="1143000" imgH="11430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192530"/>
                        <a:ext cx="1143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046605" y="1464945"/>
            <a:ext cx="474980" cy="1543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197725" y="1129665"/>
            <a:ext cx="492125" cy="399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197725" y="1129665"/>
            <a:ext cx="492125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8" name="Left Brace 7"/>
          <p:cNvSpPr/>
          <p:nvPr/>
        </p:nvSpPr>
        <p:spPr>
          <a:xfrm>
            <a:off x="6495415" y="2013585"/>
            <a:ext cx="612140" cy="3089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5197475" y="1411605"/>
            <a:ext cx="120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ctl_stack_size</a:t>
            </a:r>
            <a:endParaRPr lang="en-US" altLang="en-US" sz="1200"/>
          </a:p>
        </p:txBody>
      </p:sp>
      <p:sp>
        <p:nvSpPr>
          <p:cNvPr id="10" name="Left Brace 9"/>
          <p:cNvSpPr/>
          <p:nvPr/>
        </p:nvSpPr>
        <p:spPr>
          <a:xfrm>
            <a:off x="6495415" y="1129665"/>
            <a:ext cx="542290" cy="883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5197475" y="3353435"/>
            <a:ext cx="1202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wg_data_size sq</a:t>
            </a:r>
            <a:endParaRPr lang="en-US" altLang="en-US" sz="1200"/>
          </a:p>
        </p:txBody>
      </p:sp>
      <p:sp>
        <p:nvSpPr>
          <p:cNvPr id="14" name="Text Box 13"/>
          <p:cNvSpPr txBox="true"/>
          <p:nvPr/>
        </p:nvSpPr>
        <p:spPr>
          <a:xfrm>
            <a:off x="6495415" y="581660"/>
            <a:ext cx="2689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ctx_save_restore_size   user space</a:t>
            </a:r>
            <a:endParaRPr lang="en-US" altLang="en-US" sz="1200"/>
          </a:p>
        </p:txBody>
      </p:sp>
      <p:sp>
        <p:nvSpPr>
          <p:cNvPr id="16" name="Rectangle 15"/>
          <p:cNvSpPr/>
          <p:nvPr/>
        </p:nvSpPr>
        <p:spPr>
          <a:xfrm>
            <a:off x="2038985" y="2987040"/>
            <a:ext cx="482600" cy="88328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7" name="Left Brace 16"/>
          <p:cNvSpPr/>
          <p:nvPr/>
        </p:nvSpPr>
        <p:spPr>
          <a:xfrm>
            <a:off x="1504315" y="3037840"/>
            <a:ext cx="434975" cy="8128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124460" y="3306445"/>
            <a:ext cx="1202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ctl_stack_size cp</a:t>
            </a:r>
            <a:endParaRPr lang="en-US" altLang="en-US" sz="1200"/>
          </a:p>
        </p:txBody>
      </p:sp>
      <p:sp>
        <p:nvSpPr>
          <p:cNvPr id="19" name="Left Brace 18"/>
          <p:cNvSpPr/>
          <p:nvPr/>
        </p:nvSpPr>
        <p:spPr>
          <a:xfrm>
            <a:off x="1433830" y="1444625"/>
            <a:ext cx="612140" cy="15347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26110" y="2073910"/>
            <a:ext cx="701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mqd 4k</a:t>
            </a:r>
            <a:endParaRPr lang="en-US" altLang="en-US" sz="1200"/>
          </a:p>
        </p:txBody>
      </p:sp>
      <p:sp>
        <p:nvSpPr>
          <p:cNvPr id="21" name="Left Brace 20"/>
          <p:cNvSpPr/>
          <p:nvPr/>
        </p:nvSpPr>
        <p:spPr>
          <a:xfrm>
            <a:off x="4589145" y="1548765"/>
            <a:ext cx="608330" cy="1973580"/>
          </a:xfrm>
          <a:prstGeom prst="leftBrace">
            <a:avLst>
              <a:gd name="adj1" fmla="val 378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2546985" y="2233295"/>
            <a:ext cx="1936115" cy="313690"/>
          </a:xfrm>
          <a:prstGeom prst="bentConnector3">
            <a:avLst>
              <a:gd name="adj1" fmla="val 50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2919095" y="1936115"/>
            <a:ext cx="1765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cp_hqd_ctx_save_size</a:t>
            </a:r>
            <a:endParaRPr lang="en-US" sz="1200"/>
          </a:p>
        </p:txBody>
      </p:sp>
      <p:sp>
        <p:nvSpPr>
          <p:cNvPr id="24" name="Text Box 23"/>
          <p:cNvSpPr txBox="true"/>
          <p:nvPr/>
        </p:nvSpPr>
        <p:spPr>
          <a:xfrm>
            <a:off x="728345" y="5735955"/>
            <a:ext cx="8358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显而易见，这里出现了两个</a:t>
            </a:r>
            <a:r>
              <a:rPr lang="en-US" altLang="zh-CN" sz="1200"/>
              <a:t>ctl</a:t>
            </a:r>
            <a:r>
              <a:rPr lang="en-US" altLang="en-US" sz="1200"/>
              <a:t>_stack_size,</a:t>
            </a:r>
            <a:r>
              <a:rPr lang="" altLang="en-US" sz="1200"/>
              <a:t> </a:t>
            </a:r>
            <a:r>
              <a:rPr lang="en-US" altLang="en-US" sz="1200"/>
              <a:t>mqd</a:t>
            </a:r>
            <a:r>
              <a:rPr lang="zh-CN" altLang="en-US" sz="1200"/>
              <a:t>里面的</a:t>
            </a:r>
            <a:r>
              <a:rPr lang="en-US" altLang="zh-CN" sz="1200"/>
              <a:t>size</a:t>
            </a:r>
            <a:r>
              <a:rPr lang="zh-CN" altLang="en-US" sz="1200"/>
              <a:t>说是为了解决硬件的</a:t>
            </a:r>
            <a:r>
              <a:rPr lang="en-US" altLang="zh-CN" sz="1200"/>
              <a:t>bug</a:t>
            </a:r>
            <a:r>
              <a:rPr lang="zh-CN" altLang="en-US" sz="1200"/>
              <a:t>，具体什么</a:t>
            </a:r>
            <a:r>
              <a:rPr lang="en-US" altLang="zh-CN" sz="1200"/>
              <a:t>bug</a:t>
            </a:r>
            <a:r>
              <a:rPr lang="zh-CN" altLang="en-US" sz="1200"/>
              <a:t>，不清楚。</a:t>
            </a:r>
            <a:endParaRPr lang="zh-CN" altLang="en-US" sz="1200"/>
          </a:p>
        </p:txBody>
      </p:sp>
      <p:sp>
        <p:nvSpPr>
          <p:cNvPr id="25" name="Text Box 24"/>
          <p:cNvSpPr txBox="true"/>
          <p:nvPr/>
        </p:nvSpPr>
        <p:spPr>
          <a:xfrm>
            <a:off x="1504315" y="85407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mqd  kernel space</a:t>
            </a:r>
            <a:endParaRPr lang="en-US" altLang="en-US" sz="1200"/>
          </a:p>
        </p:txBody>
      </p:sp>
      <p:sp>
        <p:nvSpPr>
          <p:cNvPr id="26" name="Rectangle 25"/>
          <p:cNvSpPr/>
          <p:nvPr/>
        </p:nvSpPr>
        <p:spPr>
          <a:xfrm>
            <a:off x="9686290" y="1582420"/>
            <a:ext cx="1463675" cy="964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200"/>
              <a:t>ControlStackOffset</a:t>
            </a:r>
            <a:endParaRPr lang="en-US" altLang="en-US" sz="1200"/>
          </a:p>
          <a:p>
            <a:pPr algn="l"/>
            <a:r>
              <a:rPr lang="en-US" altLang="en-US" sz="1200"/>
              <a:t>ControlStackSize</a:t>
            </a:r>
            <a:endParaRPr lang="en-US" altLang="en-US" sz="1200"/>
          </a:p>
          <a:p>
            <a:pPr algn="l"/>
            <a:r>
              <a:rPr lang="en-US" altLang="en-US" sz="1200"/>
              <a:t>WaveStateOffset</a:t>
            </a:r>
            <a:endParaRPr lang="en-US" altLang="en-US" sz="1200"/>
          </a:p>
          <a:p>
            <a:pPr algn="l"/>
            <a:r>
              <a:rPr lang="en-US" altLang="en-US" sz="1200"/>
              <a:t>WaveStateSize</a:t>
            </a:r>
            <a:endParaRPr lang="en-US" altLang="en-US" sz="1200"/>
          </a:p>
        </p:txBody>
      </p:sp>
      <p:sp>
        <p:nvSpPr>
          <p:cNvPr id="27" name="Text Box 26"/>
          <p:cNvSpPr txBox="true"/>
          <p:nvPr/>
        </p:nvSpPr>
        <p:spPr>
          <a:xfrm>
            <a:off x="9439910" y="116903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HsaUserContextSaveAreaHeader</a:t>
            </a:r>
            <a:endParaRPr lang="en-US" sz="120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202805" y="1411605"/>
            <a:ext cx="4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>
            <a:off x="7802245" y="1143635"/>
            <a:ext cx="75565" cy="3009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6" idx="1"/>
          </p:cNvCxnSpPr>
          <p:nvPr/>
        </p:nvCxnSpPr>
        <p:spPr>
          <a:xfrm rot="10800000">
            <a:off x="7995920" y="1290955"/>
            <a:ext cx="1680845" cy="774065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35175" y="3629025"/>
            <a:ext cx="50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2546985" y="3629025"/>
            <a:ext cx="110490" cy="250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true"/>
          <p:nvPr/>
        </p:nvSpPr>
        <p:spPr>
          <a:xfrm>
            <a:off x="2657475" y="3629025"/>
            <a:ext cx="1588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ctl_stack_used_size</a:t>
            </a:r>
            <a:endParaRPr lang="en-US" altLang="en-US" sz="120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197725" y="1787525"/>
            <a:ext cx="4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true">
            <a:off x="7734935" y="5121275"/>
            <a:ext cx="36004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6" idx="3"/>
          </p:cNvCxnSpPr>
          <p:nvPr/>
        </p:nvCxnSpPr>
        <p:spPr>
          <a:xfrm flipV="true">
            <a:off x="4236720" y="1903095"/>
            <a:ext cx="2965450" cy="1863725"/>
          </a:xfrm>
          <a:prstGeom prst="bentConnector3">
            <a:avLst>
              <a:gd name="adj1" fmla="val 29014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 Box 41"/>
          <p:cNvSpPr txBox="true"/>
          <p:nvPr/>
        </p:nvSpPr>
        <p:spPr>
          <a:xfrm>
            <a:off x="4413250" y="3767455"/>
            <a:ext cx="1158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FF0000"/>
                </a:solidFill>
              </a:rPr>
              <a:t>getQueueInfo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576435" y="3075940"/>
            <a:ext cx="1733550" cy="691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rgbClr val="FF0000"/>
                </a:solidFill>
              </a:rPr>
              <a:t>DebugAgent relaunch</a:t>
            </a:r>
            <a:br>
              <a:rPr lang="en-US" altLang="en-US" sz="1200"/>
            </a:br>
            <a:r>
              <a:rPr lang="en-US" altLang="en-US" sz="1200"/>
              <a:t>event? state?</a:t>
            </a:r>
            <a:br>
              <a:rPr lang="en-US" altLang="en-US" sz="1200"/>
            </a:br>
            <a:r>
              <a:rPr lang="en-US" altLang="en-US" sz="1200"/>
              <a:t>vgpr spgr lsd conunt</a:t>
            </a:r>
            <a:endParaRPr lang="en-US" altLang="en-US" sz="1200"/>
          </a:p>
        </p:txBody>
      </p:sp>
      <p:cxnSp>
        <p:nvCxnSpPr>
          <p:cNvPr id="44" name="Elbow Connector 43"/>
          <p:cNvCxnSpPr/>
          <p:nvPr/>
        </p:nvCxnSpPr>
        <p:spPr>
          <a:xfrm rot="10800000">
            <a:off x="7877810" y="1903095"/>
            <a:ext cx="1698625" cy="1635760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/>
          <p:cNvSpPr/>
          <p:nvPr/>
        </p:nvSpPr>
        <p:spPr>
          <a:xfrm>
            <a:off x="7724775" y="1782445"/>
            <a:ext cx="75565" cy="250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6" name="Elbow Connector 45"/>
          <p:cNvCxnSpPr/>
          <p:nvPr/>
        </p:nvCxnSpPr>
        <p:spPr>
          <a:xfrm flipV="true">
            <a:off x="2557145" y="1270635"/>
            <a:ext cx="4565650" cy="481965"/>
          </a:xfrm>
          <a:prstGeom prst="bentConnector3">
            <a:avLst>
              <a:gd name="adj1" fmla="val 401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true"/>
          <p:nvPr/>
        </p:nvSpPr>
        <p:spPr>
          <a:xfrm>
            <a:off x="3221990" y="1411605"/>
            <a:ext cx="1158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FF0000"/>
                </a:solidFill>
              </a:rPr>
              <a:t>getQueueInfo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97090" y="3049270"/>
            <a:ext cx="492125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sgpr</a:t>
            </a:r>
            <a:endParaRPr lang="en-US" altLang="en-US" sz="1200"/>
          </a:p>
          <a:p>
            <a:pPr algn="ctr"/>
            <a:r>
              <a:rPr lang="en-US" altLang="en-US" sz="1200"/>
              <a:t>vgpr</a:t>
            </a:r>
            <a:endParaRPr lang="en-US" altLang="en-US" sz="1200"/>
          </a:p>
          <a:p>
            <a:pPr algn="ctr"/>
            <a:r>
              <a:rPr lang="en-US" altLang="en-US" sz="1200"/>
              <a:t>lds</a:t>
            </a:r>
            <a:endParaRPr lang="en-US" altLang="en-US" sz="1200"/>
          </a:p>
          <a:p>
            <a:pPr algn="ctr"/>
            <a:r>
              <a:rPr lang="en-US" altLang="en-US" sz="1200"/>
              <a:t>pc </a:t>
            </a:r>
            <a:endParaRPr lang="en-US" altLang="en-US" sz="1200"/>
          </a:p>
        </p:txBody>
      </p:sp>
      <p:sp>
        <p:nvSpPr>
          <p:cNvPr id="3" name="Text Box 2"/>
          <p:cNvSpPr txBox="true"/>
          <p:nvPr/>
        </p:nvSpPr>
        <p:spPr>
          <a:xfrm>
            <a:off x="4246245" y="396875"/>
            <a:ext cx="1565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沈祥确认：硬件不用这部分。</a:t>
            </a:r>
            <a:endParaRPr lang="zh-CN" altLang="en-US" sz="1200"/>
          </a:p>
        </p:txBody>
      </p:sp>
      <p:cxnSp>
        <p:nvCxnSpPr>
          <p:cNvPr id="7" name="Elbow Connector 6"/>
          <p:cNvCxnSpPr/>
          <p:nvPr/>
        </p:nvCxnSpPr>
        <p:spPr>
          <a:xfrm>
            <a:off x="5956935" y="624205"/>
            <a:ext cx="538480" cy="9245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virtual </a:t>
            </a:r>
            <a:r>
              <a:rPr lang="en-US" altLang="en-US"/>
              <a:t>Memory</a:t>
            </a:r>
            <a:r>
              <a:rPr lang="" altLang="en-US"/>
              <a:t> layout </a:t>
            </a:r>
            <a:endParaRPr lang="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721360" y="869315"/>
            <a:ext cx="268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x86_64 memory layout</a:t>
            </a:r>
            <a:endParaRPr lang="en-US"/>
          </a:p>
        </p:txBody>
      </p:sp>
      <p:pic>
        <p:nvPicPr>
          <p:cNvPr id="7" name="Content Placeholder 6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360" y="1358900"/>
            <a:ext cx="10696575" cy="4476750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721360" y="6383020"/>
            <a:ext cx="4380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From: </a:t>
            </a:r>
            <a:r>
              <a:rPr lang="en-US" sz="1200"/>
              <a:t>Linux/Documentation/x86/x86_64/mm</a:t>
            </a:r>
            <a:r>
              <a:rPr lang="" altLang="en-US" sz="1200"/>
              <a:t>.rst</a:t>
            </a:r>
            <a:endParaRPr lang="" altLang="en-US" sz="1200"/>
          </a:p>
        </p:txBody>
      </p:sp>
      <p:sp>
        <p:nvSpPr>
          <p:cNvPr id="9" name="Text Box 8"/>
          <p:cNvSpPr txBox="true"/>
          <p:nvPr/>
        </p:nvSpPr>
        <p:spPr>
          <a:xfrm>
            <a:off x="5628640" y="6413500"/>
            <a:ext cx="4380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KASLR</a:t>
            </a:r>
            <a:endParaRPr lang="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Phycial </a:t>
            </a:r>
            <a:r>
              <a:rPr lang="en-US" altLang="en-US"/>
              <a:t>Memory layout </a:t>
            </a:r>
            <a:endParaRPr lang="en-US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5628640" y="6413500"/>
            <a:ext cx="4380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KASLR</a:t>
            </a:r>
            <a:endParaRPr lang="en-US" altLang="en-US" sz="1200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773430"/>
            <a:ext cx="3191510" cy="6066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5" y="773430"/>
            <a:ext cx="3882390" cy="59632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0" y="773430"/>
            <a:ext cx="358140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Memory alloc in umd 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 sz="2000"/>
              <a:t>malloc </a:t>
            </a:r>
            <a:endParaRPr lang="" altLang="en-US"/>
          </a:p>
          <a:p>
            <a:r>
              <a:rPr lang="" altLang="en-US" sz="2000"/>
              <a:t>new </a:t>
            </a:r>
            <a:endParaRPr lang="" altLang="en-US" sz="2000"/>
          </a:p>
          <a:p>
            <a:endParaRPr lang="en-US" altLang="" sz="2000"/>
          </a:p>
          <a:p>
            <a:endParaRPr lang="en-US" altLang="" sz="2000"/>
          </a:p>
          <a:p>
            <a:r>
              <a:rPr lang="en-US" altLang="" sz="2000"/>
              <a:t>mmap</a:t>
            </a:r>
            <a:endParaRPr lang="en-US" altLang="" sz="2000"/>
          </a:p>
        </p:txBody>
      </p:sp>
      <p:sp>
        <p:nvSpPr>
          <p:cNvPr id="4" name="Rectangle 3"/>
          <p:cNvSpPr/>
          <p:nvPr/>
        </p:nvSpPr>
        <p:spPr>
          <a:xfrm>
            <a:off x="6839585" y="990600"/>
            <a:ext cx="546100" cy="4178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3420" y="1522730"/>
            <a:ext cx="424815" cy="2266950"/>
          </a:xfrm>
          <a:prstGeom prst="rect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2030095" y="1334135"/>
            <a:ext cx="414655" cy="495935"/>
          </a:xfrm>
          <a:prstGeom prst="rightBr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6839585" y="40513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vm</a:t>
            </a:r>
            <a:endParaRPr lang="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9417685" y="405130"/>
            <a:ext cx="59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pm</a:t>
            </a:r>
            <a:endParaRPr lang="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835140" y="4824730"/>
            <a:ext cx="56642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traight Connector 10"/>
          <p:cNvCxnSpPr/>
          <p:nvPr/>
        </p:nvCxnSpPr>
        <p:spPr>
          <a:xfrm>
            <a:off x="6839585" y="4471035"/>
            <a:ext cx="56642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traight Connector 11"/>
          <p:cNvCxnSpPr/>
          <p:nvPr/>
        </p:nvCxnSpPr>
        <p:spPr>
          <a:xfrm>
            <a:off x="6839585" y="4096385"/>
            <a:ext cx="56642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traight Connector 13"/>
          <p:cNvCxnSpPr/>
          <p:nvPr/>
        </p:nvCxnSpPr>
        <p:spPr>
          <a:xfrm>
            <a:off x="6835140" y="1174750"/>
            <a:ext cx="541655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 Box 15"/>
          <p:cNvSpPr txBox="true"/>
          <p:nvPr/>
        </p:nvSpPr>
        <p:spPr>
          <a:xfrm>
            <a:off x="6835140" y="4845050"/>
            <a:ext cx="556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text</a:t>
            </a:r>
            <a:endParaRPr lang="" altLang="en-US" sz="1400"/>
          </a:p>
        </p:txBody>
      </p:sp>
      <p:sp>
        <p:nvSpPr>
          <p:cNvPr id="17" name="Text Box 16"/>
          <p:cNvSpPr txBox="true"/>
          <p:nvPr/>
        </p:nvSpPr>
        <p:spPr>
          <a:xfrm>
            <a:off x="6835140" y="4471035"/>
            <a:ext cx="556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data</a:t>
            </a:r>
            <a:endParaRPr lang="" altLang="en-US" sz="1400"/>
          </a:p>
        </p:txBody>
      </p:sp>
      <p:sp>
        <p:nvSpPr>
          <p:cNvPr id="18" name="Text Box 17"/>
          <p:cNvSpPr txBox="true"/>
          <p:nvPr/>
        </p:nvSpPr>
        <p:spPr>
          <a:xfrm>
            <a:off x="6835140" y="4096385"/>
            <a:ext cx="556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bss</a:t>
            </a:r>
            <a:endParaRPr lang="" altLang="en-US" sz="1400"/>
          </a:p>
        </p:txBody>
      </p:sp>
      <p:sp>
        <p:nvSpPr>
          <p:cNvPr id="19" name="Text Box 18"/>
          <p:cNvSpPr txBox="true"/>
          <p:nvPr/>
        </p:nvSpPr>
        <p:spPr>
          <a:xfrm>
            <a:off x="6791325" y="3789680"/>
            <a:ext cx="662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heap</a:t>
            </a:r>
            <a:endParaRPr lang="" altLang="en-US" sz="1400"/>
          </a:p>
        </p:txBody>
      </p:sp>
      <p:sp>
        <p:nvSpPr>
          <p:cNvPr id="20" name="Text Box 19"/>
          <p:cNvSpPr txBox="true"/>
          <p:nvPr/>
        </p:nvSpPr>
        <p:spPr>
          <a:xfrm>
            <a:off x="6781165" y="1249045"/>
            <a:ext cx="662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stack</a:t>
            </a:r>
            <a:endParaRPr lang="" altLang="en-US" sz="140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true">
            <a:off x="7122795" y="3438525"/>
            <a:ext cx="0" cy="351155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Straight Arrow Connector 21"/>
          <p:cNvCxnSpPr>
            <a:stCxn id="20" idx="2"/>
          </p:cNvCxnSpPr>
          <p:nvPr/>
        </p:nvCxnSpPr>
        <p:spPr>
          <a:xfrm>
            <a:off x="7112635" y="1555750"/>
            <a:ext cx="0" cy="344805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Straight Connector 22"/>
          <p:cNvCxnSpPr/>
          <p:nvPr/>
        </p:nvCxnSpPr>
        <p:spPr>
          <a:xfrm>
            <a:off x="6855460" y="2254885"/>
            <a:ext cx="52578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 Box 23"/>
          <p:cNvSpPr txBox="true"/>
          <p:nvPr/>
        </p:nvSpPr>
        <p:spPr>
          <a:xfrm>
            <a:off x="6762115" y="2254885"/>
            <a:ext cx="700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" sz="1400"/>
              <a:t>mmap</a:t>
            </a:r>
            <a:endParaRPr lang="en-US" altLang="" sz="1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05650" y="2500630"/>
            <a:ext cx="0" cy="344805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Straight Connector 26"/>
          <p:cNvCxnSpPr>
            <a:stCxn id="4" idx="1"/>
            <a:endCxn id="4" idx="3"/>
          </p:cNvCxnSpPr>
          <p:nvPr/>
        </p:nvCxnSpPr>
        <p:spPr>
          <a:xfrm>
            <a:off x="6839585" y="3079750"/>
            <a:ext cx="5461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2569845" y="1555750"/>
            <a:ext cx="4249420" cy="1923415"/>
          </a:xfrm>
          <a:prstGeom prst="bentConnector3">
            <a:avLst>
              <a:gd name="adj1" fmla="val 50015"/>
            </a:avLst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0" name="Elbow Connector 29"/>
          <p:cNvCxnSpPr/>
          <p:nvPr/>
        </p:nvCxnSpPr>
        <p:spPr>
          <a:xfrm flipV="true">
            <a:off x="1811020" y="2538095"/>
            <a:ext cx="4926965" cy="323850"/>
          </a:xfrm>
          <a:prstGeom prst="bentConnector3">
            <a:avLst>
              <a:gd name="adj1" fmla="val 50006"/>
            </a:avLst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Text Box 30"/>
          <p:cNvSpPr txBox="true"/>
          <p:nvPr/>
        </p:nvSpPr>
        <p:spPr>
          <a:xfrm>
            <a:off x="2185035" y="2500630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gtt, vram</a:t>
            </a:r>
            <a:endParaRPr lang="en-US"/>
          </a:p>
        </p:txBody>
      </p:sp>
      <p:sp>
        <p:nvSpPr>
          <p:cNvPr id="33" name="Text Box 32"/>
          <p:cNvSpPr txBox="true"/>
          <p:nvPr/>
        </p:nvSpPr>
        <p:spPr>
          <a:xfrm>
            <a:off x="2660650" y="1187450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userptr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72205" y="1557020"/>
            <a:ext cx="6985" cy="1304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 Box 35"/>
          <p:cNvSpPr txBox="true"/>
          <p:nvPr/>
        </p:nvSpPr>
        <p:spPr>
          <a:xfrm>
            <a:off x="3712845" y="1891030"/>
            <a:ext cx="687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&gt;128K</a:t>
            </a:r>
            <a:endParaRPr lang="" altLang="en-US" sz="12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491730" y="2561590"/>
            <a:ext cx="2005330" cy="0"/>
          </a:xfrm>
          <a:prstGeom prst="straightConnector1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40" name="Object 39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887095" y="4471035"/>
          <a:ext cx="114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43000" imgH="1143000" progId="Package">
                  <p:embed/>
                </p:oleObj>
              </mc:Choice>
              <mc:Fallback>
                <p:oleObj name="" r:id="rId1" imgW="1143000" imgH="1143000" progId="Package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7095" y="4471035"/>
                        <a:ext cx="1143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Memory </a:t>
            </a:r>
            <a:r>
              <a:rPr lang="" altLang="en-US"/>
              <a:t>map from cpu view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906260" y="1864360"/>
            <a:ext cx="424815" cy="3092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814185" y="1223010"/>
            <a:ext cx="59055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en-US"/>
              <a:t>pm</a:t>
            </a:r>
            <a:endParaRPr lang="en-US" altLang="en-US"/>
          </a:p>
        </p:txBody>
      </p:sp>
      <p:sp>
        <p:nvSpPr>
          <p:cNvPr id="49" name="Text Box 48"/>
          <p:cNvSpPr txBox="true"/>
          <p:nvPr/>
        </p:nvSpPr>
        <p:spPr>
          <a:xfrm>
            <a:off x="1304925" y="1096645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vma</a:t>
            </a:r>
            <a:endParaRPr lang="en-US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6901815" y="4784725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Straight Connector 65"/>
          <p:cNvCxnSpPr/>
          <p:nvPr/>
        </p:nvCxnSpPr>
        <p:spPr>
          <a:xfrm>
            <a:off x="6910705" y="4606925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traight Connector 66"/>
          <p:cNvCxnSpPr/>
          <p:nvPr/>
        </p:nvCxnSpPr>
        <p:spPr>
          <a:xfrm>
            <a:off x="6915785" y="4428490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Straight Connector 67"/>
          <p:cNvCxnSpPr/>
          <p:nvPr/>
        </p:nvCxnSpPr>
        <p:spPr>
          <a:xfrm>
            <a:off x="6910705" y="4275455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traight Connector 68"/>
          <p:cNvCxnSpPr/>
          <p:nvPr/>
        </p:nvCxnSpPr>
        <p:spPr>
          <a:xfrm>
            <a:off x="6906260" y="4275455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traight Connector 69"/>
          <p:cNvCxnSpPr/>
          <p:nvPr/>
        </p:nvCxnSpPr>
        <p:spPr>
          <a:xfrm>
            <a:off x="6915150" y="4097655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Straight Connector 70"/>
          <p:cNvCxnSpPr/>
          <p:nvPr/>
        </p:nvCxnSpPr>
        <p:spPr>
          <a:xfrm>
            <a:off x="6920230" y="3919220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Straight Connector 71"/>
          <p:cNvCxnSpPr/>
          <p:nvPr/>
        </p:nvCxnSpPr>
        <p:spPr>
          <a:xfrm>
            <a:off x="6915150" y="3766185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traight Connector 72"/>
          <p:cNvCxnSpPr/>
          <p:nvPr/>
        </p:nvCxnSpPr>
        <p:spPr>
          <a:xfrm>
            <a:off x="6901815" y="2550795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traight Connector 73"/>
          <p:cNvCxnSpPr/>
          <p:nvPr/>
        </p:nvCxnSpPr>
        <p:spPr>
          <a:xfrm>
            <a:off x="6910705" y="2372995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Straight Connector 74"/>
          <p:cNvCxnSpPr/>
          <p:nvPr/>
        </p:nvCxnSpPr>
        <p:spPr>
          <a:xfrm>
            <a:off x="6915785" y="2194560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Straight Connector 75"/>
          <p:cNvCxnSpPr/>
          <p:nvPr/>
        </p:nvCxnSpPr>
        <p:spPr>
          <a:xfrm>
            <a:off x="6910705" y="2041525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Right Brace 80"/>
          <p:cNvSpPr/>
          <p:nvPr/>
        </p:nvSpPr>
        <p:spPr>
          <a:xfrm>
            <a:off x="7335520" y="3766185"/>
            <a:ext cx="285750" cy="104775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6901815" y="2740660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traight Connector 83"/>
          <p:cNvCxnSpPr/>
          <p:nvPr/>
        </p:nvCxnSpPr>
        <p:spPr>
          <a:xfrm>
            <a:off x="6901815" y="2986405"/>
            <a:ext cx="415290" cy="0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Right Brace 85"/>
          <p:cNvSpPr/>
          <p:nvPr/>
        </p:nvSpPr>
        <p:spPr>
          <a:xfrm>
            <a:off x="7404735" y="2386330"/>
            <a:ext cx="285750" cy="6000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7" name="Text Box 86"/>
          <p:cNvSpPr txBox="true"/>
          <p:nvPr/>
        </p:nvSpPr>
        <p:spPr>
          <a:xfrm>
            <a:off x="7799070" y="250253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vram</a:t>
            </a:r>
            <a:endParaRPr lang="en-US"/>
          </a:p>
        </p:txBody>
      </p:sp>
      <p:sp>
        <p:nvSpPr>
          <p:cNvPr id="88" name="Text Box 87"/>
          <p:cNvSpPr txBox="true"/>
          <p:nvPr/>
        </p:nvSpPr>
        <p:spPr>
          <a:xfrm>
            <a:off x="7690485" y="4060190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system</a:t>
            </a:r>
            <a:endParaRPr lang="en-US"/>
          </a:p>
        </p:txBody>
      </p:sp>
      <p:sp>
        <p:nvSpPr>
          <p:cNvPr id="89" name="Text Box 88"/>
          <p:cNvSpPr txBox="true"/>
          <p:nvPr/>
        </p:nvSpPr>
        <p:spPr>
          <a:xfrm>
            <a:off x="4030980" y="2587625"/>
            <a:ext cx="15970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remap_pfn_range</a:t>
            </a:r>
            <a:endParaRPr lang="en-US" sz="1400"/>
          </a:p>
        </p:txBody>
      </p:sp>
      <p:sp>
        <p:nvSpPr>
          <p:cNvPr id="90" name="Text Box 89"/>
          <p:cNvSpPr txBox="true"/>
          <p:nvPr/>
        </p:nvSpPr>
        <p:spPr>
          <a:xfrm>
            <a:off x="4030980" y="3094990"/>
            <a:ext cx="15970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vmf_insert_pfn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92" name="Text Box 91"/>
          <p:cNvSpPr txBox="true"/>
          <p:nvPr/>
        </p:nvSpPr>
        <p:spPr>
          <a:xfrm>
            <a:off x="4030980" y="36131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io_remap_pfn_range</a:t>
            </a:r>
            <a:endParaRPr lang="en-US" sz="1400"/>
          </a:p>
        </p:txBody>
      </p:sp>
      <p:pic>
        <p:nvPicPr>
          <p:cNvPr id="93" name="Picture 9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" y="2352040"/>
            <a:ext cx="3234690" cy="1567180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3834130" y="1323975"/>
            <a:ext cx="0" cy="4107815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Straight Connector 94"/>
          <p:cNvCxnSpPr/>
          <p:nvPr/>
        </p:nvCxnSpPr>
        <p:spPr>
          <a:xfrm>
            <a:off x="6096000" y="1293495"/>
            <a:ext cx="0" cy="4107815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1889</Words>
  <Application>WPS Presentation</Application>
  <PresentationFormat>宽屏</PresentationFormat>
  <Paragraphs>200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Droid Sans Fallback</vt:lpstr>
      <vt:lpstr>微软雅黑</vt:lpstr>
      <vt:lpstr>宋体</vt:lpstr>
      <vt:lpstr>Arial Unicode MS</vt:lpstr>
      <vt:lpstr>Webdings</vt:lpstr>
      <vt:lpstr>Times New Roman</vt:lpstr>
      <vt:lpstr>Arial Black</vt:lpstr>
      <vt:lpstr>宋体</vt:lpstr>
      <vt:lpstr>Blue Waves</vt:lpstr>
      <vt:lpstr>Office Theme</vt:lpstr>
      <vt:lpstr>Package</vt:lpstr>
      <vt:lpstr>Package</vt:lpstr>
      <vt:lpstr>Queue &amp;&amp; memory</vt:lpstr>
      <vt:lpstr>Queue </vt:lpstr>
      <vt:lpstr>Lanuch kernel from thunk</vt:lpstr>
      <vt:lpstr>Queue </vt:lpstr>
      <vt:lpstr>PowerPoint 演示文稿</vt:lpstr>
      <vt:lpstr>Memory</vt:lpstr>
      <vt:lpstr>virtual Memory layout </vt:lpstr>
      <vt:lpstr>PowerPoint 演示文稿</vt:lpstr>
      <vt:lpstr>Memory alloc in umd </vt:lpstr>
      <vt:lpstr>Memory map from cpu view</vt:lpstr>
      <vt:lpstr>Memory alloc </vt:lpstr>
      <vt:lpstr>Memory alloc in kmd </vt:lpstr>
      <vt:lpstr>page table walk from gpu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zhanged</dc:creator>
  <cp:lastModifiedBy>zhanged</cp:lastModifiedBy>
  <cp:revision>26</cp:revision>
  <dcterms:created xsi:type="dcterms:W3CDTF">2021-10-19T09:41:50Z</dcterms:created>
  <dcterms:modified xsi:type="dcterms:W3CDTF">2021-10-19T09:41:50Z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