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8946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852" y="1279525"/>
            <a:ext cx="613994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3718" y="1322962"/>
            <a:ext cx="9142305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3718" y="3602038"/>
            <a:ext cx="9142305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045" y="551543"/>
            <a:ext cx="10513651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580" y="258445"/>
            <a:ext cx="10513651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580" y="1825625"/>
            <a:ext cx="10513651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696" y="3750945"/>
            <a:ext cx="9846263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696" y="4610028"/>
            <a:ext cx="732019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580" y="258445"/>
            <a:ext cx="10513651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580" y="1825625"/>
            <a:ext cx="518064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0591" y="1825625"/>
            <a:ext cx="518064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632" y="365125"/>
            <a:ext cx="10513651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632" y="1744961"/>
            <a:ext cx="51568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632" y="2615609"/>
            <a:ext cx="5156831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1056" y="1744961"/>
            <a:ext cx="51822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1056" y="2615609"/>
            <a:ext cx="518222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045" y="2766219"/>
            <a:ext cx="10513651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627" y="127000"/>
            <a:ext cx="4164428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3039" y="766354"/>
            <a:ext cx="5816297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706" y="2057400"/>
            <a:ext cx="4164428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812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2663" y="365125"/>
            <a:ext cx="152903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045" y="365125"/>
            <a:ext cx="8878312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045" y="365125"/>
            <a:ext cx="105136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045" y="1825625"/>
            <a:ext cx="105136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045" y="6356350"/>
            <a:ext cx="27426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7851" y="6356350"/>
            <a:ext cx="411403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09004" y="6356350"/>
            <a:ext cx="27426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10" y="-25395"/>
            <a:ext cx="49748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door_bell allocate</a:t>
            </a:r>
            <a:endParaRPr lang="en-US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830955" y="3743960"/>
            <a:ext cx="4986020" cy="558800"/>
            <a:chOff x="10244" y="6185"/>
            <a:chExt cx="7852" cy="880"/>
          </a:xfrm>
        </p:grpSpPr>
        <p:sp>
          <p:nvSpPr>
            <p:cNvPr id="35" name="Rectangle 34"/>
            <p:cNvSpPr/>
            <p:nvPr/>
          </p:nvSpPr>
          <p:spPr>
            <a:xfrm>
              <a:off x="10244" y="6185"/>
              <a:ext cx="2136" cy="8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process</a:t>
              </a:r>
              <a:br>
                <a:rPr lang="en-US" altLang="en-US" sz="1200"/>
              </a:br>
              <a:r>
                <a:rPr lang="en-US" altLang="en-US" sz="1200"/>
                <a:t>door_bell_index</a:t>
              </a:r>
              <a:endParaRPr lang="en-US" altLang="en-US" sz="12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112" y="6185"/>
              <a:ext cx="4984" cy="8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ida_simple_get(&amp;doorbell_ida, </a:t>
              </a:r>
              <a:r>
                <a:rPr lang="en-US" altLang="en-US" sz="1200">
                  <a:solidFill>
                    <a:srgbClr val="FF0000"/>
                  </a:solidFill>
                </a:rPr>
                <a:t>1</a:t>
              </a:r>
              <a:r>
                <a:rPr lang="en-US" altLang="en-US" sz="1200"/>
                <a:t>, max_doorbell_slices</a:t>
              </a:r>
              <a:r>
                <a:rPr lang="en-US" altLang="en-US" sz="1200">
                  <a:solidFill>
                    <a:srgbClr val="FF0000"/>
                  </a:solidFill>
                </a:rPr>
                <a:t>(0xFF)</a:t>
              </a:r>
              <a:r>
                <a:rPr lang="en-US" altLang="en-US" sz="1200"/>
                <a:t>,GFP_KERNEL);</a:t>
              </a:r>
              <a:endParaRPr lang="en-US" altLang="en-US" sz="1200"/>
            </a:p>
          </p:txBody>
        </p:sp>
        <p:cxnSp>
          <p:nvCxnSpPr>
            <p:cNvPr id="37" name="Straight Arrow Connector 36"/>
            <p:cNvCxnSpPr>
              <a:stCxn id="35" idx="3"/>
              <a:endCxn id="36" idx="1"/>
            </p:cNvCxnSpPr>
            <p:nvPr/>
          </p:nvCxnSpPr>
          <p:spPr>
            <a:xfrm>
              <a:off x="12380" y="6626"/>
              <a:ext cx="73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118360" y="342900"/>
            <a:ext cx="2619375" cy="559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doorbell_offset = KFD_MMAP_TYPE_DOORBELL;</a:t>
            </a:r>
            <a:endParaRPr lang="en-US" altLang="en-US" sz="1200"/>
          </a:p>
        </p:txBody>
      </p:sp>
      <p:sp>
        <p:nvSpPr>
          <p:cNvPr id="38" name="Rectangle 37"/>
          <p:cNvSpPr/>
          <p:nvPr/>
        </p:nvSpPr>
        <p:spPr>
          <a:xfrm>
            <a:off x="10550525" y="966470"/>
            <a:ext cx="1391285" cy="559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doorbell_index * 8*1024 / 4</a:t>
            </a:r>
            <a:endParaRPr lang="en-US" altLang="en-US" sz="1200"/>
          </a:p>
        </p:txBody>
      </p:sp>
      <p:sp>
        <p:nvSpPr>
          <p:cNvPr id="39" name="Rectangle 38"/>
          <p:cNvSpPr/>
          <p:nvPr/>
        </p:nvSpPr>
        <p:spPr>
          <a:xfrm>
            <a:off x="10550525" y="1687195"/>
            <a:ext cx="1391920" cy="559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doorbell_id * 8 / 4</a:t>
            </a:r>
            <a:endParaRPr lang="en-US" altLang="en-US" sz="1200"/>
          </a:p>
          <a:p>
            <a:pPr algn="ctr"/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6350" y="1298575"/>
            <a:ext cx="1557655" cy="559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args.doorbell_offset</a:t>
            </a:r>
            <a:endParaRPr lang="en-US" altLang="en-US" sz="1400"/>
          </a:p>
        </p:txBody>
      </p:sp>
      <p:sp>
        <p:nvSpPr>
          <p:cNvPr id="11" name="Rectangle 10"/>
          <p:cNvSpPr/>
          <p:nvPr/>
        </p:nvSpPr>
        <p:spPr>
          <a:xfrm>
            <a:off x="2118360" y="996315"/>
            <a:ext cx="2619375" cy="559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doorbell_offset |=KFD_MMAP_GPU_ID(args-&gt;gpu_id);</a:t>
            </a:r>
            <a:endParaRPr lang="en-US" altLang="en-US" sz="1200"/>
          </a:p>
        </p:txBody>
      </p:sp>
      <p:sp>
        <p:nvSpPr>
          <p:cNvPr id="15" name="Rectangle 14"/>
          <p:cNvSpPr/>
          <p:nvPr/>
        </p:nvSpPr>
        <p:spPr>
          <a:xfrm>
            <a:off x="2118360" y="1708150"/>
            <a:ext cx="2619375" cy="559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doorbell_offset |= doorbell_offset_in_process</a:t>
            </a:r>
            <a:endParaRPr lang="en-US" altLang="en-US" sz="1200"/>
          </a:p>
        </p:txBody>
      </p:sp>
      <p:sp>
        <p:nvSpPr>
          <p:cNvPr id="17" name="Left Brace 16"/>
          <p:cNvSpPr/>
          <p:nvPr/>
        </p:nvSpPr>
        <p:spPr>
          <a:xfrm>
            <a:off x="1628775" y="581025"/>
            <a:ext cx="421640" cy="1995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6040" y="996315"/>
            <a:ext cx="1671955" cy="559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doorbell_off * sizeof(uint32_t)</a:t>
            </a:r>
            <a:endParaRPr lang="en-US" altLang="en-US" sz="1200"/>
          </a:p>
        </p:txBody>
      </p:sp>
      <p:sp>
        <p:nvSpPr>
          <p:cNvPr id="21" name="Rectangle 20"/>
          <p:cNvSpPr/>
          <p:nvPr/>
        </p:nvSpPr>
        <p:spPr>
          <a:xfrm>
            <a:off x="5128895" y="2157095"/>
            <a:ext cx="1706245" cy="559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kfd_doorbell_process_slice(dev) - 1</a:t>
            </a:r>
            <a:endParaRPr lang="en-US" altLang="en-US" sz="1200"/>
          </a:p>
        </p:txBody>
      </p:sp>
      <p:sp>
        <p:nvSpPr>
          <p:cNvPr id="22" name="Left Brace 21"/>
          <p:cNvSpPr/>
          <p:nvPr/>
        </p:nvSpPr>
        <p:spPr>
          <a:xfrm>
            <a:off x="4737735" y="1298575"/>
            <a:ext cx="391160" cy="1169035"/>
          </a:xfrm>
          <a:prstGeom prst="leftBrace">
            <a:avLst>
              <a:gd name="adj1" fmla="val 705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26960" y="226695"/>
            <a:ext cx="2571115" cy="559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 doorbell_base_dw_offset = 0x800</a:t>
            </a:r>
            <a:endParaRPr lang="en-US" altLang="en-US" sz="1200"/>
          </a:p>
          <a:p>
            <a:pPr algn="ctr"/>
            <a:endParaRPr lang="en-US" altLang="en-US" sz="1200"/>
          </a:p>
        </p:txBody>
      </p:sp>
      <p:sp>
        <p:nvSpPr>
          <p:cNvPr id="25" name="Rectangle 24"/>
          <p:cNvSpPr/>
          <p:nvPr/>
        </p:nvSpPr>
        <p:spPr>
          <a:xfrm>
            <a:off x="7436485" y="966470"/>
            <a:ext cx="2706370" cy="559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 process-&gt;doorbell_index * kfd_doorbell_process_slice(kfd) / sizeof(u32) </a:t>
            </a:r>
            <a:endParaRPr lang="en-US" altLang="en-US" sz="1200"/>
          </a:p>
        </p:txBody>
      </p:sp>
      <p:sp>
        <p:nvSpPr>
          <p:cNvPr id="28" name="Rectangle 27"/>
          <p:cNvSpPr/>
          <p:nvPr/>
        </p:nvSpPr>
        <p:spPr>
          <a:xfrm>
            <a:off x="7436485" y="1717675"/>
            <a:ext cx="2706370" cy="559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doorbell_id * kfd-&gt;device_info-&gt;doorbell_size / sizeof(u32) </a:t>
            </a:r>
            <a:endParaRPr lang="en-US" altLang="en-US" sz="1200"/>
          </a:p>
          <a:p>
            <a:pPr algn="ctr"/>
            <a:endParaRPr lang="en-US" altLang="en-US" sz="1200"/>
          </a:p>
        </p:txBody>
      </p:sp>
      <p:sp>
        <p:nvSpPr>
          <p:cNvPr id="33" name="Left Brace 32"/>
          <p:cNvSpPr/>
          <p:nvPr/>
        </p:nvSpPr>
        <p:spPr>
          <a:xfrm>
            <a:off x="6835140" y="486410"/>
            <a:ext cx="589915" cy="1552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true"/>
          <p:nvPr/>
        </p:nvSpPr>
        <p:spPr>
          <a:xfrm>
            <a:off x="7158355" y="1076960"/>
            <a:ext cx="15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+</a:t>
            </a:r>
            <a:endParaRPr lang="en-US" altLang="en-US" sz="1600"/>
          </a:p>
          <a:p>
            <a:endParaRPr lang="en-US" altLang="en-US" sz="1600"/>
          </a:p>
        </p:txBody>
      </p:sp>
      <p:sp>
        <p:nvSpPr>
          <p:cNvPr id="40" name="Text Box 39"/>
          <p:cNvSpPr txBox="true"/>
          <p:nvPr/>
        </p:nvSpPr>
        <p:spPr>
          <a:xfrm>
            <a:off x="4897755" y="1717675"/>
            <a:ext cx="15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&amp;</a:t>
            </a:r>
            <a:endParaRPr lang="en-US" altLang="en-US" sz="1600"/>
          </a:p>
          <a:p>
            <a:endParaRPr lang="en-US" altLang="en-US" sz="1600"/>
          </a:p>
        </p:txBody>
      </p:sp>
      <p:cxnSp>
        <p:nvCxnSpPr>
          <p:cNvPr id="41" name="Straight Arrow Connector 40"/>
          <p:cNvCxnSpPr>
            <a:stCxn id="25" idx="3"/>
            <a:endCxn id="38" idx="1"/>
          </p:cNvCxnSpPr>
          <p:nvPr/>
        </p:nvCxnSpPr>
        <p:spPr>
          <a:xfrm>
            <a:off x="10142855" y="1236980"/>
            <a:ext cx="4076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142855" y="1966595"/>
            <a:ext cx="4076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18360" y="2423795"/>
            <a:ext cx="2619375" cy="5594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doorbell_offset   &amp; </a:t>
            </a:r>
            <a:r>
              <a:rPr lang="en-US" altLang="en-US" sz="1200"/>
              <a:t>doorbells[NodeId].size - 1)</a:t>
            </a:r>
            <a:endParaRPr lang="en-US" altLang="en-US" sz="1200"/>
          </a:p>
        </p:txBody>
      </p:sp>
      <p:sp>
        <p:nvSpPr>
          <p:cNvPr id="52" name="Rectangle 51"/>
          <p:cNvSpPr/>
          <p:nvPr/>
        </p:nvSpPr>
        <p:spPr>
          <a:xfrm>
            <a:off x="5186680" y="2912110"/>
            <a:ext cx="2336165" cy="417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doorbell_offset &amp; (1024 * 8  -1)</a:t>
            </a:r>
            <a:endParaRPr lang="en-US" altLang="en-US" sz="1200"/>
          </a:p>
        </p:txBody>
      </p:sp>
      <p:grpSp>
        <p:nvGrpSpPr>
          <p:cNvPr id="47" name="Group 46"/>
          <p:cNvGrpSpPr/>
          <p:nvPr/>
        </p:nvGrpSpPr>
        <p:grpSpPr>
          <a:xfrm>
            <a:off x="3830955" y="4457700"/>
            <a:ext cx="7793990" cy="2295525"/>
            <a:chOff x="735" y="7066"/>
            <a:chExt cx="12274" cy="3615"/>
          </a:xfrm>
        </p:grpSpPr>
        <p:sp>
          <p:nvSpPr>
            <p:cNvPr id="29" name="Rectangle 28"/>
            <p:cNvSpPr/>
            <p:nvPr/>
          </p:nvSpPr>
          <p:spPr>
            <a:xfrm>
              <a:off x="735" y="8192"/>
              <a:ext cx="2136" cy="8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/>
                <a:t>door_bell id</a:t>
              </a:r>
              <a:endParaRPr lang="en-US" altLang="en-US" sz="1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1" y="7066"/>
              <a:ext cx="4410" cy="13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en-US" sz="1200"/>
                <a:t>CP queue id</a:t>
              </a:r>
              <a:br>
                <a:rPr lang="en-US" altLang="en-US" sz="1200"/>
              </a:br>
              <a:r>
                <a:rPr lang="en-US" altLang="en-US" sz="1200"/>
                <a:t>doorbell_id = find_first_zero_bit(qpd-&gt;doorbell_bitmap, 1024)	</a:t>
              </a:r>
              <a:endParaRPr lang="en-US" altLang="en-US" sz="12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01" y="8735"/>
              <a:ext cx="4041" cy="19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en-US" sz="1200"/>
                <a:t>SDMA queue id</a:t>
              </a:r>
              <a:endParaRPr lang="en-US" altLang="en-US" sz="1200"/>
            </a:p>
            <a:p>
              <a:pPr algn="l"/>
              <a:r>
                <a:rPr lang="en-US" altLang="en-US" sz="1200"/>
                <a:t>idx_offset[sdma_engine_id]</a:t>
              </a:r>
              <a:endParaRPr lang="en-US" altLang="en-US" sz="1200"/>
            </a:p>
            <a:p>
              <a:pPr algn="l"/>
              <a:r>
                <a:rPr lang="en-US" altLang="en-US" sz="1200"/>
                <a:t>+ (sdma_queue_id &amp; 1) * 512 </a:t>
              </a:r>
              <a:endParaRPr lang="en-US" altLang="en-US" sz="1200"/>
            </a:p>
            <a:p>
              <a:pPr algn="l"/>
              <a:r>
                <a:rPr lang="en-US" altLang="en-US" sz="1200"/>
                <a:t>+ (sdma_queue_id &gt;&gt; 1)</a:t>
              </a:r>
              <a:endParaRPr lang="en-US" altLang="en-US" sz="1200"/>
            </a:p>
          </p:txBody>
        </p:sp>
        <p:sp>
          <p:nvSpPr>
            <p:cNvPr id="43" name="Left Brace 42"/>
            <p:cNvSpPr/>
            <p:nvPr/>
          </p:nvSpPr>
          <p:spPr>
            <a:xfrm>
              <a:off x="3060" y="7650"/>
              <a:ext cx="495" cy="19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969" y="7850"/>
              <a:ext cx="4041" cy="28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en-US" sz="1200"/>
                <a:t>idx_offset[sdma_engine_id]={</a:t>
              </a:r>
              <a:endParaRPr lang="en-US" altLang="en-US" sz="1200"/>
            </a:p>
            <a:p>
              <a:pPr algn="l"/>
              <a:r>
                <a:rPr lang="en-US" sz="1200">
                  <a:sym typeface="+mn-ea"/>
                </a:rPr>
                <a:t>0x100,</a:t>
              </a:r>
              <a:endParaRPr lang="en-US" sz="1200"/>
            </a:p>
            <a:p>
              <a:pPr algn="l"/>
              <a:r>
                <a:rPr lang="en-US" sz="1200">
                  <a:sym typeface="+mn-ea"/>
                </a:rPr>
                <a:t>0x10A,</a:t>
              </a:r>
              <a:endParaRPr lang="en-US" sz="1200"/>
            </a:p>
            <a:p>
              <a:pPr algn="l"/>
              <a:r>
                <a:rPr lang="en-US" sz="1200">
                  <a:sym typeface="+mn-ea"/>
                </a:rPr>
                <a:t>0x114,</a:t>
              </a:r>
              <a:endParaRPr lang="en-US" sz="1200"/>
            </a:p>
            <a:p>
              <a:pPr algn="l"/>
              <a:r>
                <a:rPr lang="en-US" sz="1200">
                  <a:sym typeface="+mn-ea"/>
                </a:rPr>
                <a:t>0x11E,</a:t>
              </a:r>
              <a:endParaRPr lang="en-US" sz="1200"/>
            </a:p>
            <a:p>
              <a:pPr algn="l"/>
              <a:r>
                <a:rPr lang="en-US" sz="1200">
                  <a:sym typeface="+mn-ea"/>
                </a:rPr>
                <a:t>0x128,</a:t>
              </a:r>
              <a:endParaRPr lang="en-US" sz="1200"/>
            </a:p>
            <a:p>
              <a:pPr algn="l"/>
              <a:r>
                <a:rPr lang="en-US" sz="1200">
                  <a:sym typeface="+mn-ea"/>
                </a:rPr>
                <a:t> 0x132,</a:t>
              </a:r>
              <a:endParaRPr lang="en-US" sz="1200"/>
            </a:p>
            <a:p>
              <a:pPr algn="l"/>
              <a:r>
                <a:rPr lang="en-US" sz="1200">
                  <a:sym typeface="+mn-ea"/>
                </a:rPr>
                <a:t>0x13C,</a:t>
              </a:r>
              <a:endParaRPr lang="en-US" sz="1200"/>
            </a:p>
            <a:p>
              <a:pPr algn="l"/>
              <a:r>
                <a:rPr lang="en-US" sz="1200">
                  <a:sym typeface="+mn-ea"/>
                </a:rPr>
                <a:t>0x146,</a:t>
              </a:r>
              <a:endParaRPr lang="en-US" sz="1200"/>
            </a:p>
            <a:p>
              <a:pPr algn="l"/>
              <a:r>
                <a:rPr lang="en-US" altLang="en-US" sz="1200"/>
                <a:t>};</a:t>
              </a:r>
              <a:endParaRPr lang="en-US" altLang="en-US" sz="1200"/>
            </a:p>
          </p:txBody>
        </p:sp>
        <p:cxnSp>
          <p:nvCxnSpPr>
            <p:cNvPr id="45" name="Straight Arrow Connector 44"/>
            <p:cNvCxnSpPr>
              <a:stCxn id="31" idx="3"/>
              <a:endCxn id="44" idx="1"/>
            </p:cNvCxnSpPr>
            <p:nvPr/>
          </p:nvCxnSpPr>
          <p:spPr>
            <a:xfrm flipV="true">
              <a:off x="7642" y="9266"/>
              <a:ext cx="1327" cy="4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Elbow Connector 52"/>
          <p:cNvCxnSpPr/>
          <p:nvPr/>
        </p:nvCxnSpPr>
        <p:spPr>
          <a:xfrm>
            <a:off x="4737735" y="2703830"/>
            <a:ext cx="472440" cy="4597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436485" y="2340610"/>
            <a:ext cx="1706245" cy="36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8*1024 - 1</a:t>
            </a:r>
            <a:endParaRPr lang="en-US" altLang="en-US" sz="1200"/>
          </a:p>
        </p:txBody>
      </p:sp>
      <p:cxnSp>
        <p:nvCxnSpPr>
          <p:cNvPr id="3" name="Straight Arrow Connector 2"/>
          <p:cNvCxnSpPr>
            <a:stCxn id="21" idx="3"/>
            <a:endCxn id="2" idx="1"/>
          </p:cNvCxnSpPr>
          <p:nvPr/>
        </p:nvCxnSpPr>
        <p:spPr>
          <a:xfrm>
            <a:off x="6835140" y="2437130"/>
            <a:ext cx="601345" cy="8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55650" y="3681095"/>
            <a:ext cx="9734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0xd134c0000000000</a:t>
            </a:r>
            <a:r>
              <a:rPr lang="en-US" altLang="en-US" sz="900"/>
              <a:t>0</a:t>
            </a:r>
            <a:endParaRPr lang="en-US" altLang="en-US" sz="900"/>
          </a:p>
        </p:txBody>
      </p:sp>
      <p:sp>
        <p:nvSpPr>
          <p:cNvPr id="6" name="Rectangle 5"/>
          <p:cNvSpPr/>
          <p:nvPr/>
        </p:nvSpPr>
        <p:spPr>
          <a:xfrm>
            <a:off x="755650" y="3992245"/>
            <a:ext cx="9734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0xd134c00000000008</a:t>
            </a:r>
            <a:endParaRPr lang="en-US" sz="900"/>
          </a:p>
        </p:txBody>
      </p:sp>
      <p:sp>
        <p:nvSpPr>
          <p:cNvPr id="9" name="Rectangle 8"/>
          <p:cNvSpPr/>
          <p:nvPr/>
        </p:nvSpPr>
        <p:spPr>
          <a:xfrm>
            <a:off x="755650" y="4303395"/>
            <a:ext cx="9734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0xd134c00000000010</a:t>
            </a:r>
            <a:endParaRPr lang="en-US" sz="900"/>
          </a:p>
        </p:txBody>
      </p:sp>
      <p:sp>
        <p:nvSpPr>
          <p:cNvPr id="12" name="Rectangle 11"/>
          <p:cNvSpPr/>
          <p:nvPr/>
        </p:nvSpPr>
        <p:spPr>
          <a:xfrm>
            <a:off x="755650" y="4303395"/>
            <a:ext cx="9734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0xd134c00000000010</a:t>
            </a:r>
            <a:endParaRPr lang="en-US" sz="900"/>
          </a:p>
        </p:txBody>
      </p:sp>
      <p:sp>
        <p:nvSpPr>
          <p:cNvPr id="13" name="Rectangle 12"/>
          <p:cNvSpPr/>
          <p:nvPr/>
        </p:nvSpPr>
        <p:spPr>
          <a:xfrm>
            <a:off x="755650" y="4614545"/>
            <a:ext cx="9734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........</a:t>
            </a:r>
            <a:endParaRPr lang="en-US" altLang="en-US" sz="90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33145" y="2221865"/>
            <a:ext cx="0" cy="1364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6350" y="3709670"/>
            <a:ext cx="7493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queue 0</a:t>
            </a:r>
            <a:endParaRPr lang="en-US" sz="900"/>
          </a:p>
        </p:txBody>
      </p:sp>
      <p:sp>
        <p:nvSpPr>
          <p:cNvPr id="18" name="Text Box 17"/>
          <p:cNvSpPr txBox="true"/>
          <p:nvPr/>
        </p:nvSpPr>
        <p:spPr>
          <a:xfrm>
            <a:off x="6350" y="4032885"/>
            <a:ext cx="7493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queue 1</a:t>
            </a:r>
            <a:endParaRPr lang="en-US" sz="900"/>
          </a:p>
        </p:txBody>
      </p:sp>
      <p:sp>
        <p:nvSpPr>
          <p:cNvPr id="19" name="Text Box 18"/>
          <p:cNvSpPr txBox="true"/>
          <p:nvPr/>
        </p:nvSpPr>
        <p:spPr>
          <a:xfrm>
            <a:off x="6350" y="4303395"/>
            <a:ext cx="7493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queue 2</a:t>
            </a:r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34365" y="1604645"/>
            <a:ext cx="1695450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doorbell_mmap_offset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>
            <a:off x="2586990" y="1604645"/>
            <a:ext cx="1695450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doorbell_offset</a:t>
            </a:r>
            <a:r>
              <a:rPr lang="en-US" altLang="en-US" sz="1200"/>
              <a:t> &amp; ~(1024 * 8 -1)</a:t>
            </a:r>
            <a:endParaRPr lang="en-US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4605655" y="1604645"/>
            <a:ext cx="1695450" cy="5238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map_doorbell_dgpu</a:t>
            </a:r>
            <a:endParaRPr lang="en-US" sz="1200"/>
          </a:p>
        </p:txBody>
      </p:sp>
      <p:sp>
        <p:nvSpPr>
          <p:cNvPr id="14" name="Rectangle 13"/>
          <p:cNvSpPr/>
          <p:nvPr/>
        </p:nvSpPr>
        <p:spPr>
          <a:xfrm>
            <a:off x="6854190" y="814070"/>
            <a:ext cx="2608580" cy="5810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/>
              <a:t>ptr = fmm_allocate_doorbel(gpu_id, doorbells[NodeId].size,doorbell_mmap_offset)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6854190" y="1604645"/>
            <a:ext cx="2608580" cy="5810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/>
              <a:t>fmm_map_to_gpu(ptr, doorbells[NodeId].size, NULL)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6854190" y="2442845"/>
            <a:ext cx="2608580" cy="5810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/>
              <a:t>doorbells[NodeId].mapping = ptr</a:t>
            </a:r>
            <a:endParaRPr lang="en-US" sz="1200"/>
          </a:p>
        </p:txBody>
      </p:sp>
      <p:cxnSp>
        <p:nvCxnSpPr>
          <p:cNvPr id="19" name="Straight Arrow Connector 18"/>
          <p:cNvCxnSpPr>
            <a:stCxn id="2" idx="3"/>
            <a:endCxn id="3" idx="1"/>
          </p:cNvCxnSpPr>
          <p:nvPr/>
        </p:nvCxnSpPr>
        <p:spPr>
          <a:xfrm>
            <a:off x="2320290" y="1866900"/>
            <a:ext cx="257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  <a:endCxn id="9" idx="1"/>
          </p:cNvCxnSpPr>
          <p:nvPr/>
        </p:nvCxnSpPr>
        <p:spPr>
          <a:xfrm>
            <a:off x="4272915" y="1866900"/>
            <a:ext cx="3232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6386830" y="1080770"/>
            <a:ext cx="381635" cy="1638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Flowchart: Alternate Process 31"/>
          <p:cNvSpPr/>
          <p:nvPr/>
        </p:nvSpPr>
        <p:spPr>
          <a:xfrm>
            <a:off x="672465" y="3870960"/>
            <a:ext cx="1838325" cy="61976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sym typeface="+mn-ea"/>
              </a:rPr>
              <a:t>QueueResource-&gt;Queue_DoorBell</a:t>
            </a:r>
            <a:endParaRPr lang="en-US" sz="1200">
              <a:sym typeface="+mn-ea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3014980" y="3870960"/>
            <a:ext cx="2161540" cy="61976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sym typeface="+mn-ea"/>
              </a:rPr>
              <a:t>doorbells[NodeId].mapping +</a:t>
            </a:r>
            <a:r>
              <a:rPr lang="zh-CN" altLang="en-US" sz="1200">
                <a:sym typeface="+mn-ea"/>
              </a:rPr>
              <a:t>　doorbell_offset</a:t>
            </a:r>
            <a:endParaRPr lang="zh-CN" altLang="en-US" sz="1200">
              <a:sym typeface="+mn-ea"/>
            </a:endParaRPr>
          </a:p>
        </p:txBody>
      </p:sp>
      <p:cxnSp>
        <p:nvCxnSpPr>
          <p:cNvPr id="54" name="Straight Arrow Connector 53"/>
          <p:cNvCxnSpPr>
            <a:stCxn id="32" idx="3"/>
            <a:endCxn id="48" idx="1"/>
          </p:cNvCxnSpPr>
          <p:nvPr/>
        </p:nvCxnSpPr>
        <p:spPr>
          <a:xfrm>
            <a:off x="2510790" y="4180840"/>
            <a:ext cx="5041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true"/>
          <p:nvPr/>
        </p:nvSpPr>
        <p:spPr>
          <a:xfrm>
            <a:off x="929640" y="5332730"/>
            <a:ext cx="27603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	ioc_flags = KFD_IOC_ALLOC_MEM_FLAGS_DOORBELL |</a:t>
            </a:r>
            <a:endParaRPr lang="en-US" sz="900"/>
          </a:p>
          <a:p>
            <a:r>
              <a:rPr lang="en-US" sz="900"/>
              <a:t>KFD_IOC_ALLOC_MEM_FLAGS_WRITABLE |    KFD_IOC_ALLOC_MEM_FLAGS_COHERENT;</a:t>
            </a:r>
            <a:endParaRPr lang="en-US" sz="900"/>
          </a:p>
          <a:p>
            <a:endParaRPr lang="en-US" sz="900"/>
          </a:p>
          <a:p>
            <a:r>
              <a:rPr lang="zh-CN" altLang="en-US" sz="900"/>
              <a:t>由此可以看出</a:t>
            </a:r>
            <a:r>
              <a:rPr lang="en-US" altLang="zh-CN" sz="900"/>
              <a:t>,</a:t>
            </a:r>
            <a:r>
              <a:rPr lang="zh-CN" altLang="en-US" sz="900"/>
              <a:t>对于</a:t>
            </a:r>
            <a:r>
              <a:rPr lang="en-US" altLang="zh-CN" sz="900"/>
              <a:t>GPU</a:t>
            </a:r>
            <a:r>
              <a:rPr lang="zh-CN" altLang="en-US" sz="900"/>
              <a:t>访问</a:t>
            </a:r>
            <a:r>
              <a:rPr lang="en-US" altLang="zh-CN" sz="900"/>
              <a:t>doorbell</a:t>
            </a:r>
            <a:r>
              <a:rPr lang="zh-CN" altLang="en-US" sz="900"/>
              <a:t>时</a:t>
            </a:r>
            <a:r>
              <a:rPr lang="en-US" altLang="zh-CN" sz="900"/>
              <a:t>,</a:t>
            </a:r>
            <a:r>
              <a:rPr lang="zh-CN" altLang="en-US" sz="900"/>
              <a:t>是</a:t>
            </a:r>
            <a:r>
              <a:rPr lang="en-US" altLang="zh-CN" sz="900"/>
              <a:t>uc</a:t>
            </a:r>
            <a:r>
              <a:rPr lang="zh-CN" altLang="en-US" sz="900"/>
              <a:t>的</a:t>
            </a:r>
            <a:r>
              <a:rPr lang="en-US" altLang="zh-CN" sz="900"/>
              <a:t>.</a:t>
            </a:r>
            <a:endParaRPr lang="en-US" altLang="zh-CN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113915" y="998855"/>
            <a:ext cx="1039495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process 1</a:t>
            </a:r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47750" y="610235"/>
            <a:ext cx="10858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353060" y="211455"/>
            <a:ext cx="1780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ym typeface="+mn-ea"/>
              </a:rPr>
              <a:t>pcie bar 2 pa:</a:t>
            </a:r>
            <a:endParaRPr lang="en-US" altLang="en-US" sz="1000"/>
          </a:p>
          <a:p>
            <a:r>
              <a:rPr lang="en-US" sz="1000"/>
              <a:t>0x</a:t>
            </a:r>
            <a:r>
              <a:rPr lang="en-US" altLang="en-US" sz="1000"/>
              <a:t>4200000000 + </a:t>
            </a:r>
            <a:r>
              <a:rPr lang="en-US" altLang="en-US" sz="1000">
                <a:solidFill>
                  <a:srgbClr val="FF0000"/>
                </a:solidFill>
              </a:rPr>
              <a:t>0x2000  </a:t>
            </a:r>
            <a:endParaRPr lang="en-US" altLang="en-US" sz="100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3915" y="1276985"/>
            <a:ext cx="1040130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process 2</a:t>
            </a:r>
            <a:endParaRPr lang="en-US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2114550" y="1543050"/>
            <a:ext cx="1039495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process 3</a:t>
            </a:r>
            <a:endParaRPr lang="en-US" altLang="en-US" sz="1200">
              <a:sym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4550" y="1819275"/>
            <a:ext cx="1039495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114550" y="2080260"/>
            <a:ext cx="1039495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14550" y="2346960"/>
            <a:ext cx="1040130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3600" y="2613025"/>
            <a:ext cx="863600" cy="186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3369310" y="1031240"/>
            <a:ext cx="760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8k(1024)</a:t>
            </a:r>
            <a:endParaRPr lang="en-US" altLang="en-US" sz="1000"/>
          </a:p>
        </p:txBody>
      </p:sp>
      <p:sp>
        <p:nvSpPr>
          <p:cNvPr id="16" name="Text Box 15"/>
          <p:cNvSpPr txBox="true"/>
          <p:nvPr/>
        </p:nvSpPr>
        <p:spPr>
          <a:xfrm>
            <a:off x="1014095" y="4234180"/>
            <a:ext cx="1119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0x</a:t>
            </a:r>
            <a:r>
              <a:rPr lang="en-US" altLang="en-US" sz="1000"/>
              <a:t>4200200000</a:t>
            </a:r>
            <a:endParaRPr lang="en-US" altLang="en-US" sz="10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47750" y="4469765"/>
            <a:ext cx="10858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14550" y="2613025"/>
            <a:ext cx="1039495" cy="186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14550" y="4224655"/>
            <a:ext cx="1039495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/>
              <a:t>process n</a:t>
            </a:r>
            <a:endParaRPr lang="en-US" altLang="en-US" sz="1200"/>
          </a:p>
        </p:txBody>
      </p:sp>
      <p:sp>
        <p:nvSpPr>
          <p:cNvPr id="22" name="Right Brace 21"/>
          <p:cNvSpPr/>
          <p:nvPr/>
        </p:nvSpPr>
        <p:spPr>
          <a:xfrm>
            <a:off x="3224530" y="1043940"/>
            <a:ext cx="144780" cy="220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00675" y="1043940"/>
            <a:ext cx="1039495" cy="30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0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5400675" y="1339215"/>
            <a:ext cx="1039495" cy="30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8</a:t>
            </a:r>
            <a:endParaRPr lang="en-US" altLang="en-US" sz="1200"/>
          </a:p>
        </p:txBody>
      </p:sp>
      <p:sp>
        <p:nvSpPr>
          <p:cNvPr id="26" name="Rectangle 25"/>
          <p:cNvSpPr/>
          <p:nvPr/>
        </p:nvSpPr>
        <p:spPr>
          <a:xfrm>
            <a:off x="5400675" y="1634490"/>
            <a:ext cx="1039495" cy="30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16</a:t>
            </a:r>
            <a:endParaRPr lang="en-US" altLang="en-US" sz="1200"/>
          </a:p>
        </p:txBody>
      </p:sp>
      <p:sp>
        <p:nvSpPr>
          <p:cNvPr id="27" name="Rectangle 26"/>
          <p:cNvSpPr/>
          <p:nvPr/>
        </p:nvSpPr>
        <p:spPr>
          <a:xfrm>
            <a:off x="5400675" y="1939290"/>
            <a:ext cx="1039495" cy="30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24</a:t>
            </a:r>
            <a:endParaRPr lang="en-US" altLang="en-US" sz="1200"/>
          </a:p>
        </p:txBody>
      </p:sp>
      <p:sp>
        <p:nvSpPr>
          <p:cNvPr id="28" name="Rectangle 27"/>
          <p:cNvSpPr/>
          <p:nvPr/>
        </p:nvSpPr>
        <p:spPr>
          <a:xfrm>
            <a:off x="5400675" y="2225040"/>
            <a:ext cx="1039495" cy="30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……</a:t>
            </a:r>
            <a:endParaRPr lang="en-US" altLang="en-US" sz="1200"/>
          </a:p>
        </p:txBody>
      </p:sp>
      <p:sp>
        <p:nvSpPr>
          <p:cNvPr id="29" name="Right Brace 28"/>
          <p:cNvSpPr/>
          <p:nvPr/>
        </p:nvSpPr>
        <p:spPr>
          <a:xfrm>
            <a:off x="6440170" y="1044575"/>
            <a:ext cx="276225" cy="14839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6716395" y="1584325"/>
            <a:ext cx="1371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process </a:t>
            </a:r>
            <a:r>
              <a:rPr lang="en-US" altLang="en-US" sz="1200"/>
              <a:t>doorbell layout</a:t>
            </a:r>
            <a:endParaRPr lang="en-US" altLang="en-US" sz="1200"/>
          </a:p>
        </p:txBody>
      </p:sp>
      <p:sp>
        <p:nvSpPr>
          <p:cNvPr id="31" name="Text Box 30"/>
          <p:cNvSpPr txBox="true"/>
          <p:nvPr/>
        </p:nvSpPr>
        <p:spPr>
          <a:xfrm>
            <a:off x="4711065" y="1031240"/>
            <a:ext cx="1009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queue 0</a:t>
            </a:r>
            <a:endParaRPr lang="en-US" altLang="en-US" sz="1200"/>
          </a:p>
        </p:txBody>
      </p:sp>
      <p:sp>
        <p:nvSpPr>
          <p:cNvPr id="32" name="Text Box 31"/>
          <p:cNvSpPr txBox="true"/>
          <p:nvPr/>
        </p:nvSpPr>
        <p:spPr>
          <a:xfrm>
            <a:off x="4711065" y="1367155"/>
            <a:ext cx="1009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queue 1</a:t>
            </a:r>
            <a:endParaRPr lang="en-US" altLang="en-US" sz="1200"/>
          </a:p>
        </p:txBody>
      </p:sp>
      <p:sp>
        <p:nvSpPr>
          <p:cNvPr id="34" name="Text Box 33"/>
          <p:cNvSpPr txBox="true"/>
          <p:nvPr/>
        </p:nvSpPr>
        <p:spPr>
          <a:xfrm>
            <a:off x="4711065" y="1702435"/>
            <a:ext cx="1009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queue 2</a:t>
            </a:r>
            <a:endParaRPr lang="en-US" altLang="en-US" sz="1200"/>
          </a:p>
        </p:txBody>
      </p:sp>
      <p:sp>
        <p:nvSpPr>
          <p:cNvPr id="35" name="Text Box 34"/>
          <p:cNvSpPr txBox="true"/>
          <p:nvPr/>
        </p:nvSpPr>
        <p:spPr>
          <a:xfrm>
            <a:off x="4711065" y="1977390"/>
            <a:ext cx="1009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queue 3</a:t>
            </a:r>
            <a:endParaRPr lang="en-US" altLang="en-US" sz="1200"/>
          </a:p>
        </p:txBody>
      </p:sp>
      <p:sp>
        <p:nvSpPr>
          <p:cNvPr id="36" name="Left Brace 35"/>
          <p:cNvSpPr/>
          <p:nvPr/>
        </p:nvSpPr>
        <p:spPr>
          <a:xfrm>
            <a:off x="4530090" y="1095375"/>
            <a:ext cx="238125" cy="143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3153410" y="1132205"/>
            <a:ext cx="1376680" cy="68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</p:cNvCxnSpPr>
          <p:nvPr/>
        </p:nvCxnSpPr>
        <p:spPr>
          <a:xfrm>
            <a:off x="3154045" y="1410335"/>
            <a:ext cx="1337310" cy="408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 flipV="true">
            <a:off x="3154680" y="1819275"/>
            <a:ext cx="1289685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</p:cNvCxnSpPr>
          <p:nvPr/>
        </p:nvCxnSpPr>
        <p:spPr>
          <a:xfrm flipV="true">
            <a:off x="3154045" y="1801495"/>
            <a:ext cx="1328420" cy="255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true"/>
          <p:nvPr/>
        </p:nvSpPr>
        <p:spPr>
          <a:xfrm>
            <a:off x="5316220" y="645160"/>
            <a:ext cx="1400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doorbell_offset</a:t>
            </a:r>
            <a:endParaRPr lang="en-US" altLang="en-US" sz="1200"/>
          </a:p>
        </p:txBody>
      </p:sp>
      <p:sp>
        <p:nvSpPr>
          <p:cNvPr id="2" name="Text Box 1"/>
          <p:cNvSpPr txBox="true"/>
          <p:nvPr/>
        </p:nvSpPr>
        <p:spPr>
          <a:xfrm>
            <a:off x="2133600" y="-55880"/>
            <a:ext cx="182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0x2000</a:t>
            </a:r>
            <a:r>
              <a:rPr lang="zh-CN" altLang="en-US" sz="1200"/>
              <a:t>是预留给</a:t>
            </a:r>
            <a:r>
              <a:rPr lang="en-US" altLang="zh-CN" sz="1200"/>
              <a:t>graphics</a:t>
            </a:r>
            <a:r>
              <a:rPr lang="zh-CN" altLang="en-US" sz="1200"/>
              <a:t>用的</a:t>
            </a:r>
            <a:r>
              <a:rPr lang="en-US" altLang="zh-CN" sz="1200"/>
              <a:t>.</a:t>
            </a:r>
            <a:endParaRPr lang="en-US" altLang="zh-CN" sz="1200"/>
          </a:p>
        </p:txBody>
      </p:sp>
      <p:sp>
        <p:nvSpPr>
          <p:cNvPr id="3" name="Text Box 2"/>
          <p:cNvSpPr txBox="true"/>
          <p:nvPr/>
        </p:nvSpPr>
        <p:spPr>
          <a:xfrm>
            <a:off x="3730625" y="4356735"/>
            <a:ext cx="3902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door_bell</a:t>
            </a:r>
            <a:r>
              <a:rPr lang="zh-CN" altLang="en-US" sz="1400"/>
              <a:t>的分配对于单个进程而言</a:t>
            </a:r>
            <a:r>
              <a:rPr lang="en-US" altLang="zh-CN" sz="1400"/>
              <a:t>,</a:t>
            </a:r>
            <a:r>
              <a:rPr lang="zh-CN" altLang="en-US" sz="1400"/>
              <a:t>会一次性将进程所有的</a:t>
            </a:r>
            <a:r>
              <a:rPr lang="en-US" altLang="zh-CN" sz="1400"/>
              <a:t>door</a:t>
            </a:r>
            <a:r>
              <a:rPr lang="en-US" altLang="en-US" sz="1400"/>
              <a:t>_bell</a:t>
            </a:r>
            <a:r>
              <a:rPr lang="zh-CN" altLang="en-US" sz="1400"/>
              <a:t>空间进行映射</a:t>
            </a:r>
            <a:r>
              <a:rPr lang="en-US" altLang="zh-CN" sz="1400"/>
              <a:t>,</a:t>
            </a:r>
            <a:r>
              <a:rPr lang="zh-CN" altLang="en-US" sz="1400"/>
              <a:t>下次分配只需要在基地址上依次</a:t>
            </a:r>
            <a:r>
              <a:rPr lang="en-US" altLang="zh-CN" sz="1400"/>
              <a:t>+8.</a:t>
            </a:r>
            <a:endParaRPr lang="en-US" altLang="zh-CN" sz="1400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0" y="404495"/>
            <a:ext cx="4386580" cy="5557520"/>
          </a:xfrm>
          <a:prstGeom prst="rect">
            <a:avLst/>
          </a:prstGeom>
        </p:spPr>
      </p:pic>
      <p:sp>
        <p:nvSpPr>
          <p:cNvPr id="14" name="Text Box 13"/>
          <p:cNvSpPr txBox="true"/>
          <p:nvPr/>
        </p:nvSpPr>
        <p:spPr>
          <a:xfrm>
            <a:off x="5255895" y="3244850"/>
            <a:ext cx="16770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doorbell_offset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14550" y="774700"/>
            <a:ext cx="1039495" cy="26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kernel queue</a:t>
            </a:r>
            <a:endParaRPr lang="en-US" altLang="en-US" sz="1000"/>
          </a:p>
        </p:txBody>
      </p:sp>
      <p:sp>
        <p:nvSpPr>
          <p:cNvPr id="21" name="Rectangle 20"/>
          <p:cNvSpPr/>
          <p:nvPr/>
        </p:nvSpPr>
        <p:spPr>
          <a:xfrm>
            <a:off x="2114550" y="619760"/>
            <a:ext cx="1039495" cy="154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?</a:t>
            </a:r>
            <a:endParaRPr lang="en-US" altLang="en-US" sz="1000"/>
          </a:p>
        </p:txBody>
      </p:sp>
      <p:sp>
        <p:nvSpPr>
          <p:cNvPr id="24" name="Right Brace 23"/>
          <p:cNvSpPr/>
          <p:nvPr/>
        </p:nvSpPr>
        <p:spPr>
          <a:xfrm>
            <a:off x="3224530" y="764540"/>
            <a:ext cx="144780" cy="220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3428365" y="752475"/>
            <a:ext cx="7607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8k(1024)</a:t>
            </a:r>
            <a:endParaRPr lang="en-US" altLang="en-US" sz="100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47750" y="765175"/>
            <a:ext cx="10858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" y="5217795"/>
            <a:ext cx="657733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4815" y="1221740"/>
            <a:ext cx="5536565" cy="3699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15" y="5103495"/>
            <a:ext cx="3905250" cy="7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WPS Presentation</Application>
  <PresentationFormat>宽屏</PresentationFormat>
  <Paragraphs>151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宋体</vt:lpstr>
      <vt:lpstr>Arial Unicode MS</vt:lpstr>
      <vt:lpstr>Arial Black</vt:lpstr>
      <vt:lpstr>Droid Sans Fallback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zhanged</dc:creator>
  <cp:lastModifiedBy>zhanged</cp:lastModifiedBy>
  <cp:revision>53</cp:revision>
  <dcterms:created xsi:type="dcterms:W3CDTF">2021-11-17T01:49:31Z</dcterms:created>
  <dcterms:modified xsi:type="dcterms:W3CDTF">2021-11-17T01:49:31Z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