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8" r:id="rId2"/>
  </p:sldIdLst>
  <p:sldSz cx="21945600" cy="16459200"/>
  <p:notesSz cx="6858000" cy="9144000"/>
  <p:defaultTextStyle>
    <a:defPPr>
      <a:defRPr lang="en-US"/>
    </a:defPPr>
    <a:lvl1pPr marL="0" algn="l" defTabSz="1746547" rtl="0" eaLnBrk="1" latinLnBrk="0" hangingPunct="1">
      <a:defRPr sz="3400" kern="1200">
        <a:solidFill>
          <a:schemeClr val="tx1"/>
        </a:solidFill>
        <a:latin typeface="+mn-lt"/>
        <a:ea typeface="+mn-ea"/>
        <a:cs typeface="+mn-cs"/>
      </a:defRPr>
    </a:lvl1pPr>
    <a:lvl2pPr marL="873273" algn="l" defTabSz="1746547" rtl="0" eaLnBrk="1" latinLnBrk="0" hangingPunct="1">
      <a:defRPr sz="3400" kern="1200">
        <a:solidFill>
          <a:schemeClr val="tx1"/>
        </a:solidFill>
        <a:latin typeface="+mn-lt"/>
        <a:ea typeface="+mn-ea"/>
        <a:cs typeface="+mn-cs"/>
      </a:defRPr>
    </a:lvl2pPr>
    <a:lvl3pPr marL="1746547" algn="l" defTabSz="1746547" rtl="0" eaLnBrk="1" latinLnBrk="0" hangingPunct="1">
      <a:defRPr sz="3400" kern="1200">
        <a:solidFill>
          <a:schemeClr val="tx1"/>
        </a:solidFill>
        <a:latin typeface="+mn-lt"/>
        <a:ea typeface="+mn-ea"/>
        <a:cs typeface="+mn-cs"/>
      </a:defRPr>
    </a:lvl3pPr>
    <a:lvl4pPr marL="2619821" algn="l" defTabSz="1746547" rtl="0" eaLnBrk="1" latinLnBrk="0" hangingPunct="1">
      <a:defRPr sz="3400" kern="1200">
        <a:solidFill>
          <a:schemeClr val="tx1"/>
        </a:solidFill>
        <a:latin typeface="+mn-lt"/>
        <a:ea typeface="+mn-ea"/>
        <a:cs typeface="+mn-cs"/>
      </a:defRPr>
    </a:lvl4pPr>
    <a:lvl5pPr marL="3493095" algn="l" defTabSz="1746547" rtl="0" eaLnBrk="1" latinLnBrk="0" hangingPunct="1">
      <a:defRPr sz="3400" kern="1200">
        <a:solidFill>
          <a:schemeClr val="tx1"/>
        </a:solidFill>
        <a:latin typeface="+mn-lt"/>
        <a:ea typeface="+mn-ea"/>
        <a:cs typeface="+mn-cs"/>
      </a:defRPr>
    </a:lvl5pPr>
    <a:lvl6pPr marL="4366368" algn="l" defTabSz="1746547" rtl="0" eaLnBrk="1" latinLnBrk="0" hangingPunct="1">
      <a:defRPr sz="3400" kern="1200">
        <a:solidFill>
          <a:schemeClr val="tx1"/>
        </a:solidFill>
        <a:latin typeface="+mn-lt"/>
        <a:ea typeface="+mn-ea"/>
        <a:cs typeface="+mn-cs"/>
      </a:defRPr>
    </a:lvl6pPr>
    <a:lvl7pPr marL="5239642" algn="l" defTabSz="1746547" rtl="0" eaLnBrk="1" latinLnBrk="0" hangingPunct="1">
      <a:defRPr sz="3400" kern="1200">
        <a:solidFill>
          <a:schemeClr val="tx1"/>
        </a:solidFill>
        <a:latin typeface="+mn-lt"/>
        <a:ea typeface="+mn-ea"/>
        <a:cs typeface="+mn-cs"/>
      </a:defRPr>
    </a:lvl7pPr>
    <a:lvl8pPr marL="6112915" algn="l" defTabSz="1746547" rtl="0" eaLnBrk="1" latinLnBrk="0" hangingPunct="1">
      <a:defRPr sz="3400" kern="1200">
        <a:solidFill>
          <a:schemeClr val="tx1"/>
        </a:solidFill>
        <a:latin typeface="+mn-lt"/>
        <a:ea typeface="+mn-ea"/>
        <a:cs typeface="+mn-cs"/>
      </a:defRPr>
    </a:lvl8pPr>
    <a:lvl9pPr marL="6986190" algn="l" defTabSz="1746547" rtl="0" eaLnBrk="1" latinLnBrk="0" hangingPunct="1">
      <a:defRPr sz="3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0">
          <p15:clr>
            <a:srgbClr val="A4A3A4"/>
          </p15:clr>
        </p15:guide>
        <p15:guide id="2" pos="60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F7F"/>
    <a:srgbClr val="C4172F"/>
    <a:srgbClr val="D83248"/>
    <a:srgbClr val="0101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E92AE4-628E-44F7-AF04-91F3A8212DB5}" v="4" dt="2022-12-05T19:53:22.9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54"/>
    <p:restoredTop sz="94648"/>
  </p:normalViewPr>
  <p:slideViewPr>
    <p:cSldViewPr>
      <p:cViewPr>
        <p:scale>
          <a:sx n="67" d="100"/>
          <a:sy n="67" d="100"/>
        </p:scale>
        <p:origin x="15" y="-1476"/>
      </p:cViewPr>
      <p:guideLst>
        <p:guide orient="horz" pos="8400"/>
        <p:guide pos="603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 Xian Xu Huang" userId="3d95688f811fc846" providerId="LiveId" clId="{35E92AE4-628E-44F7-AF04-91F3A8212DB5}"/>
    <pc:docChg chg="undo custSel modSld">
      <pc:chgData name="Han Xian Xu Huang" userId="3d95688f811fc846" providerId="LiveId" clId="{35E92AE4-628E-44F7-AF04-91F3A8212DB5}" dt="2022-12-05T19:56:11.590" v="204" actId="403"/>
      <pc:docMkLst>
        <pc:docMk/>
      </pc:docMkLst>
      <pc:sldChg chg="addSp modSp mod">
        <pc:chgData name="Han Xian Xu Huang" userId="3d95688f811fc846" providerId="LiveId" clId="{35E92AE4-628E-44F7-AF04-91F3A8212DB5}" dt="2022-12-05T19:56:11.590" v="204" actId="403"/>
        <pc:sldMkLst>
          <pc:docMk/>
          <pc:sldMk cId="0" sldId="258"/>
        </pc:sldMkLst>
        <pc:spChg chg="add mod">
          <ac:chgData name="Han Xian Xu Huang" userId="3d95688f811fc846" providerId="LiveId" clId="{35E92AE4-628E-44F7-AF04-91F3A8212DB5}" dt="2022-12-05T19:46:33.571" v="67" actId="1076"/>
          <ac:spMkLst>
            <pc:docMk/>
            <pc:sldMk cId="0" sldId="258"/>
            <ac:spMk id="13" creationId="{520E58FD-16C8-1844-F3C0-E331CBD39623}"/>
          </ac:spMkLst>
        </pc:spChg>
        <pc:spChg chg="add mod">
          <ac:chgData name="Han Xian Xu Huang" userId="3d95688f811fc846" providerId="LiveId" clId="{35E92AE4-628E-44F7-AF04-91F3A8212DB5}" dt="2022-12-05T19:51:40.049" v="113" actId="1076"/>
          <ac:spMkLst>
            <pc:docMk/>
            <pc:sldMk cId="0" sldId="258"/>
            <ac:spMk id="16" creationId="{BE59F80F-7A73-3C06-43DE-579AD50BC4EF}"/>
          </ac:spMkLst>
        </pc:spChg>
        <pc:spChg chg="add mod">
          <ac:chgData name="Han Xian Xu Huang" userId="3d95688f811fc846" providerId="LiveId" clId="{35E92AE4-628E-44F7-AF04-91F3A8212DB5}" dt="2022-12-05T19:54:32.839" v="200" actId="404"/>
          <ac:spMkLst>
            <pc:docMk/>
            <pc:sldMk cId="0" sldId="258"/>
            <ac:spMk id="17" creationId="{7230FFDB-FF9A-8E1A-7FD6-3A6F4EBD4A17}"/>
          </ac:spMkLst>
        </pc:spChg>
        <pc:spChg chg="mod">
          <ac:chgData name="Han Xian Xu Huang" userId="3d95688f811fc846" providerId="LiveId" clId="{35E92AE4-628E-44F7-AF04-91F3A8212DB5}" dt="2022-12-05T19:56:11.590" v="204" actId="403"/>
          <ac:spMkLst>
            <pc:docMk/>
            <pc:sldMk cId="0" sldId="258"/>
            <ac:spMk id="27" creationId="{00000000-0000-0000-0000-000000000000}"/>
          </ac:spMkLst>
        </pc:spChg>
        <pc:spChg chg="mod">
          <ac:chgData name="Han Xian Xu Huang" userId="3d95688f811fc846" providerId="LiveId" clId="{35E92AE4-628E-44F7-AF04-91F3A8212DB5}" dt="2022-12-05T19:54:39.512" v="201" actId="1076"/>
          <ac:spMkLst>
            <pc:docMk/>
            <pc:sldMk cId="0" sldId="258"/>
            <ac:spMk id="28" creationId="{00000000-0000-0000-0000-000000000000}"/>
          </ac:spMkLst>
        </pc:spChg>
        <pc:spChg chg="mod">
          <ac:chgData name="Han Xian Xu Huang" userId="3d95688f811fc846" providerId="LiveId" clId="{35E92AE4-628E-44F7-AF04-91F3A8212DB5}" dt="2022-12-05T19:56:02.090" v="203" actId="1076"/>
          <ac:spMkLst>
            <pc:docMk/>
            <pc:sldMk cId="0" sldId="258"/>
            <ac:spMk id="29" creationId="{00000000-0000-0000-0000-000000000000}"/>
          </ac:spMkLst>
        </pc:spChg>
        <pc:spChg chg="mod">
          <ac:chgData name="Han Xian Xu Huang" userId="3d95688f811fc846" providerId="LiveId" clId="{35E92AE4-628E-44F7-AF04-91F3A8212DB5}" dt="2022-12-05T19:46:52.614" v="68" actId="1076"/>
          <ac:spMkLst>
            <pc:docMk/>
            <pc:sldMk cId="0" sldId="258"/>
            <ac:spMk id="30" creationId="{00000000-0000-0000-0000-000000000000}"/>
          </ac:spMkLst>
        </pc:spChg>
        <pc:spChg chg="mod">
          <ac:chgData name="Han Xian Xu Huang" userId="3d95688f811fc846" providerId="LiveId" clId="{35E92AE4-628E-44F7-AF04-91F3A8212DB5}" dt="2022-12-05T19:44:44.445" v="36" actId="1076"/>
          <ac:spMkLst>
            <pc:docMk/>
            <pc:sldMk cId="0" sldId="258"/>
            <ac:spMk id="41" creationId="{FA0A895F-879A-9DA1-2BBF-DCCC5D1CFE45}"/>
          </ac:spMkLst>
        </pc:spChg>
        <pc:spChg chg="mod">
          <ac:chgData name="Han Xian Xu Huang" userId="3d95688f811fc846" providerId="LiveId" clId="{35E92AE4-628E-44F7-AF04-91F3A8212DB5}" dt="2022-12-05T19:50:17.793" v="80" actId="1076"/>
          <ac:spMkLst>
            <pc:docMk/>
            <pc:sldMk cId="0" sldId="258"/>
            <ac:spMk id="49" creationId="{6B370D75-A134-7DDA-2B5E-CC327B1FD83E}"/>
          </ac:spMkLst>
        </pc:spChg>
        <pc:spChg chg="mod">
          <ac:chgData name="Han Xian Xu Huang" userId="3d95688f811fc846" providerId="LiveId" clId="{35E92AE4-628E-44F7-AF04-91F3A8212DB5}" dt="2022-12-05T19:44:54.772" v="37" actId="1076"/>
          <ac:spMkLst>
            <pc:docMk/>
            <pc:sldMk cId="0" sldId="258"/>
            <ac:spMk id="50" creationId="{30EC2607-503E-8ADC-D264-50F3B914174E}"/>
          </ac:spMkLst>
        </pc:spChg>
        <pc:spChg chg="mod">
          <ac:chgData name="Han Xian Xu Huang" userId="3d95688f811fc846" providerId="LiveId" clId="{35E92AE4-628E-44F7-AF04-91F3A8212DB5}" dt="2022-12-05T19:44:33.982" v="33" actId="1076"/>
          <ac:spMkLst>
            <pc:docMk/>
            <pc:sldMk cId="0" sldId="258"/>
            <ac:spMk id="71" creationId="{343AABBC-E7EF-22D1-890D-0866C241C6DE}"/>
          </ac:spMkLst>
        </pc:spChg>
        <pc:spChg chg="mod">
          <ac:chgData name="Han Xian Xu Huang" userId="3d95688f811fc846" providerId="LiveId" clId="{35E92AE4-628E-44F7-AF04-91F3A8212DB5}" dt="2022-12-05T19:44:37.033" v="34" actId="1076"/>
          <ac:spMkLst>
            <pc:docMk/>
            <pc:sldMk cId="0" sldId="258"/>
            <ac:spMk id="107" creationId="{E9DCC6DB-1698-E872-522F-52C68B720F2A}"/>
          </ac:spMkLst>
        </pc:spChg>
        <pc:spChg chg="mod">
          <ac:chgData name="Han Xian Xu Huang" userId="3d95688f811fc846" providerId="LiveId" clId="{35E92AE4-628E-44F7-AF04-91F3A8212DB5}" dt="2022-12-05T19:44:41.665" v="35" actId="1076"/>
          <ac:spMkLst>
            <pc:docMk/>
            <pc:sldMk cId="0" sldId="258"/>
            <ac:spMk id="108" creationId="{74E6410F-3D07-1AEC-D359-C9FB4CA825BE}"/>
          </ac:spMkLst>
        </pc:spChg>
        <pc:spChg chg="mod">
          <ac:chgData name="Han Xian Xu Huang" userId="3d95688f811fc846" providerId="LiveId" clId="{35E92AE4-628E-44F7-AF04-91F3A8212DB5}" dt="2022-12-05T19:44:29.296" v="32" actId="1076"/>
          <ac:spMkLst>
            <pc:docMk/>
            <pc:sldMk cId="0" sldId="258"/>
            <ac:spMk id="132" creationId="{5D5C25EB-8780-C752-BE29-033A117C7DA5}"/>
          </ac:spMkLst>
        </pc:spChg>
        <pc:spChg chg="mod">
          <ac:chgData name="Han Xian Xu Huang" userId="3d95688f811fc846" providerId="LiveId" clId="{35E92AE4-628E-44F7-AF04-91F3A8212DB5}" dt="2022-12-05T19:42:31.400" v="11" actId="1076"/>
          <ac:spMkLst>
            <pc:docMk/>
            <pc:sldMk cId="0" sldId="258"/>
            <ac:spMk id="138" creationId="{960D3CB6-DF6C-0406-B017-12B30FCB6F74}"/>
          </ac:spMkLst>
        </pc:spChg>
        <pc:spChg chg="mod">
          <ac:chgData name="Han Xian Xu Huang" userId="3d95688f811fc846" providerId="LiveId" clId="{35E92AE4-628E-44F7-AF04-91F3A8212DB5}" dt="2022-12-05T19:42:19.749" v="9" actId="1076"/>
          <ac:spMkLst>
            <pc:docMk/>
            <pc:sldMk cId="0" sldId="258"/>
            <ac:spMk id="142" creationId="{E64B07E2-7575-B2DB-DD70-383B5C9E35BD}"/>
          </ac:spMkLst>
        </pc:spChg>
        <pc:picChg chg="add mod">
          <ac:chgData name="Han Xian Xu Huang" userId="3d95688f811fc846" providerId="LiveId" clId="{35E92AE4-628E-44F7-AF04-91F3A8212DB5}" dt="2022-12-05T19:46:09.566" v="45" actId="1076"/>
          <ac:picMkLst>
            <pc:docMk/>
            <pc:sldMk cId="0" sldId="258"/>
            <ac:picMk id="8" creationId="{1A4A3E3B-466E-73AC-5742-3216F54B1BA5}"/>
          </ac:picMkLst>
        </pc:picChg>
        <pc:picChg chg="mod">
          <ac:chgData name="Han Xian Xu Huang" userId="3d95688f811fc846" providerId="LiveId" clId="{35E92AE4-628E-44F7-AF04-91F3A8212DB5}" dt="2022-12-05T19:45:00.377" v="38" actId="1076"/>
          <ac:picMkLst>
            <pc:docMk/>
            <pc:sldMk cId="0" sldId="258"/>
            <ac:picMk id="18" creationId="{A32346CB-4DD8-A155-4BE8-4E531257740A}"/>
          </ac:picMkLst>
        </pc:picChg>
        <pc:picChg chg="mod">
          <ac:chgData name="Han Xian Xu Huang" userId="3d95688f811fc846" providerId="LiveId" clId="{35E92AE4-628E-44F7-AF04-91F3A8212DB5}" dt="2022-12-05T19:44:22.195" v="30" actId="1076"/>
          <ac:picMkLst>
            <pc:docMk/>
            <pc:sldMk cId="0" sldId="258"/>
            <ac:picMk id="40" creationId="{DF36FB8F-AAEF-2B07-8319-C173201F6BBD}"/>
          </ac:picMkLst>
        </pc:picChg>
        <pc:picChg chg="mod">
          <ac:chgData name="Han Xian Xu Huang" userId="3d95688f811fc846" providerId="LiveId" clId="{35E92AE4-628E-44F7-AF04-91F3A8212DB5}" dt="2022-12-05T19:44:26.409" v="31" actId="1076"/>
          <ac:picMkLst>
            <pc:docMk/>
            <pc:sldMk cId="0" sldId="258"/>
            <ac:picMk id="65" creationId="{1BAAF5FD-E10E-208E-A411-2355A56D3F2C}"/>
          </ac:picMkLst>
        </pc:picChg>
        <pc:picChg chg="mod">
          <ac:chgData name="Han Xian Xu Huang" userId="3d95688f811fc846" providerId="LiveId" clId="{35E92AE4-628E-44F7-AF04-91F3A8212DB5}" dt="2022-12-05T19:44:17.960" v="29" actId="1076"/>
          <ac:picMkLst>
            <pc:docMk/>
            <pc:sldMk cId="0" sldId="258"/>
            <ac:picMk id="134" creationId="{C7E5342E-0160-6109-7046-BE106186F865}"/>
          </ac:picMkLst>
        </pc:picChg>
        <pc:picChg chg="mod">
          <ac:chgData name="Han Xian Xu Huang" userId="3d95688f811fc846" providerId="LiveId" clId="{35E92AE4-628E-44F7-AF04-91F3A8212DB5}" dt="2022-12-05T19:44:14.546" v="28" actId="1076"/>
          <ac:picMkLst>
            <pc:docMk/>
            <pc:sldMk cId="0" sldId="258"/>
            <ac:picMk id="136" creationId="{C73E0E24-2288-FB1A-3C13-2091220E2F8F}"/>
          </ac:picMkLst>
        </pc:picChg>
        <pc:picChg chg="mod">
          <ac:chgData name="Han Xian Xu Huang" userId="3d95688f811fc846" providerId="LiveId" clId="{35E92AE4-628E-44F7-AF04-91F3A8212DB5}" dt="2022-12-05T19:42:15.605" v="8" actId="1076"/>
          <ac:picMkLst>
            <pc:docMk/>
            <pc:sldMk cId="0" sldId="258"/>
            <ac:picMk id="140" creationId="{61E1F653-A38D-249D-1120-845F7CBAB06E}"/>
          </ac:picMkLst>
        </pc:picChg>
        <pc:picChg chg="mod">
          <ac:chgData name="Han Xian Xu Huang" userId="3d95688f811fc846" providerId="LiveId" clId="{35E92AE4-628E-44F7-AF04-91F3A8212DB5}" dt="2022-12-05T19:42:04.371" v="6" actId="1076"/>
          <ac:picMkLst>
            <pc:docMk/>
            <pc:sldMk cId="0" sldId="258"/>
            <ac:picMk id="141" creationId="{62279008-0310-5546-5663-36400A708E40}"/>
          </ac:picMkLst>
        </pc:picChg>
        <pc:picChg chg="mod">
          <ac:chgData name="Han Xian Xu Huang" userId="3d95688f811fc846" providerId="LiveId" clId="{35E92AE4-628E-44F7-AF04-91F3A8212DB5}" dt="2022-12-05T19:51:29.004" v="110" actId="14100"/>
          <ac:picMkLst>
            <pc:docMk/>
            <pc:sldMk cId="0" sldId="258"/>
            <ac:picMk id="147" creationId="{3B7F5880-F4E2-BFD2-A67A-F2835DAF16B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27B708-2555-834C-97B8-35CDF758D659}" type="datetimeFigureOut">
              <a:rPr lang="en-US" smtClean="0"/>
              <a:t>12/5/2022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314C12-B17B-E54E-8510-11A7CCA69E63}" type="slidenum">
              <a:rPr lang="en-US" smtClean="0"/>
              <a:t>‹#›</a:t>
            </a:fld>
            <a:endParaRPr lang="en-US"/>
          </a:p>
        </p:txBody>
      </p:sp>
    </p:spTree>
    <p:extLst>
      <p:ext uri="{BB962C8B-B14F-4D97-AF65-F5344CB8AC3E}">
        <p14:creationId xmlns:p14="http://schemas.microsoft.com/office/powerpoint/2010/main" val="342335515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quot; x 48&quot; Poster">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348343" y="304800"/>
            <a:ext cx="21248915" cy="1676400"/>
          </a:xfrm>
          <a:prstGeom prst="rect">
            <a:avLst/>
          </a:prstGeom>
          <a:solidFill>
            <a:srgbClr val="C4172F"/>
          </a:solidFill>
          <a:ln>
            <a:solidFill>
              <a:srgbClr val="C4172F"/>
            </a:solidFill>
          </a:ln>
        </p:spPr>
        <p:txBody>
          <a:bodyPr vert="horz" lIns="78373" tIns="39187" rIns="78373" bIns="39187" anchor="ctr" anchorCtr="1"/>
          <a:lstStyle>
            <a:lvl1pPr>
              <a:defRPr sz="3100" b="1">
                <a:solidFill>
                  <a:schemeClr val="bg1"/>
                </a:solidFill>
                <a:latin typeface="Arial"/>
                <a:cs typeface="Arial"/>
              </a:defRPr>
            </a:lvl1pPr>
          </a:lstStyle>
          <a:p>
            <a:r>
              <a:rPr lang="en-US" dirty="0"/>
              <a:t>Poster Presentation Title</a:t>
            </a:r>
            <a:br>
              <a:rPr lang="en-US" dirty="0"/>
            </a:br>
            <a:r>
              <a:rPr lang="en-US" sz="2100" b="1" dirty="0">
                <a:solidFill>
                  <a:schemeClr val="bg1"/>
                </a:solidFill>
                <a:latin typeface="Arial" pitchFamily="34" charset="0"/>
                <a:cs typeface="Arial" pitchFamily="34" charset="0"/>
              </a:rPr>
              <a:t>List Author Name(s)</a:t>
            </a:r>
            <a:br>
              <a:rPr lang="en-US" sz="2100" b="1" dirty="0">
                <a:solidFill>
                  <a:schemeClr val="bg1"/>
                </a:solidFill>
                <a:latin typeface="Arial" pitchFamily="34" charset="0"/>
                <a:cs typeface="Arial" pitchFamily="34" charset="0"/>
              </a:rPr>
            </a:br>
            <a:r>
              <a:rPr lang="en-US" sz="2100" b="1" dirty="0">
                <a:solidFill>
                  <a:schemeClr val="bg1"/>
                </a:solidFill>
                <a:latin typeface="Arial" pitchFamily="34" charset="0"/>
                <a:cs typeface="Arial" pitchFamily="34" charset="0"/>
              </a:rPr>
              <a:t>List Affiliated Institutions</a:t>
            </a:r>
            <a:endParaRPr lang="en-US" dirty="0"/>
          </a:p>
        </p:txBody>
      </p:sp>
      <p:sp>
        <p:nvSpPr>
          <p:cNvPr id="22" name="Text Placeholder 21"/>
          <p:cNvSpPr>
            <a:spLocks noGrp="1"/>
          </p:cNvSpPr>
          <p:nvPr>
            <p:ph type="body" sz="quarter" idx="10" hasCustomPrompt="1"/>
          </p:nvPr>
        </p:nvSpPr>
        <p:spPr>
          <a:xfrm>
            <a:off x="348343" y="2133600"/>
            <a:ext cx="6792685"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a:t>Abstract or Introduction</a:t>
            </a:r>
            <a:endParaRPr lang="en-US" dirty="0"/>
          </a:p>
        </p:txBody>
      </p:sp>
      <p:sp>
        <p:nvSpPr>
          <p:cNvPr id="24" name="Text Placeholder 23"/>
          <p:cNvSpPr>
            <a:spLocks noGrp="1"/>
          </p:cNvSpPr>
          <p:nvPr>
            <p:ph type="body" sz="quarter" idx="11" hasCustomPrompt="1"/>
          </p:nvPr>
        </p:nvSpPr>
        <p:spPr>
          <a:xfrm>
            <a:off x="348343" y="2819400"/>
            <a:ext cx="6792685" cy="4343400"/>
          </a:xfrm>
          <a:prstGeom prst="rect">
            <a:avLst/>
          </a:prstGeom>
        </p:spPr>
        <p:txBody>
          <a:bodyPr vert="horz" lIns="78373" tIns="39187" rIns="78373" bIns="39187"/>
          <a:lstStyle>
            <a:lvl1pPr marL="0" indent="0">
              <a:buNone/>
              <a:defRPr sz="1400" baseline="0"/>
            </a:lvl1pPr>
            <a:lvl2pPr marL="198654" indent="0">
              <a:buNone/>
              <a:defRPr sz="1400" baseline="0"/>
            </a:lvl2pPr>
            <a:lvl3pPr marL="386424" indent="0">
              <a:buNone/>
              <a:defRPr sz="1400" baseline="0"/>
            </a:lvl3pPr>
            <a:lvl4pPr>
              <a:defRPr sz="1400"/>
            </a:lvl4pPr>
            <a:lvl5pPr>
              <a:defRPr sz="1400"/>
            </a:lvl5pPr>
          </a:lstStyle>
          <a:p>
            <a:pPr lvl="0"/>
            <a:r>
              <a:rPr lang="en-US" dirty="0"/>
              <a:t>Any element of this template (colors, fonts, layouts, etc.) can be edited to suit your needs. To change the color of a title bar: right click the text box, select format shape, edit the “Fill” and “Line” your desired specifications.</a:t>
            </a:r>
          </a:p>
        </p:txBody>
      </p:sp>
      <p:sp>
        <p:nvSpPr>
          <p:cNvPr id="25" name="Text Placeholder 21"/>
          <p:cNvSpPr>
            <a:spLocks noGrp="1"/>
          </p:cNvSpPr>
          <p:nvPr>
            <p:ph type="body" sz="quarter" idx="12" hasCustomPrompt="1"/>
          </p:nvPr>
        </p:nvSpPr>
        <p:spPr>
          <a:xfrm>
            <a:off x="348343" y="7315200"/>
            <a:ext cx="6792685"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a:t>Objectives</a:t>
            </a:r>
            <a:endParaRPr lang="en-US" dirty="0"/>
          </a:p>
        </p:txBody>
      </p:sp>
      <p:sp>
        <p:nvSpPr>
          <p:cNvPr id="26" name="Text Placeholder 23"/>
          <p:cNvSpPr>
            <a:spLocks noGrp="1"/>
          </p:cNvSpPr>
          <p:nvPr>
            <p:ph type="body" sz="quarter" idx="13" hasCustomPrompt="1"/>
          </p:nvPr>
        </p:nvSpPr>
        <p:spPr>
          <a:xfrm>
            <a:off x="348343" y="8001000"/>
            <a:ext cx="6792685" cy="3657600"/>
          </a:xfrm>
          <a:prstGeom prst="rect">
            <a:avLst/>
          </a:prstGeom>
        </p:spPr>
        <p:txBody>
          <a:bodyPr vert="horz" lIns="78373" tIns="39187" rIns="78373" bIns="39187"/>
          <a:lstStyle>
            <a:lvl1pPr marL="0" marR="0" indent="0" algn="l" defTabSz="1746547" rtl="0" eaLnBrk="1" fontAlgn="auto" latinLnBrk="0" hangingPunct="1">
              <a:lnSpc>
                <a:spcPct val="100000"/>
              </a:lnSpc>
              <a:spcBef>
                <a:spcPct val="20000"/>
              </a:spcBef>
              <a:spcAft>
                <a:spcPts val="0"/>
              </a:spcAft>
              <a:buClrTx/>
              <a:buSzTx/>
              <a:buFont typeface="Arial" pitchFamily="34" charset="0"/>
              <a:buNone/>
              <a:tabLst/>
              <a:defRPr sz="1400"/>
            </a:lvl1pPr>
            <a:lvl2pPr>
              <a:defRPr sz="1400"/>
            </a:lvl2pPr>
            <a:lvl3pPr>
              <a:defRPr sz="1400"/>
            </a:lvl3pPr>
            <a:lvl4pPr>
              <a:defRPr sz="1400"/>
            </a:lvl4pPr>
            <a:lvl5pPr>
              <a:defRPr sz="1400"/>
            </a:lvl5pPr>
          </a:lstStyle>
          <a:p>
            <a:pPr marL="0" marR="0" lvl="0" indent="0" algn="l" defTabSz="1746547" rtl="0" eaLnBrk="1" fontAlgn="auto" latinLnBrk="0" hangingPunct="1">
              <a:lnSpc>
                <a:spcPct val="100000"/>
              </a:lnSpc>
              <a:spcBef>
                <a:spcPct val="20000"/>
              </a:spcBef>
              <a:spcAft>
                <a:spcPts val="0"/>
              </a:spcAft>
              <a:buClrTx/>
              <a:buSzTx/>
              <a:buFont typeface="Arial" pitchFamily="34" charset="0"/>
              <a:buNone/>
              <a:tabLst/>
              <a:defRPr/>
            </a:pPr>
            <a:r>
              <a:rPr lang="en-US" dirty="0"/>
              <a:t>To change the color of a title bar: right click the text box, select format shape, edit the “Fill” and “Line” your desired specifications.</a:t>
            </a:r>
          </a:p>
        </p:txBody>
      </p:sp>
      <p:sp>
        <p:nvSpPr>
          <p:cNvPr id="27" name="Text Placeholder 21"/>
          <p:cNvSpPr>
            <a:spLocks noGrp="1"/>
          </p:cNvSpPr>
          <p:nvPr>
            <p:ph type="body" sz="quarter" idx="14" hasCustomPrompt="1"/>
          </p:nvPr>
        </p:nvSpPr>
        <p:spPr>
          <a:xfrm>
            <a:off x="348343" y="11811000"/>
            <a:ext cx="6792685"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a:t>Methods</a:t>
            </a:r>
            <a:endParaRPr lang="en-US" dirty="0"/>
          </a:p>
        </p:txBody>
      </p:sp>
      <p:sp>
        <p:nvSpPr>
          <p:cNvPr id="28" name="Text Placeholder 23"/>
          <p:cNvSpPr>
            <a:spLocks noGrp="1"/>
          </p:cNvSpPr>
          <p:nvPr>
            <p:ph type="body" sz="quarter" idx="15" hasCustomPrompt="1"/>
          </p:nvPr>
        </p:nvSpPr>
        <p:spPr>
          <a:xfrm>
            <a:off x="348343" y="12496800"/>
            <a:ext cx="6792685" cy="3657600"/>
          </a:xfrm>
          <a:prstGeom prst="rect">
            <a:avLst/>
          </a:prstGeom>
        </p:spPr>
        <p:txBody>
          <a:bodyPr vert="horz" lIns="78373" tIns="39187" rIns="78373" bIns="39187"/>
          <a:lstStyle>
            <a:lvl1pPr marL="0" marR="0" indent="0" algn="l" defTabSz="1746547" rtl="0" eaLnBrk="1" fontAlgn="auto" latinLnBrk="0" hangingPunct="1">
              <a:lnSpc>
                <a:spcPct val="100000"/>
              </a:lnSpc>
              <a:spcBef>
                <a:spcPct val="20000"/>
              </a:spcBef>
              <a:spcAft>
                <a:spcPts val="0"/>
              </a:spcAft>
              <a:buClrTx/>
              <a:buSzTx/>
              <a:buFont typeface="Arial" pitchFamily="34" charset="0"/>
              <a:buNone/>
              <a:tabLst/>
              <a:defRPr sz="1400"/>
            </a:lvl1pPr>
            <a:lvl2pPr>
              <a:defRPr sz="1400"/>
            </a:lvl2pPr>
            <a:lvl3pPr>
              <a:defRPr sz="1400"/>
            </a:lvl3pPr>
            <a:lvl4pPr>
              <a:defRPr sz="1400"/>
            </a:lvl4pPr>
            <a:lvl5pPr>
              <a:defRPr sz="1400"/>
            </a:lvl5pPr>
          </a:lstStyle>
          <a:p>
            <a:pPr marL="0" marR="0" lvl="0" indent="0" algn="l" defTabSz="1746547" rtl="0" eaLnBrk="1" fontAlgn="auto" latinLnBrk="0" hangingPunct="1">
              <a:lnSpc>
                <a:spcPct val="100000"/>
              </a:lnSpc>
              <a:spcBef>
                <a:spcPct val="20000"/>
              </a:spcBef>
              <a:spcAft>
                <a:spcPts val="0"/>
              </a:spcAft>
              <a:buClrTx/>
              <a:buSzTx/>
              <a:buFont typeface="Arial" pitchFamily="34" charset="0"/>
              <a:buNone/>
              <a:tabLst/>
              <a:defRPr/>
            </a:pPr>
            <a:r>
              <a:rPr lang="en-US" dirty="0"/>
              <a:t>Copy and paste title bars and text boxes to create additional sections.</a:t>
            </a:r>
          </a:p>
        </p:txBody>
      </p:sp>
      <p:sp>
        <p:nvSpPr>
          <p:cNvPr id="29" name="Text Placeholder 21"/>
          <p:cNvSpPr>
            <a:spLocks noGrp="1"/>
          </p:cNvSpPr>
          <p:nvPr>
            <p:ph type="body" sz="quarter" idx="16" hasCustomPrompt="1"/>
          </p:nvPr>
        </p:nvSpPr>
        <p:spPr>
          <a:xfrm>
            <a:off x="7576458" y="2133600"/>
            <a:ext cx="6792685"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a:t>Results</a:t>
            </a:r>
            <a:endParaRPr lang="en-US" dirty="0"/>
          </a:p>
        </p:txBody>
      </p:sp>
      <p:sp>
        <p:nvSpPr>
          <p:cNvPr id="30" name="Text Placeholder 23"/>
          <p:cNvSpPr>
            <a:spLocks noGrp="1"/>
          </p:cNvSpPr>
          <p:nvPr>
            <p:ph type="body" sz="quarter" idx="17"/>
          </p:nvPr>
        </p:nvSpPr>
        <p:spPr>
          <a:xfrm>
            <a:off x="14804572" y="12496800"/>
            <a:ext cx="6792685" cy="3657600"/>
          </a:xfrm>
          <a:prstGeom prst="rect">
            <a:avLst/>
          </a:prstGeom>
        </p:spPr>
        <p:txBody>
          <a:bodyPr vert="horz" lIns="78373" tIns="39187" rIns="78373" bIns="39187"/>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1"/>
          <p:cNvSpPr>
            <a:spLocks noGrp="1"/>
          </p:cNvSpPr>
          <p:nvPr>
            <p:ph type="body" sz="quarter" idx="18" hasCustomPrompt="1"/>
          </p:nvPr>
        </p:nvSpPr>
        <p:spPr>
          <a:xfrm>
            <a:off x="14804572" y="2133600"/>
            <a:ext cx="6792685"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a:t>Conclusion</a:t>
            </a:r>
            <a:endParaRPr lang="en-US" dirty="0"/>
          </a:p>
        </p:txBody>
      </p:sp>
      <p:sp>
        <p:nvSpPr>
          <p:cNvPr id="32" name="Text Placeholder 23"/>
          <p:cNvSpPr>
            <a:spLocks noGrp="1"/>
          </p:cNvSpPr>
          <p:nvPr>
            <p:ph type="body" sz="quarter" idx="19"/>
          </p:nvPr>
        </p:nvSpPr>
        <p:spPr>
          <a:xfrm>
            <a:off x="14804572" y="2819400"/>
            <a:ext cx="6792685" cy="8839200"/>
          </a:xfrm>
          <a:prstGeom prst="rect">
            <a:avLst/>
          </a:prstGeom>
        </p:spPr>
        <p:txBody>
          <a:bodyPr vert="horz" lIns="78373" tIns="39187" rIns="78373" bIns="39187"/>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21"/>
          <p:cNvSpPr>
            <a:spLocks noGrp="1"/>
          </p:cNvSpPr>
          <p:nvPr>
            <p:ph type="body" sz="quarter" idx="20" hasCustomPrompt="1"/>
          </p:nvPr>
        </p:nvSpPr>
        <p:spPr>
          <a:xfrm>
            <a:off x="14804572" y="11811000"/>
            <a:ext cx="6792685"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a:t>References</a:t>
            </a:r>
            <a:endParaRPr lang="en-US" dirty="0"/>
          </a:p>
        </p:txBody>
      </p:sp>
      <p:sp>
        <p:nvSpPr>
          <p:cNvPr id="34" name="Text Placeholder 23"/>
          <p:cNvSpPr>
            <a:spLocks noGrp="1"/>
          </p:cNvSpPr>
          <p:nvPr>
            <p:ph type="body" sz="quarter" idx="21" hasCustomPrompt="1"/>
          </p:nvPr>
        </p:nvSpPr>
        <p:spPr>
          <a:xfrm>
            <a:off x="7576458" y="2819400"/>
            <a:ext cx="6792685" cy="13335000"/>
          </a:xfrm>
          <a:prstGeom prst="rect">
            <a:avLst/>
          </a:prstGeom>
        </p:spPr>
        <p:txBody>
          <a:bodyPr vert="horz" lIns="78373" tIns="39187" rIns="78373" bIns="39187"/>
          <a:lstStyle>
            <a:lvl1pPr marL="0" indent="0">
              <a:buNone/>
              <a:defRPr sz="1400" baseline="0"/>
            </a:lvl1pPr>
            <a:lvl2pPr marL="198654" indent="0">
              <a:buNone/>
              <a:defRPr sz="1400"/>
            </a:lvl2pPr>
            <a:lvl3pPr>
              <a:defRPr sz="1400"/>
            </a:lvl3pPr>
            <a:lvl4pPr>
              <a:defRPr sz="1400"/>
            </a:lvl4pPr>
            <a:lvl5pPr>
              <a:defRPr sz="1400"/>
            </a:lvl5pPr>
          </a:lstStyle>
          <a:p>
            <a:pPr lvl="0"/>
            <a:r>
              <a:rPr lang="en-US" dirty="0"/>
              <a:t>Remember to save all charts, graphs, and tables as 300DPI images prior to inserting them into your posters. Doing so will ensure the best results when printing your posters.</a:t>
            </a:r>
          </a:p>
        </p:txBody>
      </p:sp>
      <p:sp>
        <p:nvSpPr>
          <p:cNvPr id="36" name="Picture Placeholder 35"/>
          <p:cNvSpPr>
            <a:spLocks noGrp="1"/>
          </p:cNvSpPr>
          <p:nvPr>
            <p:ph type="pic" sz="quarter" idx="22" hasCustomPrompt="1"/>
          </p:nvPr>
        </p:nvSpPr>
        <p:spPr>
          <a:xfrm>
            <a:off x="609602" y="457200"/>
            <a:ext cx="1567543" cy="1371600"/>
          </a:xfrm>
          <a:prstGeom prst="rect">
            <a:avLst/>
          </a:prstGeom>
          <a:solidFill>
            <a:schemeClr val="bg1"/>
          </a:solidFill>
        </p:spPr>
        <p:txBody>
          <a:bodyPr vert="horz" lIns="78373" tIns="39187" rIns="78373" bIns="39187"/>
          <a:lstStyle>
            <a:lvl1pPr marL="0" indent="0">
              <a:buNone/>
              <a:defRPr sz="1000"/>
            </a:lvl1pPr>
          </a:lstStyle>
          <a:p>
            <a:r>
              <a:rPr lang="en-US" dirty="0"/>
              <a:t>LOGO</a:t>
            </a:r>
          </a:p>
        </p:txBody>
      </p:sp>
      <p:sp>
        <p:nvSpPr>
          <p:cNvPr id="37" name="Picture Placeholder 35"/>
          <p:cNvSpPr>
            <a:spLocks noGrp="1"/>
          </p:cNvSpPr>
          <p:nvPr>
            <p:ph type="pic" sz="quarter" idx="23" hasCustomPrompt="1"/>
          </p:nvPr>
        </p:nvSpPr>
        <p:spPr>
          <a:xfrm>
            <a:off x="19855545" y="457200"/>
            <a:ext cx="1567543" cy="1371600"/>
          </a:xfrm>
          <a:prstGeom prst="rect">
            <a:avLst/>
          </a:prstGeom>
          <a:solidFill>
            <a:schemeClr val="bg1"/>
          </a:solidFill>
        </p:spPr>
        <p:txBody>
          <a:bodyPr vert="horz" lIns="78373" tIns="39187" rIns="78373" bIns="39187"/>
          <a:lstStyle>
            <a:lvl1pPr marL="0" indent="0">
              <a:buNone/>
              <a:defRPr sz="1000"/>
            </a:lvl1pPr>
          </a:lstStyle>
          <a:p>
            <a:r>
              <a:rPr lang="en-US" dirty="0"/>
              <a:t>LOGO</a:t>
            </a:r>
          </a:p>
        </p:txBody>
      </p:sp>
      <p:sp>
        <p:nvSpPr>
          <p:cNvPr id="39" name="Chart Placeholder 38"/>
          <p:cNvSpPr>
            <a:spLocks noGrp="1"/>
          </p:cNvSpPr>
          <p:nvPr>
            <p:ph type="chart" sz="quarter" idx="24"/>
          </p:nvPr>
        </p:nvSpPr>
        <p:spPr>
          <a:xfrm>
            <a:off x="8098974" y="8077200"/>
            <a:ext cx="5747657" cy="3352800"/>
          </a:xfrm>
          <a:prstGeom prst="rect">
            <a:avLst/>
          </a:prstGeom>
        </p:spPr>
        <p:txBody>
          <a:bodyPr vert="horz" lIns="78373" tIns="39187" rIns="78373" bIns="39187"/>
          <a:lstStyle>
            <a:lvl1pPr marL="0" indent="0">
              <a:buNone/>
              <a:defRPr sz="1400"/>
            </a:lvl1pPr>
          </a:lstStyle>
          <a:p>
            <a:endParaRPr lang="en-US" dirty="0"/>
          </a:p>
        </p:txBody>
      </p:sp>
      <p:sp>
        <p:nvSpPr>
          <p:cNvPr id="40" name="Chart Placeholder 38"/>
          <p:cNvSpPr>
            <a:spLocks noGrp="1"/>
          </p:cNvSpPr>
          <p:nvPr>
            <p:ph type="chart" sz="quarter" idx="25"/>
          </p:nvPr>
        </p:nvSpPr>
        <p:spPr>
          <a:xfrm>
            <a:off x="8098974" y="12268200"/>
            <a:ext cx="5747657" cy="3352800"/>
          </a:xfrm>
          <a:prstGeom prst="rect">
            <a:avLst/>
          </a:prstGeom>
        </p:spPr>
        <p:txBody>
          <a:bodyPr vert="horz" lIns="78373" tIns="39187" rIns="78373" bIns="39187"/>
          <a:lstStyle>
            <a:lvl1pPr marL="0" indent="0">
              <a:buNone/>
              <a:defRPr sz="1400"/>
            </a:lvl1pPr>
          </a:lstStyle>
          <a:p>
            <a:endParaRPr lang="en-US" dirty="0"/>
          </a:p>
        </p:txBody>
      </p:sp>
      <p:pic>
        <p:nvPicPr>
          <p:cNvPr id="4" name="Picture 3" descr="Log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269200" y="16208386"/>
            <a:ext cx="1371600" cy="21945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1746547" rtl="0" eaLnBrk="1" latinLnBrk="0" hangingPunct="1">
        <a:spcBef>
          <a:spcPct val="0"/>
        </a:spcBef>
        <a:buNone/>
        <a:defRPr sz="8400" kern="1200">
          <a:solidFill>
            <a:schemeClr val="tx1"/>
          </a:solidFill>
          <a:latin typeface="+mj-lt"/>
          <a:ea typeface="+mj-ea"/>
          <a:cs typeface="+mj-cs"/>
        </a:defRPr>
      </a:lvl1pPr>
    </p:titleStyle>
    <p:bodyStyle>
      <a:lvl1pPr marL="654956" indent="-654956" algn="l" defTabSz="1746547" rtl="0" eaLnBrk="1" latinLnBrk="0" hangingPunct="1">
        <a:spcBef>
          <a:spcPct val="20000"/>
        </a:spcBef>
        <a:buFont typeface="Arial" pitchFamily="34" charset="0"/>
        <a:buChar char="•"/>
        <a:defRPr sz="6100" kern="1200">
          <a:solidFill>
            <a:schemeClr val="tx1"/>
          </a:solidFill>
          <a:latin typeface="+mn-lt"/>
          <a:ea typeface="+mn-ea"/>
          <a:cs typeface="+mn-cs"/>
        </a:defRPr>
      </a:lvl1pPr>
      <a:lvl2pPr marL="1419070" indent="-545796" algn="l" defTabSz="1746547" rtl="0" eaLnBrk="1" latinLnBrk="0" hangingPunct="1">
        <a:spcBef>
          <a:spcPct val="20000"/>
        </a:spcBef>
        <a:buFont typeface="Arial" pitchFamily="34" charset="0"/>
        <a:buChar char="–"/>
        <a:defRPr sz="5300" kern="1200">
          <a:solidFill>
            <a:schemeClr val="tx1"/>
          </a:solidFill>
          <a:latin typeface="+mn-lt"/>
          <a:ea typeface="+mn-ea"/>
          <a:cs typeface="+mn-cs"/>
        </a:defRPr>
      </a:lvl2pPr>
      <a:lvl3pPr marL="2183185" indent="-436637" algn="l" defTabSz="1746547" rtl="0" eaLnBrk="1" latinLnBrk="0" hangingPunct="1">
        <a:spcBef>
          <a:spcPct val="20000"/>
        </a:spcBef>
        <a:buFont typeface="Arial" pitchFamily="34" charset="0"/>
        <a:buChar char="•"/>
        <a:defRPr sz="4500" kern="1200">
          <a:solidFill>
            <a:schemeClr val="tx1"/>
          </a:solidFill>
          <a:latin typeface="+mn-lt"/>
          <a:ea typeface="+mn-ea"/>
          <a:cs typeface="+mn-cs"/>
        </a:defRPr>
      </a:lvl3pPr>
      <a:lvl4pPr marL="305645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4pPr>
      <a:lvl5pPr marL="3929732"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5pPr>
      <a:lvl6pPr marL="4803005"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6pPr>
      <a:lvl7pPr marL="567627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7pPr>
      <a:lvl8pPr marL="6549553"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8pPr>
      <a:lvl9pPr marL="7422826"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9pPr>
    </p:bodyStyle>
    <p:otherStyle>
      <a:defPPr>
        <a:defRPr lang="en-US"/>
      </a:defPPr>
      <a:lvl1pPr marL="0" algn="l" defTabSz="1746547" rtl="0" eaLnBrk="1" latinLnBrk="0" hangingPunct="1">
        <a:defRPr sz="3400" kern="1200">
          <a:solidFill>
            <a:schemeClr val="tx1"/>
          </a:solidFill>
          <a:latin typeface="+mn-lt"/>
          <a:ea typeface="+mn-ea"/>
          <a:cs typeface="+mn-cs"/>
        </a:defRPr>
      </a:lvl1pPr>
      <a:lvl2pPr marL="873273" algn="l" defTabSz="1746547" rtl="0" eaLnBrk="1" latinLnBrk="0" hangingPunct="1">
        <a:defRPr sz="3400" kern="1200">
          <a:solidFill>
            <a:schemeClr val="tx1"/>
          </a:solidFill>
          <a:latin typeface="+mn-lt"/>
          <a:ea typeface="+mn-ea"/>
          <a:cs typeface="+mn-cs"/>
        </a:defRPr>
      </a:lvl2pPr>
      <a:lvl3pPr marL="1746547" algn="l" defTabSz="1746547" rtl="0" eaLnBrk="1" latinLnBrk="0" hangingPunct="1">
        <a:defRPr sz="3400" kern="1200">
          <a:solidFill>
            <a:schemeClr val="tx1"/>
          </a:solidFill>
          <a:latin typeface="+mn-lt"/>
          <a:ea typeface="+mn-ea"/>
          <a:cs typeface="+mn-cs"/>
        </a:defRPr>
      </a:lvl3pPr>
      <a:lvl4pPr marL="2619821" algn="l" defTabSz="1746547" rtl="0" eaLnBrk="1" latinLnBrk="0" hangingPunct="1">
        <a:defRPr sz="3400" kern="1200">
          <a:solidFill>
            <a:schemeClr val="tx1"/>
          </a:solidFill>
          <a:latin typeface="+mn-lt"/>
          <a:ea typeface="+mn-ea"/>
          <a:cs typeface="+mn-cs"/>
        </a:defRPr>
      </a:lvl4pPr>
      <a:lvl5pPr marL="3493095" algn="l" defTabSz="1746547" rtl="0" eaLnBrk="1" latinLnBrk="0" hangingPunct="1">
        <a:defRPr sz="3400" kern="1200">
          <a:solidFill>
            <a:schemeClr val="tx1"/>
          </a:solidFill>
          <a:latin typeface="+mn-lt"/>
          <a:ea typeface="+mn-ea"/>
          <a:cs typeface="+mn-cs"/>
        </a:defRPr>
      </a:lvl5pPr>
      <a:lvl6pPr marL="4366368" algn="l" defTabSz="1746547" rtl="0" eaLnBrk="1" latinLnBrk="0" hangingPunct="1">
        <a:defRPr sz="3400" kern="1200">
          <a:solidFill>
            <a:schemeClr val="tx1"/>
          </a:solidFill>
          <a:latin typeface="+mn-lt"/>
          <a:ea typeface="+mn-ea"/>
          <a:cs typeface="+mn-cs"/>
        </a:defRPr>
      </a:lvl6pPr>
      <a:lvl7pPr marL="5239642" algn="l" defTabSz="1746547" rtl="0" eaLnBrk="1" latinLnBrk="0" hangingPunct="1">
        <a:defRPr sz="3400" kern="1200">
          <a:solidFill>
            <a:schemeClr val="tx1"/>
          </a:solidFill>
          <a:latin typeface="+mn-lt"/>
          <a:ea typeface="+mn-ea"/>
          <a:cs typeface="+mn-cs"/>
        </a:defRPr>
      </a:lvl7pPr>
      <a:lvl8pPr marL="6112915" algn="l" defTabSz="1746547" rtl="0" eaLnBrk="1" latinLnBrk="0" hangingPunct="1">
        <a:defRPr sz="3400" kern="1200">
          <a:solidFill>
            <a:schemeClr val="tx1"/>
          </a:solidFill>
          <a:latin typeface="+mn-lt"/>
          <a:ea typeface="+mn-ea"/>
          <a:cs typeface="+mn-cs"/>
        </a:defRPr>
      </a:lvl8pPr>
      <a:lvl9pPr marL="6986190" algn="l" defTabSz="1746547" rtl="0" eaLnBrk="1" latinLnBrk="0" hangingPunct="1">
        <a:defRPr sz="3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jpg"/><Relationship Id="rId11" Type="http://schemas.openxmlformats.org/officeDocument/2006/relationships/image" Target="../media/image11.pn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lstStyle/>
          <a:p>
            <a:r>
              <a:rPr lang="en-US" dirty="0"/>
              <a:t>Improving CNN </a:t>
            </a:r>
            <a:r>
              <a:rPr lang="en-US" dirty="0" err="1"/>
              <a:t>Kvasir</a:t>
            </a:r>
            <a:r>
              <a:rPr lang="en-US" dirty="0"/>
              <a:t>-Capsule Classification based on GAN</a:t>
            </a:r>
          </a:p>
        </p:txBody>
      </p:sp>
      <p:sp>
        <p:nvSpPr>
          <p:cNvPr id="20" name="Text Placeholder 19"/>
          <p:cNvSpPr>
            <a:spLocks noGrp="1"/>
          </p:cNvSpPr>
          <p:nvPr>
            <p:ph type="body" sz="quarter" idx="10"/>
          </p:nvPr>
        </p:nvSpPr>
        <p:spPr>
          <a:xfrm>
            <a:off x="379321" y="2166130"/>
            <a:ext cx="6792685" cy="533400"/>
          </a:xfrm>
        </p:spPr>
        <p:txBody>
          <a:bodyPr/>
          <a:lstStyle/>
          <a:p>
            <a:r>
              <a:rPr lang="en-US" dirty="0"/>
              <a:t>Abstract</a:t>
            </a:r>
          </a:p>
        </p:txBody>
      </p:sp>
      <p:sp>
        <p:nvSpPr>
          <p:cNvPr id="21" name="Text Placeholder 20"/>
          <p:cNvSpPr>
            <a:spLocks noGrp="1"/>
          </p:cNvSpPr>
          <p:nvPr>
            <p:ph type="body" sz="quarter" idx="11"/>
          </p:nvPr>
        </p:nvSpPr>
        <p:spPr>
          <a:xfrm>
            <a:off x="1707378" y="2900514"/>
            <a:ext cx="5464628" cy="2915103"/>
          </a:xfrm>
        </p:spPr>
        <p:txBody>
          <a:bodyPr/>
          <a:lstStyle/>
          <a:p>
            <a:pPr marL="342900" indent="-342900">
              <a:buFont typeface="Arial" panose="020B0604020202020204" pitchFamily="34" charset="0"/>
              <a:buChar char="•"/>
            </a:pPr>
            <a:r>
              <a:rPr lang="en-US" sz="1600" dirty="0"/>
              <a:t>Dataset</a:t>
            </a:r>
          </a:p>
          <a:p>
            <a:pPr marL="541554" lvl="1" indent="-342900">
              <a:buFont typeface="Courier New" panose="02070309020205020404" pitchFamily="49" charset="0"/>
              <a:buChar char="o"/>
            </a:pPr>
            <a:r>
              <a:rPr lang="en-US" sz="1600" dirty="0" err="1"/>
              <a:t>Kvasir</a:t>
            </a:r>
            <a:r>
              <a:rPr lang="en-US" sz="1600" dirty="0"/>
              <a:t>-Capsule, a large-scale VCE dataset with 44,228 frames with 13 classes of different anomalies</a:t>
            </a:r>
          </a:p>
          <a:p>
            <a:pPr marL="342900" indent="-342900">
              <a:buFont typeface="Arial" panose="020B0604020202020204" pitchFamily="34" charset="0"/>
              <a:buChar char="•"/>
            </a:pPr>
            <a:r>
              <a:rPr lang="en-US" sz="1600" dirty="0"/>
              <a:t>Background</a:t>
            </a:r>
          </a:p>
          <a:p>
            <a:pPr marL="541554" lvl="1" indent="-342900">
              <a:buFont typeface="Courier New" panose="02070309020205020404" pitchFamily="49" charset="0"/>
              <a:buChar char="o"/>
            </a:pPr>
            <a:r>
              <a:rPr lang="en-US" sz="1600" dirty="0"/>
              <a:t>A good classification model on the diseases can improve the anomaly detection rate, reduce physicians’ time for screening, and aid in real-world clinical analysis. </a:t>
            </a:r>
          </a:p>
          <a:p>
            <a:pPr marL="342900" indent="-342900">
              <a:buFont typeface="Arial" panose="020B0604020202020204" pitchFamily="34" charset="0"/>
              <a:buChar char="•"/>
            </a:pPr>
            <a:r>
              <a:rPr lang="en-US" sz="1600" dirty="0"/>
              <a:t>Why a better classification accuracy</a:t>
            </a:r>
          </a:p>
          <a:p>
            <a:pPr marL="541554" lvl="1" indent="-342900">
              <a:buFont typeface="Courier New" panose="02070309020205020404" pitchFamily="49" charset="0"/>
              <a:buChar char="o"/>
            </a:pPr>
            <a:r>
              <a:rPr lang="en-US" sz="1600" dirty="0"/>
              <a:t>The current classification accuracy still have low accuracy on some anomaly class detection. </a:t>
            </a:r>
          </a:p>
        </p:txBody>
      </p:sp>
      <p:sp>
        <p:nvSpPr>
          <p:cNvPr id="22" name="Text Placeholder 21"/>
          <p:cNvSpPr>
            <a:spLocks noGrp="1"/>
          </p:cNvSpPr>
          <p:nvPr>
            <p:ph type="body" sz="quarter" idx="12"/>
          </p:nvPr>
        </p:nvSpPr>
        <p:spPr>
          <a:xfrm>
            <a:off x="374929" y="9974279"/>
            <a:ext cx="6792685" cy="533400"/>
          </a:xfrm>
        </p:spPr>
        <p:txBody>
          <a:bodyPr/>
          <a:lstStyle/>
          <a:p>
            <a:r>
              <a:rPr lang="en-US" dirty="0"/>
              <a:t>Objectives</a:t>
            </a:r>
          </a:p>
        </p:txBody>
      </p:sp>
      <p:sp>
        <p:nvSpPr>
          <p:cNvPr id="23" name="Text Placeholder 22"/>
          <p:cNvSpPr>
            <a:spLocks noGrp="1"/>
          </p:cNvSpPr>
          <p:nvPr>
            <p:ph type="body" sz="quarter" idx="13"/>
          </p:nvPr>
        </p:nvSpPr>
        <p:spPr>
          <a:xfrm>
            <a:off x="376199" y="10591800"/>
            <a:ext cx="6792685" cy="1602749"/>
          </a:xfrm>
        </p:spPr>
        <p:txBody>
          <a:bodyPr/>
          <a:lstStyle/>
          <a:p>
            <a:r>
              <a:rPr lang="en-US" sz="1600" dirty="0"/>
              <a:t>We hope to use existing images in the dataset to generate new images for training. The new images should include features from one or more original images. Although the difference may not be significant if observed with naked eyes, they should still provide meaningful characteristics if the numbers behind them are different. Using the newly generated images, we hope the final performance of ResNet152 can be significantly improved.</a:t>
            </a:r>
          </a:p>
        </p:txBody>
      </p:sp>
      <p:sp>
        <p:nvSpPr>
          <p:cNvPr id="24" name="Text Placeholder 23"/>
          <p:cNvSpPr>
            <a:spLocks noGrp="1"/>
          </p:cNvSpPr>
          <p:nvPr>
            <p:ph type="body" sz="quarter" idx="14"/>
          </p:nvPr>
        </p:nvSpPr>
        <p:spPr>
          <a:xfrm>
            <a:off x="373409" y="12268200"/>
            <a:ext cx="6792685" cy="533400"/>
          </a:xfrm>
        </p:spPr>
        <p:txBody>
          <a:bodyPr/>
          <a:lstStyle/>
          <a:p>
            <a:r>
              <a:rPr lang="en-US" dirty="0"/>
              <a:t>Methods</a:t>
            </a:r>
          </a:p>
        </p:txBody>
      </p:sp>
      <p:sp>
        <p:nvSpPr>
          <p:cNvPr id="25" name="Text Placeholder 24"/>
          <p:cNvSpPr>
            <a:spLocks noGrp="1"/>
          </p:cNvSpPr>
          <p:nvPr>
            <p:ph type="body" sz="quarter" idx="15"/>
          </p:nvPr>
        </p:nvSpPr>
        <p:spPr>
          <a:xfrm>
            <a:off x="361334" y="12954000"/>
            <a:ext cx="6792685" cy="3242768"/>
          </a:xfrm>
        </p:spPr>
        <p:txBody>
          <a:bodyPr/>
          <a:lstStyle/>
          <a:p>
            <a:r>
              <a:rPr lang="en-US" sz="1600" dirty="0"/>
              <a:t>We are utilizing the Generative adversarial network (GAN) model for producing new images from the existing dataset. This technique learns how to generate new images with the same statistics as the training set. GAN trained on images can generate new images that look at least superficially authentic to human observers, having many realistic characteristics. </a:t>
            </a:r>
          </a:p>
          <a:p>
            <a:endParaRPr lang="en-US" sz="1600" dirty="0"/>
          </a:p>
          <a:p>
            <a:r>
              <a:rPr lang="en-US" sz="1600" dirty="0"/>
              <a:t>Number of images in dataset for training  </a:t>
            </a:r>
          </a:p>
          <a:p>
            <a:pPr marL="342900" indent="-342900">
              <a:buFont typeface="Arial" panose="020B0604020202020204" pitchFamily="34" charset="0"/>
              <a:buChar char="•"/>
            </a:pPr>
            <a:r>
              <a:rPr lang="en-US" altLang="zh-CN" sz="1600" dirty="0"/>
              <a:t>We select images five classification group, in each group we have two subclasses, and each subclass has 50 images.</a:t>
            </a:r>
            <a:r>
              <a:rPr lang="zh-CN" altLang="en-US" sz="1600" dirty="0"/>
              <a:t> </a:t>
            </a:r>
            <a:r>
              <a:rPr lang="en-US" altLang="zh-CN" sz="1600" dirty="0"/>
              <a:t>500 images in total.</a:t>
            </a:r>
          </a:p>
          <a:p>
            <a:r>
              <a:rPr lang="en-US" sz="1600" dirty="0"/>
              <a:t>Number of images generated</a:t>
            </a:r>
          </a:p>
          <a:p>
            <a:pPr marL="342900" indent="-342900">
              <a:buFont typeface="Arial" panose="020B0604020202020204" pitchFamily="34" charset="0"/>
              <a:buChar char="•"/>
            </a:pPr>
            <a:r>
              <a:rPr lang="en-US" altLang="zh-CN" sz="1600" dirty="0"/>
              <a:t>Images generated for five classification group, in each group we have two subclasses, and each subclass has 10 images.</a:t>
            </a:r>
            <a:r>
              <a:rPr lang="zh-CN" altLang="en-US" sz="1600" dirty="0"/>
              <a:t> </a:t>
            </a:r>
            <a:r>
              <a:rPr lang="en-US" altLang="zh-CN" sz="1600" dirty="0"/>
              <a:t>100 images generated in total.</a:t>
            </a:r>
          </a:p>
          <a:p>
            <a:endParaRPr lang="en-US" sz="1600" dirty="0"/>
          </a:p>
        </p:txBody>
      </p:sp>
      <p:sp>
        <p:nvSpPr>
          <p:cNvPr id="26" name="Text Placeholder 25"/>
          <p:cNvSpPr>
            <a:spLocks noGrp="1"/>
          </p:cNvSpPr>
          <p:nvPr>
            <p:ph type="body" sz="quarter" idx="16"/>
          </p:nvPr>
        </p:nvSpPr>
        <p:spPr>
          <a:xfrm>
            <a:off x="7576457" y="2162355"/>
            <a:ext cx="6792685" cy="533400"/>
          </a:xfrm>
        </p:spPr>
        <p:txBody>
          <a:bodyPr/>
          <a:lstStyle/>
          <a:p>
            <a:r>
              <a:rPr lang="en-US" dirty="0"/>
              <a:t>Image Generating Model - GAN</a:t>
            </a:r>
          </a:p>
        </p:txBody>
      </p:sp>
      <p:sp>
        <p:nvSpPr>
          <p:cNvPr id="27" name="Text Placeholder 26"/>
          <p:cNvSpPr>
            <a:spLocks noGrp="1"/>
          </p:cNvSpPr>
          <p:nvPr>
            <p:ph type="body" sz="quarter" idx="17"/>
          </p:nvPr>
        </p:nvSpPr>
        <p:spPr>
          <a:xfrm>
            <a:off x="14832350" y="13079528"/>
            <a:ext cx="6792685" cy="3139880"/>
          </a:xfrm>
        </p:spPr>
        <p:txBody>
          <a:bodyPr/>
          <a:lstStyle/>
          <a:p>
            <a:pPr marL="0" indent="0">
              <a:buNone/>
            </a:pPr>
            <a:r>
              <a:rPr lang="en-US" sz="1600" dirty="0"/>
              <a:t>1. </a:t>
            </a:r>
            <a:r>
              <a:rPr lang="en-US" sz="1600" b="0" i="0" u="none" strike="noStrike" dirty="0">
                <a:solidFill>
                  <a:srgbClr val="000000"/>
                </a:solidFill>
                <a:effectLst/>
              </a:rPr>
              <a:t>Srivastava, A., </a:t>
            </a:r>
            <a:r>
              <a:rPr lang="en-US" sz="1600" b="0" i="0" u="none" strike="noStrike" dirty="0" err="1">
                <a:solidFill>
                  <a:srgbClr val="000000"/>
                </a:solidFill>
                <a:effectLst/>
              </a:rPr>
              <a:t>Tomar</a:t>
            </a:r>
            <a:r>
              <a:rPr lang="en-US" sz="1600" b="0" i="0" u="none" strike="noStrike" dirty="0">
                <a:solidFill>
                  <a:srgbClr val="000000"/>
                </a:solidFill>
                <a:effectLst/>
              </a:rPr>
              <a:t>, N. K., </a:t>
            </a:r>
            <a:r>
              <a:rPr lang="en-US" sz="1600" b="0" i="0" u="none" strike="noStrike" dirty="0" err="1">
                <a:solidFill>
                  <a:srgbClr val="000000"/>
                </a:solidFill>
                <a:effectLst/>
              </a:rPr>
              <a:t>Bagci</a:t>
            </a:r>
            <a:r>
              <a:rPr lang="en-US" sz="1600" b="0" i="0" u="none" strike="noStrike" dirty="0">
                <a:solidFill>
                  <a:srgbClr val="000000"/>
                </a:solidFill>
                <a:effectLst/>
              </a:rPr>
              <a:t>, U., &amp; Jha, D. (2022). Video capsule endoscopy classification using focal modulation guided Convolutional Neural Network. </a:t>
            </a:r>
            <a:r>
              <a:rPr lang="en-US" sz="1600" b="0" i="1" u="none" strike="noStrike" dirty="0">
                <a:solidFill>
                  <a:srgbClr val="000000"/>
                </a:solidFill>
                <a:effectLst/>
              </a:rPr>
              <a:t>2022 IEEE 35th International Symposium on Computer-Based Medical Systems (CBMS)</a:t>
            </a:r>
            <a:r>
              <a:rPr lang="en-US" sz="1600" b="0" i="0" u="none" strike="noStrike" dirty="0">
                <a:solidFill>
                  <a:srgbClr val="000000"/>
                </a:solidFill>
                <a:effectLst/>
              </a:rPr>
              <a:t>. https://</a:t>
            </a:r>
            <a:r>
              <a:rPr lang="en-US" sz="1600" b="0" i="0" u="none" strike="noStrike" dirty="0" err="1">
                <a:solidFill>
                  <a:srgbClr val="000000"/>
                </a:solidFill>
                <a:effectLst/>
              </a:rPr>
              <a:t>doi.org</a:t>
            </a:r>
            <a:r>
              <a:rPr lang="en-US" sz="1600" b="0" i="0" u="none" strike="noStrike" dirty="0">
                <a:solidFill>
                  <a:srgbClr val="000000"/>
                </a:solidFill>
                <a:effectLst/>
              </a:rPr>
              <a:t>/10.1109/cbms55023.2022.00064 </a:t>
            </a:r>
          </a:p>
          <a:p>
            <a:pPr marL="0" indent="0">
              <a:buNone/>
            </a:pPr>
            <a:r>
              <a:rPr lang="en-US" sz="1600" dirty="0"/>
              <a:t>2. </a:t>
            </a:r>
            <a:r>
              <a:rPr lang="en-US" sz="1600" b="0" i="0" u="none" strike="noStrike" dirty="0">
                <a:solidFill>
                  <a:srgbClr val="000000"/>
                </a:solidFill>
                <a:effectLst/>
              </a:rPr>
              <a:t>Aggarwal, A., Mittal, M., &amp; </a:t>
            </a:r>
            <a:r>
              <a:rPr lang="en-US" sz="1600" b="0" i="0" u="none" strike="noStrike" dirty="0" err="1">
                <a:solidFill>
                  <a:srgbClr val="000000"/>
                </a:solidFill>
                <a:effectLst/>
              </a:rPr>
              <a:t>Battineni</a:t>
            </a:r>
            <a:r>
              <a:rPr lang="en-US" sz="1600" b="0" i="0" u="none" strike="noStrike" dirty="0">
                <a:solidFill>
                  <a:srgbClr val="000000"/>
                </a:solidFill>
                <a:effectLst/>
              </a:rPr>
              <a:t>, G. (2021). Generative Adversarial Network: An overview of theory and applications. </a:t>
            </a:r>
            <a:r>
              <a:rPr lang="en-US" sz="1600" b="0" i="1" u="none" strike="noStrike" dirty="0">
                <a:solidFill>
                  <a:srgbClr val="000000"/>
                </a:solidFill>
                <a:effectLst/>
              </a:rPr>
              <a:t>International Journal of Information Management Data Insights</a:t>
            </a:r>
            <a:r>
              <a:rPr lang="en-US" sz="1600" b="0" i="0" u="none" strike="noStrike" dirty="0">
                <a:solidFill>
                  <a:srgbClr val="000000"/>
                </a:solidFill>
                <a:effectLst/>
              </a:rPr>
              <a:t>, </a:t>
            </a:r>
            <a:r>
              <a:rPr lang="en-US" sz="1600" b="0" i="1" u="none" strike="noStrike" dirty="0">
                <a:solidFill>
                  <a:srgbClr val="000000"/>
                </a:solidFill>
                <a:effectLst/>
              </a:rPr>
              <a:t>1</a:t>
            </a:r>
            <a:r>
              <a:rPr lang="en-US" sz="1600" b="0" i="0" u="none" strike="noStrike" dirty="0">
                <a:solidFill>
                  <a:srgbClr val="000000"/>
                </a:solidFill>
                <a:effectLst/>
              </a:rPr>
              <a:t>(1), 100004. https://doi.org/10.1016/j.jjimei.2020.100004 </a:t>
            </a:r>
          </a:p>
          <a:p>
            <a:pPr marL="0" indent="0">
              <a:buNone/>
            </a:pPr>
            <a:r>
              <a:rPr lang="en-US" sz="1600" dirty="0">
                <a:solidFill>
                  <a:srgbClr val="000000"/>
                </a:solidFill>
              </a:rPr>
              <a:t>3. Radford, A., Metz, L., &amp; </a:t>
            </a:r>
            <a:r>
              <a:rPr lang="en-US" sz="1600" dirty="0" err="1">
                <a:solidFill>
                  <a:srgbClr val="000000"/>
                </a:solidFill>
              </a:rPr>
              <a:t>Chintala</a:t>
            </a:r>
            <a:r>
              <a:rPr lang="en-US" sz="1600" dirty="0">
                <a:solidFill>
                  <a:srgbClr val="000000"/>
                </a:solidFill>
              </a:rPr>
              <a:t>, S. (2015). Unsupervised Representation Learning with Deep Convolutional Generative Adversarial Networks. doi:10.48550/ARXIV.1511.06434</a:t>
            </a:r>
            <a:endParaRPr lang="en-US" sz="1600" b="0" i="0" u="none" strike="noStrike" dirty="0">
              <a:solidFill>
                <a:srgbClr val="000000"/>
              </a:solidFill>
              <a:effectLst/>
            </a:endParaRPr>
          </a:p>
          <a:p>
            <a:pPr marL="0" indent="0">
              <a:buNone/>
            </a:pPr>
            <a:endParaRPr lang="en-US" sz="1600" dirty="0"/>
          </a:p>
        </p:txBody>
      </p:sp>
      <p:sp>
        <p:nvSpPr>
          <p:cNvPr id="28" name="Text Placeholder 27"/>
          <p:cNvSpPr>
            <a:spLocks noGrp="1"/>
          </p:cNvSpPr>
          <p:nvPr>
            <p:ph type="body" sz="quarter" idx="18"/>
          </p:nvPr>
        </p:nvSpPr>
        <p:spPr>
          <a:xfrm>
            <a:off x="14779508" y="9565648"/>
            <a:ext cx="6792685" cy="533400"/>
          </a:xfrm>
        </p:spPr>
        <p:txBody>
          <a:bodyPr/>
          <a:lstStyle/>
          <a:p>
            <a:r>
              <a:rPr lang="en-US" dirty="0"/>
              <a:t>Conclusion</a:t>
            </a:r>
          </a:p>
        </p:txBody>
      </p:sp>
      <p:sp>
        <p:nvSpPr>
          <p:cNvPr id="29" name="Text Placeholder 28"/>
          <p:cNvSpPr>
            <a:spLocks noGrp="1"/>
          </p:cNvSpPr>
          <p:nvPr>
            <p:ph type="body" sz="quarter" idx="19"/>
          </p:nvPr>
        </p:nvSpPr>
        <p:spPr>
          <a:xfrm>
            <a:off x="14804573" y="10240979"/>
            <a:ext cx="6792685" cy="1796513"/>
          </a:xfrm>
        </p:spPr>
        <p:txBody>
          <a:bodyPr/>
          <a:lstStyle/>
          <a:p>
            <a:pPr marL="0" indent="0">
              <a:buNone/>
            </a:pPr>
            <a:r>
              <a:rPr lang="en-US" sz="1600" dirty="0"/>
              <a:t>The result of ResNet152 improves by just adding a few generated images, so we conclude generating new </a:t>
            </a:r>
            <a:r>
              <a:rPr lang="en-US" sz="1600" dirty="0" err="1"/>
              <a:t>Kvasir</a:t>
            </a:r>
            <a:r>
              <a:rPr lang="en-US" sz="1600" dirty="0"/>
              <a:t>-Capsule images by using GAN is feasible. However, there are some limitations at this point such as heavy human intervention is needed to distinguish fake and duplicate images. Future research and experiment are required to address and solve these issues, but we believe the potential to further improve the result is promising and those GAN-generated images can be used in contexts outside of the convolutional neural network.</a:t>
            </a:r>
          </a:p>
        </p:txBody>
      </p:sp>
      <p:sp>
        <p:nvSpPr>
          <p:cNvPr id="30" name="Text Placeholder 29"/>
          <p:cNvSpPr>
            <a:spLocks noGrp="1"/>
          </p:cNvSpPr>
          <p:nvPr>
            <p:ph type="body" sz="quarter" idx="20"/>
          </p:nvPr>
        </p:nvSpPr>
        <p:spPr>
          <a:xfrm>
            <a:off x="14829969" y="12432555"/>
            <a:ext cx="6792685" cy="533400"/>
          </a:xfrm>
        </p:spPr>
        <p:txBody>
          <a:bodyPr/>
          <a:lstStyle/>
          <a:p>
            <a:r>
              <a:rPr lang="en-US" dirty="0"/>
              <a:t>References</a:t>
            </a:r>
          </a:p>
        </p:txBody>
      </p:sp>
      <p:sp>
        <p:nvSpPr>
          <p:cNvPr id="49" name="Text Placeholder 23">
            <a:extLst>
              <a:ext uri="{FF2B5EF4-FFF2-40B4-BE49-F238E27FC236}">
                <a16:creationId xmlns:a16="http://schemas.microsoft.com/office/drawing/2014/main" id="{6B370D75-A134-7DDA-2B5E-CC327B1FD83E}"/>
              </a:ext>
            </a:extLst>
          </p:cNvPr>
          <p:cNvSpPr txBox="1">
            <a:spLocks/>
          </p:cNvSpPr>
          <p:nvPr/>
        </p:nvSpPr>
        <p:spPr>
          <a:xfrm>
            <a:off x="14829968" y="5444339"/>
            <a:ext cx="6792685" cy="533400"/>
          </a:xfrm>
          <a:prstGeom prst="rect">
            <a:avLst/>
          </a:prstGeom>
          <a:solidFill>
            <a:srgbClr val="C4172F"/>
          </a:solidFill>
          <a:ln>
            <a:solidFill>
              <a:srgbClr val="C4172F"/>
            </a:solidFill>
          </a:ln>
        </p:spPr>
        <p:txBody>
          <a:bodyPr vert="horz" lIns="78373" tIns="39187" rIns="78373" bIns="39187"/>
          <a:lstStyle>
            <a:lvl1pPr marL="0" indent="0" algn="l" defTabSz="1746547" rtl="0" eaLnBrk="1" latinLnBrk="0" hangingPunct="1">
              <a:spcBef>
                <a:spcPct val="20000"/>
              </a:spcBef>
              <a:buFont typeface="Arial" pitchFamily="34" charset="0"/>
              <a:buNone/>
              <a:defRPr sz="2100" b="1" kern="1200" baseline="0">
                <a:solidFill>
                  <a:schemeClr val="bg1"/>
                </a:solidFill>
                <a:latin typeface="Arial"/>
                <a:ea typeface="+mn-ea"/>
                <a:cs typeface="Arial"/>
              </a:defRPr>
            </a:lvl1pPr>
            <a:lvl2pPr marL="1419070" indent="-545796" algn="l" defTabSz="1746547" rtl="0" eaLnBrk="1" latinLnBrk="0" hangingPunct="1">
              <a:spcBef>
                <a:spcPct val="20000"/>
              </a:spcBef>
              <a:buFont typeface="Arial" pitchFamily="34" charset="0"/>
              <a:buChar char="–"/>
              <a:defRPr sz="5300" kern="1200">
                <a:solidFill>
                  <a:schemeClr val="tx1"/>
                </a:solidFill>
                <a:latin typeface="+mn-lt"/>
                <a:ea typeface="+mn-ea"/>
                <a:cs typeface="+mn-cs"/>
              </a:defRPr>
            </a:lvl2pPr>
            <a:lvl3pPr marL="2183185" indent="-436637" algn="l" defTabSz="1746547" rtl="0" eaLnBrk="1" latinLnBrk="0" hangingPunct="1">
              <a:spcBef>
                <a:spcPct val="20000"/>
              </a:spcBef>
              <a:buFont typeface="Arial" pitchFamily="34" charset="0"/>
              <a:buChar char="•"/>
              <a:defRPr sz="4500" kern="1200">
                <a:solidFill>
                  <a:schemeClr val="tx1"/>
                </a:solidFill>
                <a:latin typeface="+mn-lt"/>
                <a:ea typeface="+mn-ea"/>
                <a:cs typeface="+mn-cs"/>
              </a:defRPr>
            </a:lvl3pPr>
            <a:lvl4pPr marL="305645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4pPr>
            <a:lvl5pPr marL="3929732"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5pPr>
            <a:lvl6pPr marL="4803005"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6pPr>
            <a:lvl7pPr marL="567627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7pPr>
            <a:lvl8pPr marL="6549553"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8pPr>
            <a:lvl9pPr marL="7422826"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9pPr>
          </a:lstStyle>
          <a:p>
            <a:r>
              <a:rPr lang="en-US" dirty="0"/>
              <a:t>Results</a:t>
            </a:r>
          </a:p>
        </p:txBody>
      </p:sp>
      <p:sp>
        <p:nvSpPr>
          <p:cNvPr id="50" name="Text Placeholder 25">
            <a:extLst>
              <a:ext uri="{FF2B5EF4-FFF2-40B4-BE49-F238E27FC236}">
                <a16:creationId xmlns:a16="http://schemas.microsoft.com/office/drawing/2014/main" id="{30EC2607-503E-8ADC-D264-50F3B914174E}"/>
              </a:ext>
            </a:extLst>
          </p:cNvPr>
          <p:cNvSpPr txBox="1">
            <a:spLocks/>
          </p:cNvSpPr>
          <p:nvPr/>
        </p:nvSpPr>
        <p:spPr>
          <a:xfrm>
            <a:off x="7609416" y="8797461"/>
            <a:ext cx="6792685" cy="533400"/>
          </a:xfrm>
          <a:prstGeom prst="rect">
            <a:avLst/>
          </a:prstGeom>
          <a:solidFill>
            <a:srgbClr val="C4172F"/>
          </a:solidFill>
          <a:ln>
            <a:solidFill>
              <a:srgbClr val="C4172F"/>
            </a:solidFill>
          </a:ln>
        </p:spPr>
        <p:txBody>
          <a:bodyPr vert="horz" lIns="78373" tIns="39187" rIns="78373" bIns="39187"/>
          <a:lstStyle>
            <a:lvl1pPr marL="0" indent="0" algn="l" defTabSz="1746547" rtl="0" eaLnBrk="1" latinLnBrk="0" hangingPunct="1">
              <a:spcBef>
                <a:spcPct val="20000"/>
              </a:spcBef>
              <a:buFont typeface="Arial" pitchFamily="34" charset="0"/>
              <a:buNone/>
              <a:defRPr sz="2100" b="1" kern="1200" baseline="0">
                <a:solidFill>
                  <a:schemeClr val="bg1"/>
                </a:solidFill>
                <a:latin typeface="Arial"/>
                <a:ea typeface="+mn-ea"/>
                <a:cs typeface="Arial"/>
              </a:defRPr>
            </a:lvl1pPr>
            <a:lvl2pPr marL="1419070" indent="-545796" algn="l" defTabSz="1746547" rtl="0" eaLnBrk="1" latinLnBrk="0" hangingPunct="1">
              <a:spcBef>
                <a:spcPct val="20000"/>
              </a:spcBef>
              <a:buFont typeface="Arial" pitchFamily="34" charset="0"/>
              <a:buChar char="–"/>
              <a:defRPr sz="5300" kern="1200">
                <a:solidFill>
                  <a:schemeClr val="tx1"/>
                </a:solidFill>
                <a:latin typeface="+mn-lt"/>
                <a:ea typeface="+mn-ea"/>
                <a:cs typeface="+mn-cs"/>
              </a:defRPr>
            </a:lvl2pPr>
            <a:lvl3pPr marL="2183185" indent="-436637" algn="l" defTabSz="1746547" rtl="0" eaLnBrk="1" latinLnBrk="0" hangingPunct="1">
              <a:spcBef>
                <a:spcPct val="20000"/>
              </a:spcBef>
              <a:buFont typeface="Arial" pitchFamily="34" charset="0"/>
              <a:buChar char="•"/>
              <a:defRPr sz="4500" kern="1200">
                <a:solidFill>
                  <a:schemeClr val="tx1"/>
                </a:solidFill>
                <a:latin typeface="+mn-lt"/>
                <a:ea typeface="+mn-ea"/>
                <a:cs typeface="+mn-cs"/>
              </a:defRPr>
            </a:lvl3pPr>
            <a:lvl4pPr marL="305645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4pPr>
            <a:lvl5pPr marL="3929732"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5pPr>
            <a:lvl6pPr marL="4803005"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6pPr>
            <a:lvl7pPr marL="567627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7pPr>
            <a:lvl8pPr marL="6549553"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8pPr>
            <a:lvl9pPr marL="7422826"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9pPr>
          </a:lstStyle>
          <a:p>
            <a:r>
              <a:rPr lang="en-US" dirty="0"/>
              <a:t>Comparation of original and generated images</a:t>
            </a:r>
          </a:p>
        </p:txBody>
      </p:sp>
      <p:sp>
        <p:nvSpPr>
          <p:cNvPr id="71" name="TextBox 70">
            <a:extLst>
              <a:ext uri="{FF2B5EF4-FFF2-40B4-BE49-F238E27FC236}">
                <a16:creationId xmlns:a16="http://schemas.microsoft.com/office/drawing/2014/main" id="{343AABBC-E7EF-22D1-890D-0866C241C6DE}"/>
              </a:ext>
            </a:extLst>
          </p:cNvPr>
          <p:cNvSpPr txBox="1"/>
          <p:nvPr/>
        </p:nvSpPr>
        <p:spPr>
          <a:xfrm>
            <a:off x="7934015" y="9416850"/>
            <a:ext cx="2106983" cy="830997"/>
          </a:xfrm>
          <a:prstGeom prst="rect">
            <a:avLst/>
          </a:prstGeom>
          <a:noFill/>
        </p:spPr>
        <p:txBody>
          <a:bodyPr wrap="square">
            <a:spAutoFit/>
          </a:bodyPr>
          <a:lstStyle/>
          <a:p>
            <a:pPr algn="ctr"/>
            <a:r>
              <a:rPr lang="en-US" sz="1600" dirty="0"/>
              <a:t>Dataset we used for generating new images (50 images per class)</a:t>
            </a:r>
          </a:p>
        </p:txBody>
      </p:sp>
      <p:sp>
        <p:nvSpPr>
          <p:cNvPr id="2" name="Text Placeholder 21">
            <a:extLst>
              <a:ext uri="{FF2B5EF4-FFF2-40B4-BE49-F238E27FC236}">
                <a16:creationId xmlns:a16="http://schemas.microsoft.com/office/drawing/2014/main" id="{2C7A3872-7293-6EDA-BC7E-83C1E43B1CEB}"/>
              </a:ext>
            </a:extLst>
          </p:cNvPr>
          <p:cNvSpPr txBox="1">
            <a:spLocks/>
          </p:cNvSpPr>
          <p:nvPr/>
        </p:nvSpPr>
        <p:spPr>
          <a:xfrm>
            <a:off x="373409" y="5850293"/>
            <a:ext cx="6792685" cy="533400"/>
          </a:xfrm>
          <a:prstGeom prst="rect">
            <a:avLst/>
          </a:prstGeom>
          <a:solidFill>
            <a:srgbClr val="C4172F"/>
          </a:solidFill>
          <a:ln>
            <a:solidFill>
              <a:srgbClr val="C4172F"/>
            </a:solidFill>
          </a:ln>
        </p:spPr>
        <p:txBody>
          <a:bodyPr vert="horz" lIns="78373" tIns="39187" rIns="78373" bIns="39187"/>
          <a:lstStyle>
            <a:lvl1pPr marL="0" indent="0" algn="l" defTabSz="1746547" rtl="0" eaLnBrk="1" latinLnBrk="0" hangingPunct="1">
              <a:spcBef>
                <a:spcPct val="20000"/>
              </a:spcBef>
              <a:buFont typeface="Arial" pitchFamily="34" charset="0"/>
              <a:buNone/>
              <a:defRPr sz="2100" b="1" kern="1200" baseline="0">
                <a:solidFill>
                  <a:schemeClr val="bg1"/>
                </a:solidFill>
                <a:latin typeface="Arial"/>
                <a:ea typeface="+mn-ea"/>
                <a:cs typeface="Arial"/>
              </a:defRPr>
            </a:lvl1pPr>
            <a:lvl2pPr marL="1419070" indent="-545796" algn="l" defTabSz="1746547" rtl="0" eaLnBrk="1" latinLnBrk="0" hangingPunct="1">
              <a:spcBef>
                <a:spcPct val="20000"/>
              </a:spcBef>
              <a:buFont typeface="Arial" pitchFamily="34" charset="0"/>
              <a:buChar char="–"/>
              <a:defRPr sz="5300" kern="1200">
                <a:solidFill>
                  <a:schemeClr val="tx1"/>
                </a:solidFill>
                <a:latin typeface="+mn-lt"/>
                <a:ea typeface="+mn-ea"/>
                <a:cs typeface="+mn-cs"/>
              </a:defRPr>
            </a:lvl2pPr>
            <a:lvl3pPr marL="2183185" indent="-436637" algn="l" defTabSz="1746547" rtl="0" eaLnBrk="1" latinLnBrk="0" hangingPunct="1">
              <a:spcBef>
                <a:spcPct val="20000"/>
              </a:spcBef>
              <a:buFont typeface="Arial" pitchFamily="34" charset="0"/>
              <a:buChar char="•"/>
              <a:defRPr sz="4500" kern="1200">
                <a:solidFill>
                  <a:schemeClr val="tx1"/>
                </a:solidFill>
                <a:latin typeface="+mn-lt"/>
                <a:ea typeface="+mn-ea"/>
                <a:cs typeface="+mn-cs"/>
              </a:defRPr>
            </a:lvl3pPr>
            <a:lvl4pPr marL="305645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4pPr>
            <a:lvl5pPr marL="3929732"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5pPr>
            <a:lvl6pPr marL="4803005"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6pPr>
            <a:lvl7pPr marL="567627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7pPr>
            <a:lvl8pPr marL="6549553"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8pPr>
            <a:lvl9pPr marL="7422826"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9pPr>
          </a:lstStyle>
          <a:p>
            <a:r>
              <a:rPr lang="en-US" dirty="0"/>
              <a:t>Classification Model - ResNet152</a:t>
            </a:r>
          </a:p>
        </p:txBody>
      </p:sp>
      <p:sp>
        <p:nvSpPr>
          <p:cNvPr id="3" name="Text Placeholder 22">
            <a:extLst>
              <a:ext uri="{FF2B5EF4-FFF2-40B4-BE49-F238E27FC236}">
                <a16:creationId xmlns:a16="http://schemas.microsoft.com/office/drawing/2014/main" id="{A29A2443-F988-BD67-3987-C601483E0F94}"/>
              </a:ext>
            </a:extLst>
          </p:cNvPr>
          <p:cNvSpPr txBox="1">
            <a:spLocks/>
          </p:cNvSpPr>
          <p:nvPr/>
        </p:nvSpPr>
        <p:spPr>
          <a:xfrm>
            <a:off x="373409" y="8229600"/>
            <a:ext cx="6792685" cy="1602749"/>
          </a:xfrm>
          <a:prstGeom prst="rect">
            <a:avLst/>
          </a:prstGeom>
        </p:spPr>
        <p:txBody>
          <a:bodyPr vert="horz" lIns="78373" tIns="39187" rIns="78373" bIns="39187"/>
          <a:lstStyle>
            <a:lvl1pPr marL="0" marR="0" indent="0" algn="l" defTabSz="1746547" rtl="0" eaLnBrk="1" fontAlgn="auto" latinLnBrk="0" hangingPunct="1">
              <a:lnSpc>
                <a:spcPct val="100000"/>
              </a:lnSpc>
              <a:spcBef>
                <a:spcPct val="20000"/>
              </a:spcBef>
              <a:spcAft>
                <a:spcPts val="0"/>
              </a:spcAft>
              <a:buClrTx/>
              <a:buSzTx/>
              <a:buFont typeface="Arial" pitchFamily="34" charset="0"/>
              <a:buNone/>
              <a:tabLst/>
              <a:defRPr sz="1400" kern="1200">
                <a:solidFill>
                  <a:schemeClr val="tx1"/>
                </a:solidFill>
                <a:latin typeface="+mn-lt"/>
                <a:ea typeface="+mn-ea"/>
                <a:cs typeface="+mn-cs"/>
              </a:defRPr>
            </a:lvl1pPr>
            <a:lvl2pPr marL="1419070" indent="-545796" algn="l" defTabSz="1746547"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2183185" indent="-436637" algn="l" defTabSz="1746547" rtl="0" eaLnBrk="1" latinLnBrk="0" hangingPunct="1">
              <a:spcBef>
                <a:spcPct val="20000"/>
              </a:spcBef>
              <a:buFont typeface="Arial" pitchFamily="34" charset="0"/>
              <a:buChar char="•"/>
              <a:defRPr sz="1400" kern="1200">
                <a:solidFill>
                  <a:schemeClr val="tx1"/>
                </a:solidFill>
                <a:latin typeface="+mn-lt"/>
                <a:ea typeface="+mn-ea"/>
                <a:cs typeface="+mn-cs"/>
              </a:defRPr>
            </a:lvl3pPr>
            <a:lvl4pPr marL="3056458" indent="-436637" algn="l" defTabSz="1746547"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3929732" indent="-436637" algn="l" defTabSz="1746547"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4803005"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6pPr>
            <a:lvl7pPr marL="567627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7pPr>
            <a:lvl8pPr marL="6549553"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8pPr>
            <a:lvl9pPr marL="7422826"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9pPr>
          </a:lstStyle>
          <a:p>
            <a:r>
              <a:rPr lang="en-US" sz="1600" dirty="0"/>
              <a:t>A residual neural network is an artificial neural network (ANN). It’s a gateless or open-gated variant of the </a:t>
            </a:r>
            <a:r>
              <a:rPr lang="en-US" sz="1600" dirty="0" err="1"/>
              <a:t>HighwayNet</a:t>
            </a:r>
            <a:r>
              <a:rPr lang="en-US" sz="1600" dirty="0"/>
              <a:t>, the first working very deep feedforward neural network with hundreds of layers. The model focus on solving complex problems, additional layers are stacked in the Deep Neural Networks which results in improved accuracy and performance. The intuition behind adding more layers is that these layers progressively learn more complex features.</a:t>
            </a:r>
          </a:p>
        </p:txBody>
      </p:sp>
      <p:grpSp>
        <p:nvGrpSpPr>
          <p:cNvPr id="15" name="Group 14">
            <a:extLst>
              <a:ext uri="{FF2B5EF4-FFF2-40B4-BE49-F238E27FC236}">
                <a16:creationId xmlns:a16="http://schemas.microsoft.com/office/drawing/2014/main" id="{5B097A2D-1E0B-F54A-B492-E7EC24EED663}"/>
              </a:ext>
            </a:extLst>
          </p:cNvPr>
          <p:cNvGrpSpPr/>
          <p:nvPr/>
        </p:nvGrpSpPr>
        <p:grpSpPr>
          <a:xfrm>
            <a:off x="416884" y="6431899"/>
            <a:ext cx="6671925" cy="1645301"/>
            <a:chOff x="559176" y="6330344"/>
            <a:chExt cx="6671925" cy="1645301"/>
          </a:xfrm>
        </p:grpSpPr>
        <p:sp>
          <p:nvSpPr>
            <p:cNvPr id="14" name="Rectangle 13">
              <a:extLst>
                <a:ext uri="{FF2B5EF4-FFF2-40B4-BE49-F238E27FC236}">
                  <a16:creationId xmlns:a16="http://schemas.microsoft.com/office/drawing/2014/main" id="{DA194BBE-F4B2-BA80-B68C-F6C4306C1A8D}"/>
                </a:ext>
              </a:extLst>
            </p:cNvPr>
            <p:cNvSpPr/>
            <p:nvPr/>
          </p:nvSpPr>
          <p:spPr>
            <a:xfrm>
              <a:off x="5867400" y="6600408"/>
              <a:ext cx="1363701" cy="1338097"/>
            </a:xfrm>
            <a:prstGeom prst="rect">
              <a:avLst/>
            </a:prstGeom>
            <a:solidFill>
              <a:srgbClr val="FFD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734AD7E-18FC-D334-7BEA-3468E60363BD}"/>
                </a:ext>
              </a:extLst>
            </p:cNvPr>
            <p:cNvGrpSpPr/>
            <p:nvPr/>
          </p:nvGrpSpPr>
          <p:grpSpPr>
            <a:xfrm>
              <a:off x="559176" y="6330344"/>
              <a:ext cx="6588744" cy="1645301"/>
              <a:chOff x="257189" y="7940506"/>
              <a:chExt cx="6746820" cy="1684775"/>
            </a:xfrm>
          </p:grpSpPr>
          <p:grpSp>
            <p:nvGrpSpPr>
              <p:cNvPr id="7" name="Group 6">
                <a:extLst>
                  <a:ext uri="{FF2B5EF4-FFF2-40B4-BE49-F238E27FC236}">
                    <a16:creationId xmlns:a16="http://schemas.microsoft.com/office/drawing/2014/main" id="{B02C2064-3BA6-BD0A-7D1A-260108778D91}"/>
                  </a:ext>
                </a:extLst>
              </p:cNvPr>
              <p:cNvGrpSpPr/>
              <p:nvPr/>
            </p:nvGrpSpPr>
            <p:grpSpPr>
              <a:xfrm>
                <a:off x="257189" y="8245742"/>
                <a:ext cx="1097129" cy="1341509"/>
                <a:chOff x="799172" y="8255653"/>
                <a:chExt cx="1183949" cy="1447667"/>
              </a:xfrm>
            </p:grpSpPr>
            <p:pic>
              <p:nvPicPr>
                <p:cNvPr id="54" name="Picture 53" descr="A close up of a person's skin&#10;&#10;Description automatically generated with low confidence">
                  <a:extLst>
                    <a:ext uri="{FF2B5EF4-FFF2-40B4-BE49-F238E27FC236}">
                      <a16:creationId xmlns:a16="http://schemas.microsoft.com/office/drawing/2014/main" id="{CF40EA77-BC7F-7C98-0CC8-BB4B3FD80C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172" y="8255653"/>
                  <a:ext cx="1139890" cy="1139890"/>
                </a:xfrm>
                <a:prstGeom prst="rect">
                  <a:avLst/>
                </a:prstGeom>
              </p:spPr>
            </p:pic>
            <p:sp>
              <p:nvSpPr>
                <p:cNvPr id="6" name="TextBox 5">
                  <a:extLst>
                    <a:ext uri="{FF2B5EF4-FFF2-40B4-BE49-F238E27FC236}">
                      <a16:creationId xmlns:a16="http://schemas.microsoft.com/office/drawing/2014/main" id="{5720172A-ABAD-6073-6FBC-F39AF7E8FAAA}"/>
                    </a:ext>
                  </a:extLst>
                </p:cNvPr>
                <p:cNvSpPr txBox="1"/>
                <p:nvPr/>
              </p:nvSpPr>
              <p:spPr>
                <a:xfrm>
                  <a:off x="843231" y="9395543"/>
                  <a:ext cx="1139890" cy="307777"/>
                </a:xfrm>
                <a:prstGeom prst="rect">
                  <a:avLst/>
                </a:prstGeom>
                <a:noFill/>
              </p:spPr>
              <p:txBody>
                <a:bodyPr wrap="square" rtlCol="0">
                  <a:spAutoFit/>
                </a:bodyPr>
                <a:lstStyle/>
                <a:p>
                  <a:r>
                    <a:rPr lang="en-US" sz="1200" dirty="0"/>
                    <a:t>Input Image</a:t>
                  </a:r>
                </a:p>
              </p:txBody>
            </p:sp>
          </p:grpSp>
          <p:pic>
            <p:nvPicPr>
              <p:cNvPr id="10" name="Picture 9" descr="Text&#10;&#10;Description automatically generated">
                <a:extLst>
                  <a:ext uri="{FF2B5EF4-FFF2-40B4-BE49-F238E27FC236}">
                    <a16:creationId xmlns:a16="http://schemas.microsoft.com/office/drawing/2014/main" id="{CF0656A7-79DB-333E-BBB9-C720F7B1B227}"/>
                  </a:ext>
                </a:extLst>
              </p:cNvPr>
              <p:cNvPicPr>
                <a:picLocks noChangeAspect="1"/>
              </p:cNvPicPr>
              <p:nvPr/>
            </p:nvPicPr>
            <p:blipFill rotWithShape="1">
              <a:blip r:embed="rId3">
                <a:extLst>
                  <a:ext uri="{28A0092B-C50C-407E-A947-70E740481C1C}">
                    <a14:useLocalDpi xmlns:a14="http://schemas.microsoft.com/office/drawing/2010/main" val="0"/>
                  </a:ext>
                </a:extLst>
              </a:blip>
              <a:srcRect r="-800"/>
              <a:stretch/>
            </p:blipFill>
            <p:spPr>
              <a:xfrm>
                <a:off x="1318791" y="7940506"/>
                <a:ext cx="4452004" cy="1684775"/>
              </a:xfrm>
              <a:prstGeom prst="rect">
                <a:avLst/>
              </a:prstGeom>
            </p:spPr>
          </p:pic>
          <p:sp>
            <p:nvSpPr>
              <p:cNvPr id="11" name="TextBox 10">
                <a:extLst>
                  <a:ext uri="{FF2B5EF4-FFF2-40B4-BE49-F238E27FC236}">
                    <a16:creationId xmlns:a16="http://schemas.microsoft.com/office/drawing/2014/main" id="{9075FDC8-EEE7-BEEC-10A8-302E277F7F5B}"/>
                  </a:ext>
                </a:extLst>
              </p:cNvPr>
              <p:cNvSpPr txBox="1"/>
              <p:nvPr/>
            </p:nvSpPr>
            <p:spPr>
              <a:xfrm>
                <a:off x="5776340" y="8627397"/>
                <a:ext cx="1227669" cy="523220"/>
              </a:xfrm>
              <a:prstGeom prst="rect">
                <a:avLst/>
              </a:prstGeom>
              <a:noFill/>
            </p:spPr>
            <p:txBody>
              <a:bodyPr wrap="square" rtlCol="0">
                <a:spAutoFit/>
              </a:bodyPr>
              <a:lstStyle/>
              <a:p>
                <a:pPr algn="ctr"/>
                <a:r>
                  <a:rPr lang="en-US" sz="1400" dirty="0"/>
                  <a:t>Output Classification</a:t>
                </a:r>
              </a:p>
            </p:txBody>
          </p:sp>
        </p:grpSp>
      </p:grpSp>
      <p:pic>
        <p:nvPicPr>
          <p:cNvPr id="5" name="Picture 4" descr="A collage of different foods&#10;&#10;Description automatically generated with low confidence">
            <a:extLst>
              <a:ext uri="{FF2B5EF4-FFF2-40B4-BE49-F238E27FC236}">
                <a16:creationId xmlns:a16="http://schemas.microsoft.com/office/drawing/2014/main" id="{749210A2-42FF-9B2A-557B-F4CD46EA0E36}"/>
              </a:ext>
            </a:extLst>
          </p:cNvPr>
          <p:cNvPicPr>
            <a:picLocks noChangeAspect="1"/>
          </p:cNvPicPr>
          <p:nvPr/>
        </p:nvPicPr>
        <p:blipFill rotWithShape="1">
          <a:blip r:embed="rId4">
            <a:extLst>
              <a:ext uri="{28A0092B-C50C-407E-A947-70E740481C1C}">
                <a14:useLocalDpi xmlns:a14="http://schemas.microsoft.com/office/drawing/2010/main" val="0"/>
              </a:ext>
            </a:extLst>
          </a:blip>
          <a:srcRect l="26323" t="23956" r="51476" b="25164"/>
          <a:stretch/>
        </p:blipFill>
        <p:spPr>
          <a:xfrm>
            <a:off x="410406" y="2751420"/>
            <a:ext cx="1251172" cy="2915103"/>
          </a:xfrm>
          <a:prstGeom prst="rect">
            <a:avLst/>
          </a:prstGeom>
        </p:spPr>
      </p:pic>
      <p:pic>
        <p:nvPicPr>
          <p:cNvPr id="18" name="Picture 17">
            <a:extLst>
              <a:ext uri="{FF2B5EF4-FFF2-40B4-BE49-F238E27FC236}">
                <a16:creationId xmlns:a16="http://schemas.microsoft.com/office/drawing/2014/main" id="{A32346CB-4DD8-A155-4BE8-4E53125774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8060" y="8344177"/>
            <a:ext cx="6814041" cy="323602"/>
          </a:xfrm>
          <a:prstGeom prst="rect">
            <a:avLst/>
          </a:prstGeom>
        </p:spPr>
      </p:pic>
      <p:pic>
        <p:nvPicPr>
          <p:cNvPr id="32" name="Picture 31" descr="Diagram&#10;&#10;Description automatically generated">
            <a:extLst>
              <a:ext uri="{FF2B5EF4-FFF2-40B4-BE49-F238E27FC236}">
                <a16:creationId xmlns:a16="http://schemas.microsoft.com/office/drawing/2014/main" id="{96B9A197-0A67-C3BC-2A60-963C3F7F5B00}"/>
              </a:ext>
            </a:extLst>
          </p:cNvPr>
          <p:cNvPicPr>
            <a:picLocks noChangeAspect="1"/>
          </p:cNvPicPr>
          <p:nvPr/>
        </p:nvPicPr>
        <p:blipFill rotWithShape="1">
          <a:blip r:embed="rId6">
            <a:extLst>
              <a:ext uri="{28A0092B-C50C-407E-A947-70E740481C1C}">
                <a14:useLocalDpi xmlns:a14="http://schemas.microsoft.com/office/drawing/2010/main" val="0"/>
              </a:ext>
            </a:extLst>
          </a:blip>
          <a:srcRect l="976"/>
          <a:stretch/>
        </p:blipFill>
        <p:spPr>
          <a:xfrm>
            <a:off x="7539891" y="2699530"/>
            <a:ext cx="6865815" cy="2890747"/>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DF36FB8F-AAEF-2B07-8319-C173201F6BBD}"/>
              </a:ext>
            </a:extLst>
          </p:cNvPr>
          <p:cNvPicPr>
            <a:picLocks noChangeAspect="1"/>
          </p:cNvPicPr>
          <p:nvPr/>
        </p:nvPicPr>
        <p:blipFill rotWithShape="1">
          <a:blip r:embed="rId7">
            <a:extLst>
              <a:ext uri="{28A0092B-C50C-407E-A947-70E740481C1C}">
                <a14:useLocalDpi xmlns:a14="http://schemas.microsoft.com/office/drawing/2010/main" val="0"/>
              </a:ext>
            </a:extLst>
          </a:blip>
          <a:srcRect l="23156" t="12818" r="20757" b="12593"/>
          <a:stretch/>
        </p:blipFill>
        <p:spPr>
          <a:xfrm>
            <a:off x="11734131" y="10439400"/>
            <a:ext cx="2765114" cy="2757881"/>
          </a:xfrm>
          <a:prstGeom prst="rect">
            <a:avLst/>
          </a:prstGeom>
        </p:spPr>
      </p:pic>
      <p:sp>
        <p:nvSpPr>
          <p:cNvPr id="41" name="TextBox 40">
            <a:extLst>
              <a:ext uri="{FF2B5EF4-FFF2-40B4-BE49-F238E27FC236}">
                <a16:creationId xmlns:a16="http://schemas.microsoft.com/office/drawing/2014/main" id="{FA0A895F-879A-9DA1-2BBF-DCCC5D1CFE45}"/>
              </a:ext>
            </a:extLst>
          </p:cNvPr>
          <p:cNvSpPr txBox="1"/>
          <p:nvPr/>
        </p:nvSpPr>
        <p:spPr>
          <a:xfrm>
            <a:off x="11878123" y="9457101"/>
            <a:ext cx="2159946" cy="830997"/>
          </a:xfrm>
          <a:prstGeom prst="rect">
            <a:avLst/>
          </a:prstGeom>
          <a:noFill/>
        </p:spPr>
        <p:txBody>
          <a:bodyPr wrap="square">
            <a:spAutoFit/>
          </a:bodyPr>
          <a:lstStyle/>
          <a:p>
            <a:pPr algn="ctr"/>
            <a:r>
              <a:rPr lang="en-US" sz="1600" dirty="0"/>
              <a:t>The output image generated by GAN </a:t>
            </a:r>
          </a:p>
          <a:p>
            <a:pPr algn="ctr"/>
            <a:r>
              <a:rPr lang="zh-CN" altLang="en-US" sz="1600" dirty="0"/>
              <a:t> </a:t>
            </a:r>
            <a:r>
              <a:rPr lang="en-US" sz="1600" dirty="0"/>
              <a:t>(10 images per class)</a:t>
            </a:r>
          </a:p>
        </p:txBody>
      </p:sp>
      <p:pic>
        <p:nvPicPr>
          <p:cNvPr id="65" name="Picture 64" descr="Shape&#10;&#10;Description automatically generated with medium confidence">
            <a:extLst>
              <a:ext uri="{FF2B5EF4-FFF2-40B4-BE49-F238E27FC236}">
                <a16:creationId xmlns:a16="http://schemas.microsoft.com/office/drawing/2014/main" id="{1BAAF5FD-E10E-208E-A411-2355A56D3F2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09416" y="10439400"/>
            <a:ext cx="2762763" cy="2762763"/>
          </a:xfrm>
          <a:prstGeom prst="rect">
            <a:avLst/>
          </a:prstGeom>
        </p:spPr>
      </p:pic>
      <p:sp>
        <p:nvSpPr>
          <p:cNvPr id="107" name="Rectangle 106">
            <a:extLst>
              <a:ext uri="{FF2B5EF4-FFF2-40B4-BE49-F238E27FC236}">
                <a16:creationId xmlns:a16="http://schemas.microsoft.com/office/drawing/2014/main" id="{E9DCC6DB-1698-E872-522F-52C68B720F2A}"/>
              </a:ext>
            </a:extLst>
          </p:cNvPr>
          <p:cNvSpPr/>
          <p:nvPr/>
        </p:nvSpPr>
        <p:spPr>
          <a:xfrm>
            <a:off x="7907533" y="9465285"/>
            <a:ext cx="2159946" cy="8636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74E6410F-3D07-1AEC-D359-C9FB4CA825BE}"/>
              </a:ext>
            </a:extLst>
          </p:cNvPr>
          <p:cNvSpPr/>
          <p:nvPr/>
        </p:nvSpPr>
        <p:spPr>
          <a:xfrm>
            <a:off x="11952855" y="9433010"/>
            <a:ext cx="2159946" cy="8636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extBox 131">
            <a:extLst>
              <a:ext uri="{FF2B5EF4-FFF2-40B4-BE49-F238E27FC236}">
                <a16:creationId xmlns:a16="http://schemas.microsoft.com/office/drawing/2014/main" id="{5D5C25EB-8780-C752-BE29-033A117C7DA5}"/>
              </a:ext>
            </a:extLst>
          </p:cNvPr>
          <p:cNvSpPr txBox="1"/>
          <p:nvPr/>
        </p:nvSpPr>
        <p:spPr>
          <a:xfrm>
            <a:off x="10389709" y="11734800"/>
            <a:ext cx="1166177" cy="369332"/>
          </a:xfrm>
          <a:prstGeom prst="rect">
            <a:avLst/>
          </a:prstGeom>
          <a:noFill/>
        </p:spPr>
        <p:txBody>
          <a:bodyPr wrap="square">
            <a:spAutoFit/>
          </a:bodyPr>
          <a:lstStyle/>
          <a:p>
            <a:pPr algn="ctr"/>
            <a:r>
              <a:rPr lang="en-US" sz="1800" dirty="0"/>
              <a:t>Pylorus </a:t>
            </a:r>
          </a:p>
        </p:txBody>
      </p:sp>
      <p:pic>
        <p:nvPicPr>
          <p:cNvPr id="134" name="Picture 133" descr="Shape&#10;&#10;Description automatically generated">
            <a:extLst>
              <a:ext uri="{FF2B5EF4-FFF2-40B4-BE49-F238E27FC236}">
                <a16:creationId xmlns:a16="http://schemas.microsoft.com/office/drawing/2014/main" id="{C7E5342E-0160-6109-7046-BE106186F865}"/>
              </a:ext>
            </a:extLst>
          </p:cNvPr>
          <p:cNvPicPr>
            <a:picLocks noChangeAspect="1"/>
          </p:cNvPicPr>
          <p:nvPr/>
        </p:nvPicPr>
        <p:blipFill rotWithShape="1">
          <a:blip r:embed="rId9">
            <a:extLst>
              <a:ext uri="{28A0092B-C50C-407E-A947-70E740481C1C}">
                <a14:useLocalDpi xmlns:a14="http://schemas.microsoft.com/office/drawing/2010/main" val="0"/>
              </a:ext>
            </a:extLst>
          </a:blip>
          <a:srcRect l="22957" t="13478" r="19918" b="11739"/>
          <a:stretch/>
        </p:blipFill>
        <p:spPr>
          <a:xfrm>
            <a:off x="11734131" y="13456645"/>
            <a:ext cx="2767698" cy="2762763"/>
          </a:xfrm>
          <a:prstGeom prst="rect">
            <a:avLst/>
          </a:prstGeom>
        </p:spPr>
      </p:pic>
      <p:pic>
        <p:nvPicPr>
          <p:cNvPr id="136" name="Picture 135" descr="Shape&#10;&#10;Description automatically generated with low confidence">
            <a:extLst>
              <a:ext uri="{FF2B5EF4-FFF2-40B4-BE49-F238E27FC236}">
                <a16:creationId xmlns:a16="http://schemas.microsoft.com/office/drawing/2014/main" id="{C73E0E24-2288-FB1A-3C13-2091220E2F8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09416" y="13434005"/>
            <a:ext cx="2762763" cy="2762763"/>
          </a:xfrm>
          <a:prstGeom prst="rect">
            <a:avLst/>
          </a:prstGeom>
        </p:spPr>
      </p:pic>
      <p:sp>
        <p:nvSpPr>
          <p:cNvPr id="138" name="TextBox 137">
            <a:extLst>
              <a:ext uri="{FF2B5EF4-FFF2-40B4-BE49-F238E27FC236}">
                <a16:creationId xmlns:a16="http://schemas.microsoft.com/office/drawing/2014/main" id="{960D3CB6-DF6C-0406-B017-12B30FCB6F74}"/>
              </a:ext>
            </a:extLst>
          </p:cNvPr>
          <p:cNvSpPr txBox="1"/>
          <p:nvPr/>
        </p:nvSpPr>
        <p:spPr>
          <a:xfrm>
            <a:off x="10372179" y="14559795"/>
            <a:ext cx="1391769" cy="369332"/>
          </a:xfrm>
          <a:prstGeom prst="rect">
            <a:avLst/>
          </a:prstGeom>
          <a:noFill/>
        </p:spPr>
        <p:txBody>
          <a:bodyPr wrap="square">
            <a:spAutoFit/>
          </a:bodyPr>
          <a:lstStyle/>
          <a:p>
            <a:pPr algn="ctr"/>
            <a:r>
              <a:rPr lang="en-US" sz="1800" dirty="0" err="1"/>
              <a:t>Angiectasia</a:t>
            </a:r>
            <a:r>
              <a:rPr lang="en-US" sz="1800" dirty="0"/>
              <a:t> </a:t>
            </a:r>
          </a:p>
        </p:txBody>
      </p:sp>
      <p:pic>
        <p:nvPicPr>
          <p:cNvPr id="140" name="Picture 139" descr="Shape&#10;&#10;Description automatically generated with medium confidence">
            <a:extLst>
              <a:ext uri="{FF2B5EF4-FFF2-40B4-BE49-F238E27FC236}">
                <a16:creationId xmlns:a16="http://schemas.microsoft.com/office/drawing/2014/main" id="{61E1F653-A38D-249D-1120-845F7CBAB06E}"/>
              </a:ext>
            </a:extLst>
          </p:cNvPr>
          <p:cNvPicPr>
            <a:picLocks noChangeAspect="1"/>
          </p:cNvPicPr>
          <p:nvPr/>
        </p:nvPicPr>
        <p:blipFill rotWithShape="1">
          <a:blip r:embed="rId11">
            <a:extLst>
              <a:ext uri="{28A0092B-C50C-407E-A947-70E740481C1C}">
                <a14:useLocalDpi xmlns:a14="http://schemas.microsoft.com/office/drawing/2010/main" val="0"/>
              </a:ext>
            </a:extLst>
          </a:blip>
          <a:srcRect l="23362" t="12965" r="20434" b="12250"/>
          <a:stretch/>
        </p:blipFill>
        <p:spPr>
          <a:xfrm>
            <a:off x="18508349" y="2286000"/>
            <a:ext cx="2761147" cy="2755428"/>
          </a:xfrm>
          <a:prstGeom prst="rect">
            <a:avLst/>
          </a:prstGeom>
        </p:spPr>
      </p:pic>
      <p:pic>
        <p:nvPicPr>
          <p:cNvPr id="141" name="Picture 140">
            <a:extLst>
              <a:ext uri="{FF2B5EF4-FFF2-40B4-BE49-F238E27FC236}">
                <a16:creationId xmlns:a16="http://schemas.microsoft.com/office/drawing/2014/main" id="{62279008-0310-5546-5663-36400A708E40}"/>
              </a:ext>
            </a:extLst>
          </p:cNvPr>
          <p:cNvPicPr>
            <a:picLocks noChangeAspect="1"/>
          </p:cNvPicPr>
          <p:nvPr/>
        </p:nvPicPr>
        <p:blipFill>
          <a:blip r:embed="rId12"/>
          <a:stretch>
            <a:fillRect/>
          </a:stretch>
        </p:blipFill>
        <p:spPr>
          <a:xfrm>
            <a:off x="14829969" y="2286000"/>
            <a:ext cx="2758937" cy="2758937"/>
          </a:xfrm>
          <a:prstGeom prst="rect">
            <a:avLst/>
          </a:prstGeom>
        </p:spPr>
      </p:pic>
      <p:sp>
        <p:nvSpPr>
          <p:cNvPr id="142" name="TextBox 141">
            <a:extLst>
              <a:ext uri="{FF2B5EF4-FFF2-40B4-BE49-F238E27FC236}">
                <a16:creationId xmlns:a16="http://schemas.microsoft.com/office/drawing/2014/main" id="{E64B07E2-7575-B2DB-DD70-383B5C9E35BD}"/>
              </a:ext>
            </a:extLst>
          </p:cNvPr>
          <p:cNvSpPr txBox="1"/>
          <p:nvPr/>
        </p:nvSpPr>
        <p:spPr>
          <a:xfrm>
            <a:off x="17353848" y="3422770"/>
            <a:ext cx="1391769" cy="369332"/>
          </a:xfrm>
          <a:prstGeom prst="rect">
            <a:avLst/>
          </a:prstGeom>
          <a:noFill/>
        </p:spPr>
        <p:txBody>
          <a:bodyPr wrap="square">
            <a:spAutoFit/>
          </a:bodyPr>
          <a:lstStyle/>
          <a:p>
            <a:pPr algn="ctr"/>
            <a:r>
              <a:rPr lang="en-US" sz="1800" dirty="0"/>
              <a:t>Erosion </a:t>
            </a:r>
          </a:p>
        </p:txBody>
      </p:sp>
      <p:pic>
        <p:nvPicPr>
          <p:cNvPr id="147" name="Picture 146" descr="Table&#10;&#10;Description automatically generated">
            <a:extLst>
              <a:ext uri="{FF2B5EF4-FFF2-40B4-BE49-F238E27FC236}">
                <a16:creationId xmlns:a16="http://schemas.microsoft.com/office/drawing/2014/main" id="{3B7F5880-F4E2-BFD2-A67A-F2835DAF16B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4779508" y="6410687"/>
            <a:ext cx="6750872" cy="2721972"/>
          </a:xfrm>
          <a:prstGeom prst="rect">
            <a:avLst/>
          </a:prstGeom>
        </p:spPr>
      </p:pic>
      <p:pic>
        <p:nvPicPr>
          <p:cNvPr id="8" name="Picture 7" descr="Diagram&#10;&#10;Description automatically generated">
            <a:extLst>
              <a:ext uri="{FF2B5EF4-FFF2-40B4-BE49-F238E27FC236}">
                <a16:creationId xmlns:a16="http://schemas.microsoft.com/office/drawing/2014/main" id="{1A4A3E3B-466E-73AC-5742-3216F54B1BA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442029" y="5386873"/>
            <a:ext cx="6960072" cy="2957304"/>
          </a:xfrm>
          <a:prstGeom prst="rect">
            <a:avLst/>
          </a:prstGeom>
        </p:spPr>
      </p:pic>
      <p:sp>
        <p:nvSpPr>
          <p:cNvPr id="13" name="TextBox 12">
            <a:extLst>
              <a:ext uri="{FF2B5EF4-FFF2-40B4-BE49-F238E27FC236}">
                <a16:creationId xmlns:a16="http://schemas.microsoft.com/office/drawing/2014/main" id="{520E58FD-16C8-1844-F3C0-E331CBD39623}"/>
              </a:ext>
            </a:extLst>
          </p:cNvPr>
          <p:cNvSpPr txBox="1"/>
          <p:nvPr/>
        </p:nvSpPr>
        <p:spPr>
          <a:xfrm>
            <a:off x="7781479" y="6137533"/>
            <a:ext cx="2286000" cy="338554"/>
          </a:xfrm>
          <a:prstGeom prst="rect">
            <a:avLst/>
          </a:prstGeom>
          <a:noFill/>
        </p:spPr>
        <p:txBody>
          <a:bodyPr wrap="square" rtlCol="0">
            <a:spAutoFit/>
          </a:bodyPr>
          <a:lstStyle/>
          <a:p>
            <a:r>
              <a:rPr lang="en-CA" sz="1600" dirty="0"/>
              <a:t>DCGAN Generator</a:t>
            </a:r>
          </a:p>
        </p:txBody>
      </p:sp>
      <p:sp>
        <p:nvSpPr>
          <p:cNvPr id="16" name="TextBox 15">
            <a:extLst>
              <a:ext uri="{FF2B5EF4-FFF2-40B4-BE49-F238E27FC236}">
                <a16:creationId xmlns:a16="http://schemas.microsoft.com/office/drawing/2014/main" id="{BE59F80F-7A73-3C06-43DE-579AD50BC4EF}"/>
              </a:ext>
            </a:extLst>
          </p:cNvPr>
          <p:cNvSpPr txBox="1"/>
          <p:nvPr/>
        </p:nvSpPr>
        <p:spPr>
          <a:xfrm>
            <a:off x="15053380" y="6009497"/>
            <a:ext cx="6477000" cy="400110"/>
          </a:xfrm>
          <a:prstGeom prst="rect">
            <a:avLst/>
          </a:prstGeom>
          <a:noFill/>
        </p:spPr>
        <p:txBody>
          <a:bodyPr wrap="square" rtlCol="0">
            <a:spAutoFit/>
          </a:bodyPr>
          <a:lstStyle/>
          <a:p>
            <a:pPr algn="ctr"/>
            <a:r>
              <a:rPr lang="en-CA" sz="2000" dirty="0"/>
              <a:t>Precision of </a:t>
            </a:r>
            <a:r>
              <a:rPr lang="en-US" sz="2000" dirty="0"/>
              <a:t>ResNet152</a:t>
            </a:r>
            <a:r>
              <a:rPr lang="en-CA" sz="2000" dirty="0"/>
              <a:t> </a:t>
            </a:r>
          </a:p>
        </p:txBody>
      </p:sp>
      <p:sp>
        <p:nvSpPr>
          <p:cNvPr id="17" name="TextBox 16">
            <a:extLst>
              <a:ext uri="{FF2B5EF4-FFF2-40B4-BE49-F238E27FC236}">
                <a16:creationId xmlns:a16="http://schemas.microsoft.com/office/drawing/2014/main" id="{7230FFDB-FF9A-8E1A-7FD6-3A6F4EBD4A17}"/>
              </a:ext>
            </a:extLst>
          </p:cNvPr>
          <p:cNvSpPr txBox="1"/>
          <p:nvPr/>
        </p:nvSpPr>
        <p:spPr>
          <a:xfrm>
            <a:off x="14829968" y="9132659"/>
            <a:ext cx="6582232" cy="338554"/>
          </a:xfrm>
          <a:prstGeom prst="rect">
            <a:avLst/>
          </a:prstGeom>
          <a:noFill/>
        </p:spPr>
        <p:txBody>
          <a:bodyPr wrap="square" rtlCol="0">
            <a:spAutoFit/>
          </a:bodyPr>
          <a:lstStyle/>
          <a:p>
            <a:r>
              <a:rPr lang="en-CA" sz="1600" dirty="0"/>
              <a:t>The discriminator of GAN has accuracy 80% - 100% with 4000 epochs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4971</TotalTime>
  <Words>656</Words>
  <Application>Microsoft Office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Courier New</vt:lpstr>
      <vt:lpstr>Times New Roman</vt:lpstr>
      <vt:lpstr>Office Theme</vt:lpstr>
      <vt:lpstr>Improving CNN Kvasir-Capsule Classification based on GAN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Viens</dc:creator>
  <cp:lastModifiedBy>Han Xian Xu Huang</cp:lastModifiedBy>
  <cp:revision>43</cp:revision>
  <dcterms:created xsi:type="dcterms:W3CDTF">2013-01-28T22:40:39Z</dcterms:created>
  <dcterms:modified xsi:type="dcterms:W3CDTF">2022-12-05T19:56:11Z</dcterms:modified>
</cp:coreProperties>
</file>