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3"/>
  </p:notesMasterIdLst>
  <p:sldIdLst>
    <p:sldId id="256" r:id="rId2"/>
    <p:sldId id="269" r:id="rId3"/>
    <p:sldId id="270" r:id="rId4"/>
    <p:sldId id="272" r:id="rId5"/>
    <p:sldId id="273" r:id="rId6"/>
    <p:sldId id="287" r:id="rId7"/>
    <p:sldId id="257" r:id="rId8"/>
    <p:sldId id="274" r:id="rId9"/>
    <p:sldId id="275" r:id="rId10"/>
    <p:sldId id="288" r:id="rId11"/>
    <p:sldId id="267" r:id="rId12"/>
    <p:sldId id="289" r:id="rId13"/>
    <p:sldId id="277" r:id="rId14"/>
    <p:sldId id="268" r:id="rId15"/>
    <p:sldId id="279" r:id="rId16"/>
    <p:sldId id="259" r:id="rId17"/>
    <p:sldId id="260" r:id="rId18"/>
    <p:sldId id="261" r:id="rId19"/>
    <p:sldId id="262" r:id="rId20"/>
    <p:sldId id="263" r:id="rId21"/>
    <p:sldId id="264" r:id="rId22"/>
    <p:sldId id="265" r:id="rId23"/>
    <p:sldId id="283" r:id="rId24"/>
    <p:sldId id="284" r:id="rId25"/>
    <p:sldId id="282" r:id="rId26"/>
    <p:sldId id="291" r:id="rId27"/>
    <p:sldId id="292" r:id="rId28"/>
    <p:sldId id="294" r:id="rId29"/>
    <p:sldId id="293"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21" d="100"/>
          <a:sy n="121" d="100"/>
        </p:scale>
        <p:origin x="64" y="7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E6A29C-DD49-ED4A-9128-0705805984A7}" type="datetimeFigureOut">
              <a:rPr kumimoji="1" lang="zh-CN" altLang="en-US" smtClean="0"/>
              <a:t>15-4-20</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73D5C2-548D-E647-8EF1-E653226197A0}" type="slidenum">
              <a:rPr kumimoji="1" lang="zh-CN" altLang="en-US" smtClean="0"/>
              <a:t>‹#›</a:t>
            </a:fld>
            <a:endParaRPr kumimoji="1" lang="zh-CN" altLang="en-US"/>
          </a:p>
        </p:txBody>
      </p:sp>
    </p:spTree>
    <p:extLst>
      <p:ext uri="{BB962C8B-B14F-4D97-AF65-F5344CB8AC3E}">
        <p14:creationId xmlns:p14="http://schemas.microsoft.com/office/powerpoint/2010/main" val="25209289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173D5C2-548D-E647-8EF1-E653226197A0}" type="slidenum">
              <a:rPr kumimoji="1" lang="zh-CN" altLang="en-US" smtClean="0"/>
              <a:t>2</a:t>
            </a:fld>
            <a:endParaRPr kumimoji="1" lang="zh-CN" altLang="en-US"/>
          </a:p>
        </p:txBody>
      </p:sp>
    </p:spTree>
    <p:extLst>
      <p:ext uri="{BB962C8B-B14F-4D97-AF65-F5344CB8AC3E}">
        <p14:creationId xmlns:p14="http://schemas.microsoft.com/office/powerpoint/2010/main" val="2084538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2015年4月20日</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2015年4月20日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2015年4月20日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2015年4月20日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B7EAE1-CAAC-4AEF-919E-158692B1E55E}" type="datetime4">
              <a:rPr lang="en-US" smtClean="0"/>
              <a:pPr/>
              <a:t>2015年4月20日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2015年4月20日</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2015年4月20日</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2015年4月20日</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2015年4月20日</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2015年4月20日</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A861222-2C8B-4501-BE87-6797EC025925}" type="datetime4">
              <a:rPr lang="en-US" smtClean="0"/>
              <a:pPr/>
              <a:t>2015年4月20日</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2015年4月20日</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33365" y="2708476"/>
            <a:ext cx="3313355" cy="1353580"/>
          </a:xfrm>
        </p:spPr>
        <p:txBody>
          <a:bodyPr>
            <a:noAutofit/>
          </a:bodyPr>
          <a:lstStyle/>
          <a:p>
            <a:r>
              <a:rPr lang="en-US" altLang="zh-CN" sz="2400" dirty="0">
                <a:solidFill>
                  <a:srgbClr val="008000"/>
                </a:solidFill>
                <a:latin typeface="Times New Roman"/>
                <a:cs typeface="Times New Roman"/>
              </a:rPr>
              <a:t>What Explains the Industrial Revolution in East Asia? Evidence From the Factor Markets</a:t>
            </a:r>
            <a:endParaRPr kumimoji="1" lang="zh-CN" altLang="en-US" sz="2400" dirty="0">
              <a:solidFill>
                <a:srgbClr val="008000"/>
              </a:solidFill>
            </a:endParaRPr>
          </a:p>
        </p:txBody>
      </p:sp>
      <p:sp>
        <p:nvSpPr>
          <p:cNvPr id="3" name="副标题 2"/>
          <p:cNvSpPr>
            <a:spLocks noGrp="1"/>
          </p:cNvSpPr>
          <p:nvPr>
            <p:ph type="subTitle" idx="1"/>
          </p:nvPr>
        </p:nvSpPr>
        <p:spPr/>
        <p:txBody>
          <a:bodyPr/>
          <a:lstStyle/>
          <a:p>
            <a:r>
              <a:rPr lang="en-US" altLang="zh-CN" i="1" dirty="0" smtClean="0"/>
              <a:t>         </a:t>
            </a:r>
            <a:r>
              <a:rPr lang="en-US" altLang="zh-CN" sz="1600" dirty="0">
                <a:solidFill>
                  <a:srgbClr val="008000"/>
                </a:solidFill>
                <a:latin typeface="Times New Roman"/>
                <a:ea typeface="+mj-ea"/>
                <a:cs typeface="Times New Roman"/>
              </a:rPr>
              <a:t>   By CHANG-TAI HSIEH* </a:t>
            </a:r>
          </a:p>
          <a:p>
            <a:endParaRPr kumimoji="1" lang="zh-CN" altLang="en-US" dirty="0"/>
          </a:p>
        </p:txBody>
      </p:sp>
    </p:spTree>
    <p:extLst>
      <p:ext uri="{BB962C8B-B14F-4D97-AF65-F5344CB8AC3E}">
        <p14:creationId xmlns:p14="http://schemas.microsoft.com/office/powerpoint/2010/main" val="4238319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II. Measuring Factor Prices and Factor Shares </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dirty="0">
                <a:latin typeface="Times New Roman"/>
                <a:cs typeface="Times New Roman"/>
              </a:rPr>
              <a:t>The dual rate of TFPG is calculated as a weighted average of the growth rate of </a:t>
            </a:r>
            <a:r>
              <a:rPr lang="en-US" altLang="zh-CN" dirty="0" smtClean="0">
                <a:latin typeface="Times New Roman"/>
                <a:cs typeface="Times New Roman"/>
              </a:rPr>
              <a:t>different </a:t>
            </a:r>
            <a:r>
              <a:rPr lang="en-US" altLang="zh-CN" dirty="0">
                <a:latin typeface="Times New Roman"/>
                <a:cs typeface="Times New Roman"/>
              </a:rPr>
              <a:t>types of capital goods and wages of </a:t>
            </a:r>
            <a:r>
              <a:rPr lang="en-US" altLang="zh-CN" dirty="0" smtClean="0">
                <a:latin typeface="Times New Roman"/>
                <a:cs typeface="Times New Roman"/>
              </a:rPr>
              <a:t>different </a:t>
            </a:r>
            <a:r>
              <a:rPr lang="en-US" altLang="zh-CN" dirty="0">
                <a:latin typeface="Times New Roman"/>
                <a:cs typeface="Times New Roman"/>
              </a:rPr>
              <a:t>types of workers, where the weights are the shares of payments to each factor. </a:t>
            </a:r>
            <a:endParaRPr lang="en-US" altLang="zh-CN" dirty="0" smtClean="0">
              <a:latin typeface="Times New Roman"/>
              <a:cs typeface="Times New Roman"/>
            </a:endParaRPr>
          </a:p>
          <a:p>
            <a:r>
              <a:rPr lang="en-US" altLang="zh-CN" dirty="0">
                <a:latin typeface="Times New Roman"/>
                <a:cs typeface="Times New Roman"/>
              </a:rPr>
              <a:t>Real wages of workers are differentiated by sex and by educational attainment (from four to six educational categories, depending on the country) computed from household surveys and the population censuses in the four </a:t>
            </a:r>
            <a:r>
              <a:rPr lang="en-US" altLang="zh-CN" dirty="0" smtClean="0">
                <a:latin typeface="Times New Roman"/>
                <a:cs typeface="Times New Roman"/>
              </a:rPr>
              <a:t>countries</a:t>
            </a:r>
            <a:r>
              <a:rPr lang="en-US" altLang="zh-CN" dirty="0">
                <a:latin typeface="Times New Roman"/>
                <a:cs typeface="Times New Roman"/>
              </a:rPr>
              <a:t>. </a:t>
            </a:r>
          </a:p>
          <a:p>
            <a:endParaRPr lang="en-US" altLang="zh-CN" dirty="0"/>
          </a:p>
          <a:p>
            <a:endParaRPr kumimoji="1" lang="zh-CN" altLang="en-US" dirty="0"/>
          </a:p>
        </p:txBody>
      </p:sp>
    </p:spTree>
    <p:extLst>
      <p:ext uri="{BB962C8B-B14F-4D97-AF65-F5344CB8AC3E}">
        <p14:creationId xmlns:p14="http://schemas.microsoft.com/office/powerpoint/2010/main" val="297720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II. Measuring Factor Prices and Factor Shares </a:t>
            </a:r>
            <a:r>
              <a:rPr lang="en-US" altLang="zh-CN" dirty="0"/>
              <a:t/>
            </a:r>
            <a:br>
              <a:rPr lang="en-US" altLang="zh-CN" dirty="0"/>
            </a:br>
            <a:endParaRPr kumimoji="1" lang="zh-CN" altLang="en-US" dirty="0"/>
          </a:p>
        </p:txBody>
      </p:sp>
      <p:sp>
        <p:nvSpPr>
          <p:cNvPr id="3" name="内容占位符 2"/>
          <p:cNvSpPr>
            <a:spLocks noGrp="1"/>
          </p:cNvSpPr>
          <p:nvPr>
            <p:ph idx="1"/>
          </p:nvPr>
        </p:nvSpPr>
        <p:spPr>
          <a:xfrm>
            <a:off x="1043492" y="1700396"/>
            <a:ext cx="6777317" cy="4132233"/>
          </a:xfrm>
        </p:spPr>
        <p:txBody>
          <a:bodyPr>
            <a:normAutofit/>
          </a:bodyPr>
          <a:lstStyle/>
          <a:p>
            <a:r>
              <a:rPr lang="en-US" altLang="zh-CN" sz="2000" dirty="0">
                <a:latin typeface="Times New Roman"/>
                <a:cs typeface="Times New Roman"/>
              </a:rPr>
              <a:t>Turning to the rental price of capital, I </a:t>
            </a:r>
            <a:r>
              <a:rPr lang="en-US" altLang="zh-CN" sz="2000" dirty="0" smtClean="0">
                <a:latin typeface="Times New Roman"/>
                <a:cs typeface="Times New Roman"/>
              </a:rPr>
              <a:t>calculate </a:t>
            </a:r>
            <a:r>
              <a:rPr lang="en-US" altLang="zh-CN" sz="2000" dirty="0">
                <a:latin typeface="Times New Roman"/>
                <a:cs typeface="Times New Roman"/>
              </a:rPr>
              <a:t>the rental price of five categories of </a:t>
            </a:r>
            <a:r>
              <a:rPr lang="en-US" altLang="zh-CN" sz="2000" dirty="0" smtClean="0">
                <a:latin typeface="Times New Roman"/>
                <a:cs typeface="Times New Roman"/>
              </a:rPr>
              <a:t>capital </a:t>
            </a:r>
            <a:r>
              <a:rPr lang="en-US" altLang="zh-CN" sz="2000" dirty="0">
                <a:latin typeface="Times New Roman"/>
                <a:cs typeface="Times New Roman"/>
              </a:rPr>
              <a:t>goods: residential buildings, nonresidential buildings, other construction, transport </a:t>
            </a:r>
            <a:r>
              <a:rPr lang="en-US" altLang="zh-CN" sz="2000" dirty="0" smtClean="0">
                <a:latin typeface="Times New Roman"/>
                <a:cs typeface="Times New Roman"/>
              </a:rPr>
              <a:t>equipment</a:t>
            </a:r>
            <a:r>
              <a:rPr lang="en-US" altLang="zh-CN" sz="2000" dirty="0">
                <a:latin typeface="Times New Roman"/>
                <a:cs typeface="Times New Roman"/>
              </a:rPr>
              <a:t>, and machinery equipment. </a:t>
            </a:r>
            <a:endParaRPr lang="en-US" altLang="zh-CN" sz="2000" dirty="0" smtClean="0">
              <a:latin typeface="Times New Roman"/>
              <a:cs typeface="Times New Roman"/>
            </a:endParaRPr>
          </a:p>
          <a:p>
            <a:endParaRPr lang="en-US" altLang="zh-CN" sz="2000" dirty="0">
              <a:latin typeface="Times New Roman"/>
              <a:cs typeface="Times New Roman"/>
            </a:endParaRPr>
          </a:p>
          <a:p>
            <a:endParaRPr lang="en-US" altLang="zh-CN" sz="2000" dirty="0" smtClean="0">
              <a:latin typeface="Times New Roman"/>
              <a:cs typeface="Times New Roman"/>
            </a:endParaRPr>
          </a:p>
          <a:p>
            <a:endParaRPr lang="en-US" altLang="zh-CN" sz="2000" dirty="0">
              <a:latin typeface="Times New Roman"/>
              <a:cs typeface="Times New Roman"/>
            </a:endParaRPr>
          </a:p>
          <a:p>
            <a:r>
              <a:rPr lang="en-US" altLang="zh-CN" sz="2000" dirty="0">
                <a:latin typeface="Times New Roman"/>
                <a:cs typeface="Times New Roman"/>
              </a:rPr>
              <a:t>where </a:t>
            </a:r>
            <a:r>
              <a:rPr lang="en-US" altLang="zh-CN" sz="2000" i="1" dirty="0" err="1">
                <a:latin typeface="Times New Roman"/>
                <a:cs typeface="Times New Roman"/>
              </a:rPr>
              <a:t>pkj</a:t>
            </a:r>
            <a:r>
              <a:rPr lang="en-US" altLang="zh-CN" sz="2000" i="1" dirty="0">
                <a:latin typeface="Times New Roman"/>
                <a:cs typeface="Times New Roman"/>
              </a:rPr>
              <a:t> </a:t>
            </a:r>
            <a:r>
              <a:rPr lang="en-US" altLang="zh-CN" sz="2000" dirty="0">
                <a:latin typeface="Times New Roman"/>
                <a:cs typeface="Times New Roman"/>
              </a:rPr>
              <a:t>/</a:t>
            </a:r>
            <a:r>
              <a:rPr lang="en-US" altLang="zh-CN" sz="2000" i="1" dirty="0">
                <a:latin typeface="Times New Roman"/>
                <a:cs typeface="Times New Roman"/>
              </a:rPr>
              <a:t>p </a:t>
            </a:r>
            <a:r>
              <a:rPr lang="en-US" altLang="zh-CN" sz="2000" dirty="0">
                <a:latin typeface="Times New Roman"/>
                <a:cs typeface="Times New Roman"/>
              </a:rPr>
              <a:t>is the relative price, </a:t>
            </a:r>
            <a:r>
              <a:rPr lang="en-US" altLang="zh-CN" sz="2000" i="1" dirty="0" err="1">
                <a:latin typeface="Times New Roman"/>
                <a:cs typeface="Times New Roman"/>
              </a:rPr>
              <a:t>pˆk</a:t>
            </a:r>
            <a:r>
              <a:rPr lang="en-US" altLang="zh-CN" sz="2000" i="1" dirty="0">
                <a:latin typeface="Times New Roman"/>
                <a:cs typeface="Times New Roman"/>
              </a:rPr>
              <a:t> </a:t>
            </a:r>
            <a:r>
              <a:rPr lang="en-US" altLang="zh-CN" sz="2000" dirty="0">
                <a:latin typeface="Times New Roman"/>
                <a:cs typeface="Times New Roman"/>
              </a:rPr>
              <a:t>the inflation rate, and </a:t>
            </a:r>
            <a:r>
              <a:rPr lang="en-US" altLang="zh-CN" sz="2000" i="1" dirty="0" err="1" smtClean="0">
                <a:latin typeface="Times New Roman"/>
                <a:cs typeface="Times New Roman"/>
              </a:rPr>
              <a:t>δj</a:t>
            </a:r>
            <a:r>
              <a:rPr lang="en-US" altLang="zh-CN" sz="2000" dirty="0" err="1" smtClean="0">
                <a:latin typeface="Times New Roman"/>
                <a:cs typeface="Times New Roman"/>
              </a:rPr>
              <a:t>the</a:t>
            </a:r>
            <a:r>
              <a:rPr lang="en-US" altLang="zh-CN" sz="2000" dirty="0" smtClean="0">
                <a:latin typeface="Times New Roman"/>
                <a:cs typeface="Times New Roman"/>
              </a:rPr>
              <a:t> </a:t>
            </a:r>
            <a:r>
              <a:rPr lang="en-US" altLang="zh-CN" sz="2000" dirty="0">
                <a:latin typeface="Times New Roman"/>
                <a:cs typeface="Times New Roman"/>
              </a:rPr>
              <a:t>depreciation rate of type </a:t>
            </a:r>
            <a:r>
              <a:rPr lang="en-US" altLang="zh-CN" sz="2000" i="1" dirty="0">
                <a:latin typeface="Times New Roman"/>
                <a:cs typeface="Times New Roman"/>
              </a:rPr>
              <a:t>j </a:t>
            </a:r>
            <a:r>
              <a:rPr lang="en-US" altLang="zh-CN" sz="2000" dirty="0" smtClean="0">
                <a:latin typeface="Times New Roman"/>
                <a:cs typeface="Times New Roman"/>
              </a:rPr>
              <a:t>capital</a:t>
            </a:r>
            <a:r>
              <a:rPr lang="en-US" altLang="zh-CN" sz="2000" dirty="0">
                <a:latin typeface="Times New Roman"/>
                <a:cs typeface="Times New Roman"/>
              </a:rPr>
              <a:t>, and </a:t>
            </a:r>
            <a:r>
              <a:rPr lang="en-US" altLang="zh-CN" sz="2000" i="1" dirty="0" err="1">
                <a:latin typeface="Times New Roman"/>
                <a:cs typeface="Times New Roman"/>
              </a:rPr>
              <a:t>i</a:t>
            </a:r>
            <a:r>
              <a:rPr lang="en-US" altLang="zh-CN" sz="2000" i="1" dirty="0">
                <a:latin typeface="Times New Roman"/>
                <a:cs typeface="Times New Roman"/>
              </a:rPr>
              <a:t> </a:t>
            </a:r>
            <a:r>
              <a:rPr lang="en-US" altLang="zh-CN" sz="2000" dirty="0">
                <a:latin typeface="Times New Roman"/>
                <a:cs typeface="Times New Roman"/>
              </a:rPr>
              <a:t>is the nominal interest rate. This equation states that the rental rate of capital good </a:t>
            </a:r>
            <a:r>
              <a:rPr lang="en-US" altLang="zh-CN" sz="2000" i="1" dirty="0">
                <a:latin typeface="Times New Roman"/>
                <a:cs typeface="Times New Roman"/>
              </a:rPr>
              <a:t>j </a:t>
            </a:r>
            <a:r>
              <a:rPr lang="en-US" altLang="zh-CN" sz="2000" dirty="0">
                <a:latin typeface="Times New Roman"/>
                <a:cs typeface="Times New Roman"/>
              </a:rPr>
              <a:t>is equal to the product of its relative price and the real interest rate plus the depreciation </a:t>
            </a:r>
            <a:r>
              <a:rPr lang="en-US" altLang="zh-CN" sz="2000" dirty="0" smtClean="0">
                <a:latin typeface="Times New Roman"/>
                <a:cs typeface="Times New Roman"/>
              </a:rPr>
              <a:t>rate</a:t>
            </a:r>
            <a:r>
              <a:rPr lang="en-US" altLang="zh-CN" sz="2000" dirty="0"/>
              <a:t>.</a:t>
            </a:r>
          </a:p>
          <a:p>
            <a:endParaRPr lang="en-US" altLang="zh-CN" sz="2000" dirty="0">
              <a:latin typeface="Times New Roman"/>
              <a:cs typeface="Times New Roman"/>
            </a:endParaRPr>
          </a:p>
          <a:p>
            <a:endParaRPr lang="en-US" altLang="zh-CN" sz="2000" dirty="0">
              <a:latin typeface="Times New Roman"/>
              <a:cs typeface="Times New Roman"/>
            </a:endParaRPr>
          </a:p>
          <a:p>
            <a:endParaRPr kumimoji="1" lang="zh-CN" altLang="en-US" dirty="0"/>
          </a:p>
        </p:txBody>
      </p:sp>
      <p:pic>
        <p:nvPicPr>
          <p:cNvPr id="4" name="图片 3" descr="屏幕快照 2015-04-19 14.08.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236" y="3075896"/>
            <a:ext cx="3594100" cy="901700"/>
          </a:xfrm>
          <a:prstGeom prst="rect">
            <a:avLst/>
          </a:prstGeom>
        </p:spPr>
      </p:pic>
    </p:spTree>
    <p:extLst>
      <p:ext uri="{BB962C8B-B14F-4D97-AF65-F5344CB8AC3E}">
        <p14:creationId xmlns:p14="http://schemas.microsoft.com/office/powerpoint/2010/main" val="256045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II. Measuring Factor Prices and Factor Shares </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latin typeface="Times New Roman"/>
                <a:cs typeface="Times New Roman"/>
              </a:rPr>
              <a:t>To calculate the real rental price of each capital good </a:t>
            </a:r>
            <a:r>
              <a:rPr lang="en-US" altLang="zh-CN" i="1" dirty="0">
                <a:latin typeface="Times New Roman"/>
                <a:cs typeface="Times New Roman"/>
              </a:rPr>
              <a:t>j</a:t>
            </a:r>
            <a:r>
              <a:rPr lang="en-US" altLang="zh-CN" dirty="0">
                <a:latin typeface="Times New Roman"/>
                <a:cs typeface="Times New Roman"/>
              </a:rPr>
              <a:t>, I need estimates of the relative price of capital ( </a:t>
            </a:r>
            <a:r>
              <a:rPr lang="en-US" altLang="zh-CN" i="1" dirty="0" err="1">
                <a:latin typeface="Times New Roman"/>
                <a:cs typeface="Times New Roman"/>
              </a:rPr>
              <a:t>pkj</a:t>
            </a:r>
            <a:r>
              <a:rPr lang="en-US" altLang="zh-CN" i="1" dirty="0">
                <a:latin typeface="Times New Roman"/>
                <a:cs typeface="Times New Roman"/>
              </a:rPr>
              <a:t> </a:t>
            </a:r>
            <a:r>
              <a:rPr lang="en-US" altLang="zh-CN" dirty="0">
                <a:latin typeface="Times New Roman"/>
                <a:cs typeface="Times New Roman"/>
              </a:rPr>
              <a:t>/</a:t>
            </a:r>
            <a:r>
              <a:rPr lang="en-US" altLang="zh-CN" i="1" dirty="0">
                <a:latin typeface="Times New Roman"/>
                <a:cs typeface="Times New Roman"/>
              </a:rPr>
              <a:t>p</a:t>
            </a:r>
            <a:r>
              <a:rPr lang="en-US" altLang="zh-CN" dirty="0">
                <a:latin typeface="Times New Roman"/>
                <a:cs typeface="Times New Roman"/>
              </a:rPr>
              <a:t>), the depreciation rate (</a:t>
            </a:r>
            <a:r>
              <a:rPr lang="en-US" altLang="zh-CN" i="1" dirty="0" err="1">
                <a:latin typeface="Times New Roman"/>
                <a:cs typeface="Times New Roman"/>
              </a:rPr>
              <a:t>δj</a:t>
            </a:r>
            <a:r>
              <a:rPr lang="en-US" altLang="zh-CN" dirty="0">
                <a:latin typeface="Times New Roman"/>
                <a:cs typeface="Times New Roman"/>
              </a:rPr>
              <a:t>), and the real interest rate (</a:t>
            </a:r>
            <a:r>
              <a:rPr lang="en-US" altLang="zh-CN" i="1" dirty="0" err="1">
                <a:latin typeface="Times New Roman"/>
                <a:cs typeface="Times New Roman"/>
              </a:rPr>
              <a:t>i</a:t>
            </a:r>
            <a:r>
              <a:rPr lang="zh-CN" altLang="en-US" i="1" dirty="0">
                <a:latin typeface="Times New Roman"/>
                <a:cs typeface="Times New Roman"/>
              </a:rPr>
              <a:t> </a:t>
            </a:r>
            <a:r>
              <a:rPr lang="en-US" altLang="zh-CN" i="1" dirty="0">
                <a:latin typeface="Times New Roman"/>
                <a:cs typeface="Times New Roman"/>
              </a:rPr>
              <a:t>-</a:t>
            </a:r>
            <a:r>
              <a:rPr lang="en-US" altLang="zh-CN" dirty="0">
                <a:latin typeface="Times New Roman"/>
                <a:cs typeface="Times New Roman"/>
              </a:rPr>
              <a:t> </a:t>
            </a:r>
            <a:r>
              <a:rPr lang="en-US" altLang="zh-CN" i="1" dirty="0" err="1">
                <a:latin typeface="Times New Roman"/>
                <a:cs typeface="Times New Roman"/>
              </a:rPr>
              <a:t>pˆk</a:t>
            </a:r>
            <a:r>
              <a:rPr lang="en-US" altLang="zh-CN" i="1" dirty="0">
                <a:latin typeface="Times New Roman"/>
                <a:cs typeface="Times New Roman"/>
              </a:rPr>
              <a:t> </a:t>
            </a:r>
            <a:r>
              <a:rPr lang="en-US" altLang="zh-CN" dirty="0">
                <a:latin typeface="Times New Roman"/>
                <a:cs typeface="Times New Roman"/>
              </a:rPr>
              <a:t>). </a:t>
            </a:r>
            <a:endParaRPr lang="en-US" altLang="zh-CN" dirty="0" smtClean="0">
              <a:latin typeface="Times New Roman"/>
              <a:cs typeface="Times New Roman"/>
            </a:endParaRPr>
          </a:p>
          <a:p>
            <a:r>
              <a:rPr lang="en-US" altLang="zh-CN">
                <a:latin typeface="Times New Roman"/>
                <a:cs typeface="Times New Roman"/>
              </a:rPr>
              <a:t>Estimates of real interest rates to calculate the real rental price of capital. I use two methods to do this. One approach is to assume that all assets earn </a:t>
            </a:r>
            <a:r>
              <a:rPr lang="en-US" altLang="zh-CN">
                <a:solidFill>
                  <a:srgbClr val="FF0000"/>
                </a:solidFill>
                <a:latin typeface="Times New Roman"/>
                <a:cs typeface="Times New Roman"/>
              </a:rPr>
              <a:t>the same nominal return and subtract the rate of asset price inflation </a:t>
            </a:r>
            <a:r>
              <a:rPr lang="en-US" altLang="zh-CN">
                <a:latin typeface="Times New Roman"/>
                <a:cs typeface="Times New Roman"/>
              </a:rPr>
              <a:t>from this nominal rate. Another approach is to use a market-determined real rate of return such as the </a:t>
            </a:r>
            <a:r>
              <a:rPr lang="en-US" altLang="zh-CN">
                <a:solidFill>
                  <a:srgbClr val="FF0000"/>
                </a:solidFill>
                <a:latin typeface="Times New Roman"/>
                <a:cs typeface="Times New Roman"/>
              </a:rPr>
              <a:t>earnings-price (E-P) ratio.</a:t>
            </a:r>
          </a:p>
          <a:p>
            <a:endParaRPr lang="en-US" altLang="zh-CN" dirty="0">
              <a:latin typeface="Times New Roman"/>
              <a:cs typeface="Times New Roman"/>
            </a:endParaRPr>
          </a:p>
        </p:txBody>
      </p:sp>
    </p:spTree>
    <p:extLst>
      <p:ext uri="{BB962C8B-B14F-4D97-AF65-F5344CB8AC3E}">
        <p14:creationId xmlns:p14="http://schemas.microsoft.com/office/powerpoint/2010/main" val="100925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factor shares </a:t>
            </a:r>
            <a:br>
              <a:rPr lang="en-US" altLang="zh-CN" dirty="0" smtClean="0"/>
            </a:br>
            <a:endParaRPr kumimoji="1" lang="zh-CN" altLang="en-US" dirty="0"/>
          </a:p>
        </p:txBody>
      </p:sp>
      <p:sp>
        <p:nvSpPr>
          <p:cNvPr id="3" name="内容占位符 2"/>
          <p:cNvSpPr>
            <a:spLocks noGrp="1"/>
          </p:cNvSpPr>
          <p:nvPr>
            <p:ph idx="1"/>
          </p:nvPr>
        </p:nvSpPr>
        <p:spPr>
          <a:xfrm>
            <a:off x="1043492" y="1805358"/>
            <a:ext cx="6777317" cy="4027271"/>
          </a:xfrm>
        </p:spPr>
        <p:txBody>
          <a:bodyPr>
            <a:normAutofit/>
          </a:bodyPr>
          <a:lstStyle/>
          <a:p>
            <a:r>
              <a:rPr lang="en-US" altLang="zh-CN" sz="2000" dirty="0">
                <a:latin typeface="Times New Roman"/>
                <a:cs typeface="Times New Roman"/>
              </a:rPr>
              <a:t>share of payments to different types of worker (again, differentiated by sex and education) is </a:t>
            </a:r>
            <a:r>
              <a:rPr lang="en-US" altLang="zh-CN" sz="2000" dirty="0" smtClean="0">
                <a:latin typeface="Times New Roman"/>
                <a:cs typeface="Times New Roman"/>
              </a:rPr>
              <a:t>calculated </a:t>
            </a:r>
            <a:r>
              <a:rPr lang="en-US" altLang="zh-CN" sz="2000" dirty="0">
                <a:latin typeface="Times New Roman"/>
                <a:cs typeface="Times New Roman"/>
              </a:rPr>
              <a:t>as the product of the average wage and the number of workers in each category divided by total payments to labor. </a:t>
            </a:r>
          </a:p>
          <a:p>
            <a:r>
              <a:rPr lang="en-US" altLang="zh-CN" sz="2000" dirty="0">
                <a:latin typeface="Times New Roman"/>
                <a:cs typeface="Times New Roman"/>
              </a:rPr>
              <a:t>To estimate the share of payments of each type of capital, I take the product of the nominal rental price of capital and the estimated capital stock and divide by the total payments to capital. </a:t>
            </a:r>
          </a:p>
          <a:p>
            <a:endParaRPr kumimoji="1" lang="zh-CN" altLang="en-US" dirty="0"/>
          </a:p>
        </p:txBody>
      </p:sp>
    </p:spTree>
    <p:extLst>
      <p:ext uri="{BB962C8B-B14F-4D97-AF65-F5344CB8AC3E}">
        <p14:creationId xmlns:p14="http://schemas.microsoft.com/office/powerpoint/2010/main" val="3436231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III. Dual Estimates of TFPG </a:t>
            </a:r>
            <a:r>
              <a:rPr lang="en-US" altLang="zh-CN" dirty="0"/>
              <a:t/>
            </a:r>
            <a:br>
              <a:rPr lang="en-US" altLang="zh-CN" dirty="0"/>
            </a:br>
            <a:endParaRPr kumimoji="1" lang="zh-CN" altLang="en-US" dirty="0"/>
          </a:p>
        </p:txBody>
      </p:sp>
      <p:pic>
        <p:nvPicPr>
          <p:cNvPr id="4" name="内容占位符 3" descr="屏幕快照 2015-04-13 3.35.59.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2892" r="-13968"/>
          <a:stretch/>
        </p:blipFill>
        <p:spPr>
          <a:xfrm>
            <a:off x="1042988" y="1743075"/>
            <a:ext cx="6777037" cy="4089400"/>
          </a:xfrm>
        </p:spPr>
      </p:pic>
    </p:spTree>
    <p:extLst>
      <p:ext uri="{BB962C8B-B14F-4D97-AF65-F5344CB8AC3E}">
        <p14:creationId xmlns:p14="http://schemas.microsoft.com/office/powerpoint/2010/main" val="2023357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III. Dual Estimates of TFPG </a:t>
            </a:r>
            <a:endParaRPr kumimoji="1" lang="zh-CN" altLang="en-US" dirty="0"/>
          </a:p>
        </p:txBody>
      </p:sp>
      <p:sp>
        <p:nvSpPr>
          <p:cNvPr id="3" name="内容占位符 2"/>
          <p:cNvSpPr>
            <a:spLocks noGrp="1"/>
          </p:cNvSpPr>
          <p:nvPr>
            <p:ph idx="1"/>
          </p:nvPr>
        </p:nvSpPr>
        <p:spPr/>
        <p:txBody>
          <a:bodyPr>
            <a:normAutofit fontScale="77500" lnSpcReduction="20000"/>
          </a:bodyPr>
          <a:lstStyle/>
          <a:p>
            <a:r>
              <a:rPr lang="en-US" altLang="zh-CN" sz="2000" dirty="0">
                <a:latin typeface="Times New Roman"/>
                <a:cs typeface="Times New Roman"/>
              </a:rPr>
              <a:t>While the dual estimates of TFPG for Korea and Hong Kong are similar to the primal estimates, they exceed the primal estimates by 1 percent a year for Taiwan and by more than 2 percent for Singapore. </a:t>
            </a:r>
            <a:endParaRPr lang="en-US" altLang="zh-CN" sz="2000" dirty="0" smtClean="0">
              <a:latin typeface="Times New Roman"/>
              <a:cs typeface="Times New Roman"/>
            </a:endParaRPr>
          </a:p>
          <a:p>
            <a:r>
              <a:rPr lang="en-US" altLang="zh-CN" sz="2000" dirty="0">
                <a:latin typeface="Times New Roman"/>
                <a:cs typeface="Times New Roman"/>
              </a:rPr>
              <a:t>The reason for the large discrepancy for Singapore is because the return to capital </a:t>
            </a:r>
            <a:r>
              <a:rPr lang="en-US" altLang="zh-CN" sz="2000" dirty="0" smtClean="0">
                <a:latin typeface="Times New Roman"/>
                <a:cs typeface="Times New Roman"/>
              </a:rPr>
              <a:t>das not fallen. </a:t>
            </a:r>
            <a:r>
              <a:rPr lang="en-US" altLang="zh-CN" sz="2000" dirty="0">
                <a:latin typeface="Times New Roman"/>
                <a:cs typeface="Times New Roman"/>
              </a:rPr>
              <a:t>despite the high rate of capital accumulation indicated by Singapore’s national accounts. </a:t>
            </a:r>
            <a:endParaRPr lang="en-US" altLang="zh-CN" sz="2000" dirty="0" smtClean="0">
              <a:latin typeface="Times New Roman"/>
              <a:cs typeface="Times New Roman"/>
            </a:endParaRPr>
          </a:p>
          <a:p>
            <a:r>
              <a:rPr lang="en-US" altLang="zh-CN" sz="2000" dirty="0">
                <a:latin typeface="Times New Roman"/>
                <a:cs typeface="Times New Roman"/>
              </a:rPr>
              <a:t> In contrast to Singapore, the discrepancy between the dual and primal estimates of TFPG in Taiwan is not due to differences between the measures of the rental price of capital shown in Table 1 and that implied by national </a:t>
            </a:r>
            <a:r>
              <a:rPr lang="en-US" altLang="zh-CN" sz="2000" dirty="0" smtClean="0">
                <a:latin typeface="Times New Roman"/>
                <a:cs typeface="Times New Roman"/>
              </a:rPr>
              <a:t>accounts</a:t>
            </a:r>
            <a:r>
              <a:rPr lang="en-US" altLang="zh-CN" sz="2000" dirty="0" smtClean="0"/>
              <a:t>. </a:t>
            </a:r>
            <a:r>
              <a:rPr lang="en-US" altLang="zh-CN" sz="2000" dirty="0" smtClean="0">
                <a:latin typeface="Times New Roman"/>
                <a:cs typeface="Times New Roman"/>
              </a:rPr>
              <a:t>Marginal </a:t>
            </a:r>
            <a:r>
              <a:rPr lang="en-US" altLang="zh-CN" sz="2000" dirty="0">
                <a:latin typeface="Times New Roman"/>
                <a:cs typeface="Times New Roman"/>
              </a:rPr>
              <a:t>product of capital fell from 1966 to 1990, which corroborates the data from the national accounts that indicate an increase in the capital-output ratio over the same time period. Instead, the gap between the two measures of TFPG </a:t>
            </a:r>
            <a:r>
              <a:rPr lang="en-US" altLang="zh-CN" sz="2000" dirty="0">
                <a:solidFill>
                  <a:srgbClr val="FF0000"/>
                </a:solidFill>
                <a:latin typeface="Times New Roman"/>
                <a:cs typeface="Times New Roman"/>
              </a:rPr>
              <a:t>is entirely due to an inconsistency between the growth rate of real wages computed from household </a:t>
            </a:r>
            <a:r>
              <a:rPr lang="en-US" altLang="zh-CN" sz="2000" dirty="0" smtClean="0">
                <a:solidFill>
                  <a:srgbClr val="FF0000"/>
                </a:solidFill>
                <a:latin typeface="Times New Roman"/>
                <a:cs typeface="Times New Roman"/>
              </a:rPr>
              <a:t>surveys </a:t>
            </a:r>
            <a:r>
              <a:rPr lang="en-US" altLang="zh-CN" sz="2000" dirty="0">
                <a:solidFill>
                  <a:srgbClr val="FF0000"/>
                </a:solidFill>
                <a:latin typeface="Times New Roman"/>
                <a:cs typeface="Times New Roman"/>
              </a:rPr>
              <a:t>in Taiwan and that implied by the national accounts. </a:t>
            </a:r>
          </a:p>
          <a:p>
            <a:endParaRPr lang="en-US" altLang="zh-CN" sz="2000" dirty="0">
              <a:latin typeface="Times New Roman"/>
              <a:cs typeface="Times New Roman"/>
            </a:endParaRPr>
          </a:p>
          <a:p>
            <a:endParaRPr lang="en-US" altLang="zh-CN" sz="2000" dirty="0">
              <a:latin typeface="Times New Roman"/>
              <a:cs typeface="Times New Roman"/>
            </a:endParaRPr>
          </a:p>
          <a:p>
            <a:endParaRPr lang="en-US" altLang="zh-CN" sz="2000" dirty="0">
              <a:latin typeface="Times New Roman"/>
              <a:cs typeface="Times New Roman"/>
            </a:endParaRPr>
          </a:p>
          <a:p>
            <a:endParaRPr kumimoji="1" lang="zh-CN" altLang="en-US" dirty="0"/>
          </a:p>
        </p:txBody>
      </p:sp>
    </p:spTree>
    <p:extLst>
      <p:ext uri="{BB962C8B-B14F-4D97-AF65-F5344CB8AC3E}">
        <p14:creationId xmlns:p14="http://schemas.microsoft.com/office/powerpoint/2010/main" val="271241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en-US" altLang="zh-CN" b="1" dirty="0"/>
              <a:t>IV. Has the Return to Capital in Singapore Fallen</a:t>
            </a:r>
            <a:endParaRPr kumimoji="1" lang="zh-CN" altLang="en-US" dirty="0"/>
          </a:p>
        </p:txBody>
      </p:sp>
      <p:sp>
        <p:nvSpPr>
          <p:cNvPr id="7" name="内容占位符 6"/>
          <p:cNvSpPr>
            <a:spLocks noGrp="1"/>
          </p:cNvSpPr>
          <p:nvPr>
            <p:ph idx="1"/>
          </p:nvPr>
        </p:nvSpPr>
        <p:spPr/>
        <p:txBody>
          <a:bodyPr>
            <a:normAutofit/>
          </a:bodyPr>
          <a:lstStyle/>
          <a:p>
            <a:r>
              <a:rPr lang="en-US" altLang="zh-CN" sz="2000" dirty="0" smtClean="0">
                <a:latin typeface="Times New Roman"/>
                <a:cs typeface="Times New Roman"/>
              </a:rPr>
              <a:t>The </a:t>
            </a:r>
            <a:r>
              <a:rPr lang="en-US" altLang="zh-CN" sz="2000" dirty="0">
                <a:latin typeface="Times New Roman"/>
                <a:cs typeface="Times New Roman"/>
              </a:rPr>
              <a:t>large gap between the dual and primal estimates of TFPG for </a:t>
            </a:r>
            <a:r>
              <a:rPr lang="en-US" altLang="zh-CN" sz="2000" dirty="0" smtClean="0">
                <a:latin typeface="Times New Roman"/>
                <a:cs typeface="Times New Roman"/>
              </a:rPr>
              <a:t>Singapore </a:t>
            </a:r>
            <a:r>
              <a:rPr lang="en-US" altLang="zh-CN" sz="2000" dirty="0">
                <a:latin typeface="Times New Roman"/>
                <a:cs typeface="Times New Roman"/>
              </a:rPr>
              <a:t>is due to this inconsistency between the national accounts and the estimates of the rental rate. </a:t>
            </a:r>
          </a:p>
          <a:p>
            <a:r>
              <a:rPr lang="en-US" altLang="zh-CN" sz="2000" dirty="0" smtClean="0">
                <a:latin typeface="Times New Roman"/>
                <a:cs typeface="Times New Roman"/>
              </a:rPr>
              <a:t>this </a:t>
            </a:r>
            <a:r>
              <a:rPr lang="en-US" altLang="zh-CN" sz="2000" dirty="0">
                <a:latin typeface="Times New Roman"/>
                <a:cs typeface="Times New Roman"/>
              </a:rPr>
              <a:t>section considers four reasons for why the estimates of the rental rate of capital used in the dual estimates may not be good estimates of the marginal product of capital in Singapore. </a:t>
            </a:r>
          </a:p>
          <a:p>
            <a:endParaRPr kumimoji="1" lang="zh-CN" altLang="en-US" sz="2000" dirty="0">
              <a:latin typeface="Times New Roman"/>
              <a:cs typeface="Times New Roman"/>
            </a:endParaRPr>
          </a:p>
        </p:txBody>
      </p:sp>
    </p:spTree>
    <p:extLst>
      <p:ext uri="{BB962C8B-B14F-4D97-AF65-F5344CB8AC3E}">
        <p14:creationId xmlns:p14="http://schemas.microsoft.com/office/powerpoint/2010/main" val="2607713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798687"/>
          </a:xfrm>
        </p:spPr>
        <p:txBody>
          <a:bodyPr>
            <a:normAutofit fontScale="90000"/>
          </a:bodyPr>
          <a:lstStyle/>
          <a:p>
            <a:r>
              <a:rPr lang="en-US" altLang="zh-CN" i="1" dirty="0" smtClean="0"/>
              <a:t>        A . Taxes </a:t>
            </a:r>
            <a:r>
              <a:rPr lang="en-US" altLang="zh-CN" i="1" dirty="0"/>
              <a:t>on Capital</a:t>
            </a:r>
            <a:br>
              <a:rPr lang="en-US" altLang="zh-CN" i="1" dirty="0"/>
            </a:br>
            <a:endParaRPr kumimoji="1" lang="zh-CN" altLang="en-US" dirty="0"/>
          </a:p>
        </p:txBody>
      </p:sp>
      <p:sp>
        <p:nvSpPr>
          <p:cNvPr id="3" name="内容占位符 2"/>
          <p:cNvSpPr>
            <a:spLocks noGrp="1"/>
          </p:cNvSpPr>
          <p:nvPr>
            <p:ph idx="1"/>
          </p:nvPr>
        </p:nvSpPr>
        <p:spPr>
          <a:xfrm>
            <a:off x="1043492" y="1542952"/>
            <a:ext cx="6777317" cy="4289678"/>
          </a:xfrm>
        </p:spPr>
        <p:txBody>
          <a:bodyPr>
            <a:normAutofit fontScale="92500" lnSpcReduction="10000"/>
          </a:bodyPr>
          <a:lstStyle/>
          <a:p>
            <a:r>
              <a:rPr lang="en-US" altLang="zh-CN" dirty="0">
                <a:latin typeface="Times New Roman"/>
                <a:cs typeface="Times New Roman"/>
              </a:rPr>
              <a:t>the critical question is whether the tax </a:t>
            </a:r>
            <a:r>
              <a:rPr lang="en-US" altLang="zh-CN" dirty="0" smtClean="0">
                <a:latin typeface="Times New Roman"/>
                <a:cs typeface="Times New Roman"/>
              </a:rPr>
              <a:t>rate on aggregate capital has fallen over the last few decades</a:t>
            </a:r>
            <a:endParaRPr lang="en-US" altLang="zh-CN" baseline="30000" dirty="0">
              <a:latin typeface="Times New Roman"/>
              <a:cs typeface="Times New Roman"/>
            </a:endParaRPr>
          </a:p>
          <a:p>
            <a:r>
              <a:rPr lang="en-US" altLang="zh-CN" dirty="0">
                <a:latin typeface="Times New Roman"/>
                <a:cs typeface="Times New Roman"/>
              </a:rPr>
              <a:t>If taxes on capital have steadily fallen, then the share of revenues from capital taxation should also have </a:t>
            </a:r>
            <a:r>
              <a:rPr lang="en-US" altLang="zh-CN" dirty="0" smtClean="0">
                <a:latin typeface="Times New Roman"/>
                <a:cs typeface="Times New Roman"/>
              </a:rPr>
              <a:t>fallen. Instead , the </a:t>
            </a:r>
            <a:r>
              <a:rPr lang="en-US" altLang="zh-CN" dirty="0">
                <a:latin typeface="Times New Roman"/>
                <a:cs typeface="Times New Roman"/>
              </a:rPr>
              <a:t>share of revenues from taxes on capital has increased</a:t>
            </a:r>
            <a:r>
              <a:rPr lang="en-US" altLang="zh-CN" dirty="0" smtClean="0"/>
              <a:t>.</a:t>
            </a:r>
          </a:p>
          <a:p>
            <a:r>
              <a:rPr lang="en-US" altLang="zh-CN" dirty="0">
                <a:latin typeface="Times New Roman"/>
                <a:cs typeface="Times New Roman"/>
              </a:rPr>
              <a:t>However, the fact that the average tax rate on aggregate capital has increased significantly since the late 1960’ s makes it more unlikely that the marginal tax rate on capital has fallen by enough to explain the discrepancy between the return to capital implied by the national accounts and the market- based measures of the return to capital. </a:t>
            </a:r>
          </a:p>
          <a:p>
            <a:endParaRPr lang="en-US" altLang="zh-CN" b="1" baseline="30000" dirty="0"/>
          </a:p>
          <a:p>
            <a:endParaRPr kumimoji="1" lang="zh-CN" altLang="en-US" dirty="0"/>
          </a:p>
        </p:txBody>
      </p:sp>
    </p:spTree>
    <p:extLst>
      <p:ext uri="{BB962C8B-B14F-4D97-AF65-F5344CB8AC3E}">
        <p14:creationId xmlns:p14="http://schemas.microsoft.com/office/powerpoint/2010/main" val="1894060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i="1" dirty="0" smtClean="0"/>
              <a:t>       A </a:t>
            </a:r>
            <a:r>
              <a:rPr lang="en-US" altLang="zh-CN" i="1" dirty="0"/>
              <a:t>. Taxes on Capital</a:t>
            </a:r>
            <a:br>
              <a:rPr lang="en-US" altLang="zh-CN" i="1" dirty="0"/>
            </a:br>
            <a:endParaRPr kumimoji="1" lang="zh-CN" altLang="en-US" dirty="0"/>
          </a:p>
        </p:txBody>
      </p:sp>
      <p:pic>
        <p:nvPicPr>
          <p:cNvPr id="4" name="内容占位符 3" descr="屏幕快照 2015-04-13 1.37.30.png"/>
          <p:cNvPicPr>
            <a:picLocks noGrp="1" noChangeAspect="1"/>
          </p:cNvPicPr>
          <p:nvPr>
            <p:ph idx="1"/>
          </p:nvPr>
        </p:nvPicPr>
        <p:blipFill>
          <a:blip r:embed="rId2">
            <a:extLst>
              <a:ext uri="{28A0092B-C50C-407E-A947-70E740481C1C}">
                <a14:useLocalDpi xmlns:a14="http://schemas.microsoft.com/office/drawing/2010/main" val="0"/>
              </a:ext>
            </a:extLst>
          </a:blip>
          <a:srcRect l="-9045" r="-9045"/>
          <a:stretch>
            <a:fillRect/>
          </a:stretch>
        </p:blipFill>
        <p:spPr>
          <a:xfrm>
            <a:off x="1042988" y="2324100"/>
            <a:ext cx="6777037" cy="3656013"/>
          </a:xfrm>
        </p:spPr>
      </p:pic>
    </p:spTree>
    <p:extLst>
      <p:ext uri="{BB962C8B-B14F-4D97-AF65-F5344CB8AC3E}">
        <p14:creationId xmlns:p14="http://schemas.microsoft.com/office/powerpoint/2010/main" val="4165852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1027664"/>
            <a:ext cx="7024744" cy="756702"/>
          </a:xfrm>
        </p:spPr>
        <p:txBody>
          <a:bodyPr>
            <a:normAutofit fontScale="90000"/>
          </a:bodyPr>
          <a:lstStyle/>
          <a:p>
            <a:r>
              <a:rPr lang="en-US" altLang="zh-CN" i="1" dirty="0" smtClean="0"/>
              <a:t>B </a:t>
            </a:r>
            <a:r>
              <a:rPr lang="en-US" altLang="zh-CN" i="1" dirty="0"/>
              <a:t>. Stalinist Forced </a:t>
            </a:r>
            <a:r>
              <a:rPr lang="en-US" altLang="zh-CN" i="1" dirty="0" smtClean="0"/>
              <a:t>Investment</a:t>
            </a:r>
            <a:br>
              <a:rPr lang="en-US" altLang="zh-CN" i="1" dirty="0" smtClean="0"/>
            </a:br>
            <a:endParaRPr kumimoji="1" lang="zh-CN" altLang="en-US" dirty="0"/>
          </a:p>
        </p:txBody>
      </p:sp>
      <p:sp>
        <p:nvSpPr>
          <p:cNvPr id="3" name="内容占位符 2"/>
          <p:cNvSpPr>
            <a:spLocks noGrp="1"/>
          </p:cNvSpPr>
          <p:nvPr>
            <p:ph idx="1"/>
          </p:nvPr>
        </p:nvSpPr>
        <p:spPr>
          <a:xfrm>
            <a:off x="1043492" y="1542952"/>
            <a:ext cx="6777317" cy="4289677"/>
          </a:xfrm>
        </p:spPr>
        <p:txBody>
          <a:bodyPr/>
          <a:lstStyle/>
          <a:p>
            <a:r>
              <a:rPr lang="en-US" altLang="zh-CN" dirty="0"/>
              <a:t> </a:t>
            </a:r>
            <a:r>
              <a:rPr lang="en-US" altLang="zh-CN" dirty="0">
                <a:latin typeface="Times New Roman"/>
                <a:cs typeface="Times New Roman"/>
              </a:rPr>
              <a:t>This section presents evidence to show that although the government controls a large share of national savings, these funds have largely been used to build up large holdings of foreign assets, and have not been channeled into public investment</a:t>
            </a:r>
            <a:r>
              <a:rPr lang="en-US" altLang="zh-CN" dirty="0"/>
              <a:t>.</a:t>
            </a:r>
            <a:endParaRPr lang="en-US" altLang="zh-CN" baseline="30000" dirty="0"/>
          </a:p>
          <a:p>
            <a:pPr marL="68580" indent="0">
              <a:buNone/>
            </a:pPr>
            <a:endParaRPr kumimoji="1" lang="zh-CN" altLang="en-US" dirty="0"/>
          </a:p>
        </p:txBody>
      </p:sp>
    </p:spTree>
    <p:extLst>
      <p:ext uri="{BB962C8B-B14F-4D97-AF65-F5344CB8AC3E}">
        <p14:creationId xmlns:p14="http://schemas.microsoft.com/office/powerpoint/2010/main" val="6257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2" y="1248087"/>
            <a:ext cx="7024744" cy="95437"/>
          </a:xfrm>
        </p:spPr>
        <p:txBody>
          <a:bodyPr>
            <a:normAutofit fontScale="90000"/>
          </a:bodyPr>
          <a:lstStyle/>
          <a:p>
            <a:r>
              <a:rPr kumimoji="1" lang="en-US" altLang="zh-CN" dirty="0" smtClean="0"/>
              <a:t>  </a:t>
            </a:r>
            <a:r>
              <a:rPr kumimoji="1" lang="en-US" altLang="zh-CN" dirty="0"/>
              <a:t> </a:t>
            </a:r>
            <a:r>
              <a:rPr kumimoji="1" lang="en-US" altLang="zh-CN" dirty="0" smtClean="0"/>
              <a:t>Introduction</a:t>
            </a:r>
            <a:endParaRPr kumimoji="1" lang="zh-CN" altLang="en-US" dirty="0"/>
          </a:p>
        </p:txBody>
      </p:sp>
      <p:sp>
        <p:nvSpPr>
          <p:cNvPr id="3" name="内容占位符 2"/>
          <p:cNvSpPr>
            <a:spLocks noGrp="1"/>
          </p:cNvSpPr>
          <p:nvPr>
            <p:ph idx="1"/>
          </p:nvPr>
        </p:nvSpPr>
        <p:spPr>
          <a:xfrm>
            <a:off x="1043492" y="1354020"/>
            <a:ext cx="6777317" cy="4478610"/>
          </a:xfrm>
        </p:spPr>
        <p:txBody>
          <a:bodyPr>
            <a:normAutofit fontScale="92500" lnSpcReduction="10000"/>
          </a:bodyPr>
          <a:lstStyle/>
          <a:p>
            <a:r>
              <a:rPr lang="en-US" altLang="zh-CN" dirty="0">
                <a:latin typeface="Times New Roman"/>
                <a:cs typeface="Times New Roman"/>
              </a:rPr>
              <a:t>Several recent growth accounting exercises have found that their extraordinary rate of output growth was due primarily to an equally impressive rate of factor accumulation, with little due to technological progress.</a:t>
            </a:r>
          </a:p>
          <a:p>
            <a:r>
              <a:rPr lang="en-US" altLang="zh-CN" dirty="0">
                <a:latin typeface="Times New Roman"/>
                <a:cs typeface="Times New Roman"/>
              </a:rPr>
              <a:t>factor accumulation has been the lead actor in East Asia’s </a:t>
            </a:r>
            <a:r>
              <a:rPr lang="en-US" altLang="zh-CN" dirty="0" smtClean="0">
                <a:latin typeface="Times New Roman"/>
                <a:cs typeface="Times New Roman"/>
              </a:rPr>
              <a:t>growth and </a:t>
            </a:r>
            <a:r>
              <a:rPr lang="en-US" altLang="zh-CN" dirty="0">
                <a:latin typeface="Times New Roman"/>
                <a:cs typeface="Times New Roman"/>
              </a:rPr>
              <a:t>the industrial revolution in East Asia can largely be explained as transition dynamics in a neoclassical growth framework</a:t>
            </a:r>
            <a:r>
              <a:rPr lang="en-US" altLang="zh-CN" dirty="0" smtClean="0">
                <a:latin typeface="Times New Roman"/>
                <a:cs typeface="Times New Roman"/>
              </a:rPr>
              <a:t>.</a:t>
            </a:r>
            <a:endParaRPr lang="en-US" altLang="zh-CN" dirty="0">
              <a:latin typeface="Times New Roman"/>
              <a:cs typeface="Times New Roman"/>
            </a:endParaRPr>
          </a:p>
          <a:p>
            <a:r>
              <a:rPr lang="en-US" altLang="zh-CN" dirty="0">
                <a:latin typeface="Times New Roman"/>
                <a:cs typeface="Times New Roman"/>
              </a:rPr>
              <a:t>The central point of this paper is that if the capital-output ratio in these countries has </a:t>
            </a:r>
            <a:r>
              <a:rPr lang="en-US" altLang="zh-CN" dirty="0" smtClean="0">
                <a:latin typeface="Times New Roman"/>
                <a:cs typeface="Times New Roman"/>
              </a:rPr>
              <a:t>increased </a:t>
            </a:r>
            <a:r>
              <a:rPr lang="en-US" altLang="zh-CN" dirty="0">
                <a:latin typeface="Times New Roman"/>
                <a:cs typeface="Times New Roman"/>
              </a:rPr>
              <a:t>by the extent implied by their national accounts, the return to capital should have fallen dramatically as capital accumulation encounters diminishing returns.</a:t>
            </a:r>
            <a:endParaRPr lang="en-US" altLang="zh-CN" baseline="30000" dirty="0">
              <a:latin typeface="Times New Roman"/>
              <a:cs typeface="Times New Roman"/>
            </a:endParaRPr>
          </a:p>
          <a:p>
            <a:endParaRPr lang="en-US" altLang="zh-CN" baseline="30000" dirty="0">
              <a:latin typeface="Times New Roman"/>
              <a:cs typeface="Times New Roman"/>
            </a:endParaRPr>
          </a:p>
          <a:p>
            <a:endParaRPr kumimoji="1" lang="zh-CN" altLang="en-US" dirty="0"/>
          </a:p>
        </p:txBody>
      </p:sp>
    </p:spTree>
    <p:extLst>
      <p:ext uri="{BB962C8B-B14F-4D97-AF65-F5344CB8AC3E}">
        <p14:creationId xmlns:p14="http://schemas.microsoft.com/office/powerpoint/2010/main" val="3172390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39967" y="1002493"/>
            <a:ext cx="3300984" cy="1463040"/>
          </a:xfrm>
        </p:spPr>
        <p:txBody>
          <a:bodyPr/>
          <a:lstStyle/>
          <a:p>
            <a:endParaRPr kumimoji="1" lang="zh-CN" altLang="en-US"/>
          </a:p>
        </p:txBody>
      </p:sp>
      <p:pic>
        <p:nvPicPr>
          <p:cNvPr id="5" name="图片占位符 4" descr="屏幕快照 2015-04-13 0.59.43.png"/>
          <p:cNvPicPr>
            <a:picLocks noGrp="1" noChangeAspect="1"/>
          </p:cNvPicPr>
          <p:nvPr>
            <p:ph type="pic" idx="1"/>
          </p:nvPr>
        </p:nvPicPr>
        <p:blipFill>
          <a:blip r:embed="rId2">
            <a:extLst>
              <a:ext uri="{28A0092B-C50C-407E-A947-70E740481C1C}">
                <a14:useLocalDpi xmlns:a14="http://schemas.microsoft.com/office/drawing/2010/main" val="0"/>
              </a:ext>
            </a:extLst>
          </a:blip>
          <a:srcRect t="-229343" b="-229343"/>
          <a:stretch>
            <a:fillRect/>
          </a:stretch>
        </p:blipFill>
        <p:spPr>
          <a:xfrm>
            <a:off x="1004888" y="693738"/>
            <a:ext cx="3359150" cy="5468937"/>
          </a:xfrm>
        </p:spPr>
      </p:pic>
      <p:sp>
        <p:nvSpPr>
          <p:cNvPr id="4" name="文本占位符 3"/>
          <p:cNvSpPr>
            <a:spLocks noGrp="1"/>
          </p:cNvSpPr>
          <p:nvPr>
            <p:ph type="body" sz="half" idx="2"/>
          </p:nvPr>
        </p:nvSpPr>
        <p:spPr>
          <a:xfrm>
            <a:off x="4734630" y="2697542"/>
            <a:ext cx="3300573" cy="2955108"/>
          </a:xfrm>
        </p:spPr>
        <p:txBody>
          <a:bodyPr>
            <a:normAutofit/>
          </a:bodyPr>
          <a:lstStyle/>
          <a:p>
            <a:r>
              <a:rPr kumimoji="1" lang="en-US" altLang="zh-CN" sz="2000" dirty="0" smtClean="0">
                <a:latin typeface="Times New Roman"/>
                <a:cs typeface="Times New Roman"/>
              </a:rPr>
              <a:t>Even</a:t>
            </a:r>
            <a:r>
              <a:rPr kumimoji="1" lang="zh-CN" altLang="en-US" sz="2000" dirty="0" smtClean="0">
                <a:latin typeface="Times New Roman"/>
                <a:cs typeface="Times New Roman"/>
              </a:rPr>
              <a:t> </a:t>
            </a:r>
            <a:r>
              <a:rPr kumimoji="1" lang="en-US" altLang="zh-CN" sz="2000" dirty="0" smtClean="0">
                <a:latin typeface="Times New Roman"/>
                <a:cs typeface="Times New Roman"/>
              </a:rPr>
              <a:t>if</a:t>
            </a:r>
            <a:r>
              <a:rPr kumimoji="1" lang="zh-CN" altLang="en-US" sz="2000" dirty="0" smtClean="0">
                <a:latin typeface="Times New Roman"/>
                <a:cs typeface="Times New Roman"/>
              </a:rPr>
              <a:t> </a:t>
            </a:r>
            <a:r>
              <a:rPr kumimoji="1" lang="en-US" altLang="zh-CN" sz="2000" dirty="0" smtClean="0">
                <a:latin typeface="Times New Roman"/>
                <a:cs typeface="Times New Roman"/>
              </a:rPr>
              <a:t>is</a:t>
            </a:r>
            <a:r>
              <a:rPr kumimoji="1" lang="zh-CN" altLang="en-US" sz="2000" dirty="0" smtClean="0">
                <a:latin typeface="Times New Roman"/>
                <a:cs typeface="Times New Roman"/>
              </a:rPr>
              <a:t> </a:t>
            </a:r>
            <a:r>
              <a:rPr lang="en-US" altLang="zh-CN" sz="2000" i="1" dirty="0" smtClean="0">
                <a:latin typeface="Times New Roman"/>
                <a:cs typeface="Times New Roman"/>
              </a:rPr>
              <a:t>S</a:t>
            </a:r>
            <a:r>
              <a:rPr lang="en-US" altLang="zh-CN" sz="2000" i="1" baseline="-25000" dirty="0" smtClean="0">
                <a:latin typeface="Times New Roman"/>
                <a:cs typeface="Times New Roman"/>
              </a:rPr>
              <a:t>PUBLIC</a:t>
            </a:r>
            <a:r>
              <a:rPr lang="zh-CN" altLang="en-US" sz="2000" i="1" baseline="-25000" dirty="0" smtClean="0">
                <a:latin typeface="Times New Roman"/>
                <a:cs typeface="Times New Roman"/>
              </a:rPr>
              <a:t> </a:t>
            </a:r>
            <a:r>
              <a:rPr kumimoji="1" lang="en-US" altLang="zh-CN" sz="2000" dirty="0" smtClean="0">
                <a:latin typeface="Times New Roman"/>
                <a:cs typeface="Times New Roman"/>
              </a:rPr>
              <a:t>large</a:t>
            </a:r>
            <a:r>
              <a:rPr kumimoji="1" lang="zh-CN" altLang="en-US" sz="2000" dirty="0" smtClean="0">
                <a:latin typeface="Times New Roman"/>
                <a:cs typeface="Times New Roman"/>
              </a:rPr>
              <a:t> </a:t>
            </a:r>
            <a:r>
              <a:rPr kumimoji="1" lang="en-US" altLang="zh-CN" sz="2000" dirty="0" smtClean="0">
                <a:latin typeface="Times New Roman"/>
                <a:cs typeface="Times New Roman"/>
              </a:rPr>
              <a:t>,it</a:t>
            </a:r>
            <a:r>
              <a:rPr kumimoji="1" lang="zh-CN" altLang="en-US" sz="2000" dirty="0" smtClean="0">
                <a:latin typeface="Times New Roman"/>
                <a:cs typeface="Times New Roman"/>
              </a:rPr>
              <a:t> </a:t>
            </a:r>
            <a:r>
              <a:rPr kumimoji="1" lang="en-US" altLang="zh-CN" sz="2000" dirty="0" smtClean="0">
                <a:latin typeface="Times New Roman"/>
                <a:cs typeface="Times New Roman"/>
              </a:rPr>
              <a:t>does</a:t>
            </a:r>
            <a:r>
              <a:rPr kumimoji="1" lang="zh-CN" altLang="en-US" sz="2000" dirty="0" smtClean="0">
                <a:latin typeface="Times New Roman"/>
                <a:cs typeface="Times New Roman"/>
              </a:rPr>
              <a:t> </a:t>
            </a:r>
            <a:r>
              <a:rPr kumimoji="1" lang="en-US" altLang="zh-CN" sz="2000" dirty="0" smtClean="0">
                <a:latin typeface="Times New Roman"/>
                <a:cs typeface="Times New Roman"/>
              </a:rPr>
              <a:t>not</a:t>
            </a:r>
            <a:r>
              <a:rPr kumimoji="1" lang="zh-CN" altLang="en-US" sz="2000" dirty="0" smtClean="0">
                <a:latin typeface="Times New Roman"/>
                <a:cs typeface="Times New Roman"/>
              </a:rPr>
              <a:t> </a:t>
            </a:r>
            <a:r>
              <a:rPr kumimoji="1" lang="en-US" altLang="zh-CN" sz="2000" dirty="0" smtClean="0">
                <a:latin typeface="Times New Roman"/>
                <a:cs typeface="Times New Roman"/>
              </a:rPr>
              <a:t>follow that</a:t>
            </a:r>
            <a:r>
              <a:rPr kumimoji="1" lang="en-US" altLang="zh-CN" sz="2000" dirty="0" smtClean="0">
                <a:latin typeface="Times New Roman"/>
                <a:cs typeface="Times New Roman"/>
              </a:rPr>
              <a:t> </a:t>
            </a:r>
            <a:r>
              <a:rPr lang="en-US" altLang="zh-CN" sz="2000" i="1" dirty="0" smtClean="0">
                <a:latin typeface="Times New Roman"/>
                <a:cs typeface="Times New Roman"/>
              </a:rPr>
              <a:t>I</a:t>
            </a:r>
            <a:r>
              <a:rPr lang="en-US" altLang="zh-CN" sz="2000" i="1" baseline="-25000" dirty="0" smtClean="0">
                <a:latin typeface="Times New Roman"/>
                <a:cs typeface="Times New Roman"/>
              </a:rPr>
              <a:t>PUBLIC</a:t>
            </a:r>
            <a:r>
              <a:rPr lang="zh-CN" altLang="en-US" sz="2000" i="1" baseline="-25000" dirty="0" smtClean="0">
                <a:latin typeface="Times New Roman"/>
                <a:cs typeface="Times New Roman"/>
              </a:rPr>
              <a:t> </a:t>
            </a:r>
            <a:r>
              <a:rPr kumimoji="1" lang="zh-CN" altLang="en-US" sz="2000" dirty="0" smtClean="0">
                <a:latin typeface="Times New Roman"/>
                <a:cs typeface="Times New Roman"/>
              </a:rPr>
              <a:t> </a:t>
            </a:r>
            <a:r>
              <a:rPr kumimoji="1" lang="en-US" altLang="zh-CN" sz="2000" dirty="0" smtClean="0">
                <a:latin typeface="Times New Roman"/>
                <a:cs typeface="Times New Roman"/>
              </a:rPr>
              <a:t>must</a:t>
            </a:r>
            <a:r>
              <a:rPr kumimoji="1" lang="zh-CN" altLang="en-US" sz="2000" dirty="0" smtClean="0">
                <a:latin typeface="Times New Roman"/>
                <a:cs typeface="Times New Roman"/>
              </a:rPr>
              <a:t> </a:t>
            </a:r>
            <a:r>
              <a:rPr kumimoji="1" lang="en-US" altLang="zh-CN" sz="2000" dirty="0" smtClean="0">
                <a:latin typeface="Times New Roman"/>
                <a:cs typeface="Times New Roman"/>
              </a:rPr>
              <a:t>be</a:t>
            </a:r>
            <a:r>
              <a:rPr kumimoji="1" lang="zh-CN" altLang="en-US" sz="2000" dirty="0" smtClean="0">
                <a:latin typeface="Times New Roman"/>
                <a:cs typeface="Times New Roman"/>
              </a:rPr>
              <a:t> </a:t>
            </a:r>
            <a:r>
              <a:rPr kumimoji="1" lang="en-US" altLang="zh-CN" sz="2000" dirty="0" smtClean="0">
                <a:latin typeface="Times New Roman"/>
                <a:cs typeface="Times New Roman"/>
              </a:rPr>
              <a:t>large</a:t>
            </a:r>
            <a:r>
              <a:rPr kumimoji="1" lang="zh-CN" altLang="en-US" sz="2000" dirty="0" smtClean="0">
                <a:latin typeface="Times New Roman"/>
                <a:cs typeface="Times New Roman"/>
              </a:rPr>
              <a:t> </a:t>
            </a:r>
            <a:r>
              <a:rPr kumimoji="1" lang="en-US" altLang="zh-CN" sz="2000" dirty="0" smtClean="0">
                <a:latin typeface="Times New Roman"/>
                <a:cs typeface="Times New Roman"/>
              </a:rPr>
              <a:t>because</a:t>
            </a:r>
            <a:r>
              <a:rPr kumimoji="1" lang="zh-CN" altLang="en-US" sz="2000" dirty="0" smtClean="0">
                <a:latin typeface="Times New Roman"/>
                <a:cs typeface="Times New Roman"/>
              </a:rPr>
              <a:t> </a:t>
            </a:r>
            <a:r>
              <a:rPr kumimoji="1" lang="en-US" altLang="zh-CN" sz="2000" dirty="0" smtClean="0">
                <a:latin typeface="Times New Roman"/>
                <a:cs typeface="Times New Roman"/>
              </a:rPr>
              <a:t>the</a:t>
            </a:r>
            <a:r>
              <a:rPr kumimoji="1" lang="zh-CN" altLang="en-US" sz="2000" dirty="0" smtClean="0">
                <a:latin typeface="Times New Roman"/>
                <a:cs typeface="Times New Roman"/>
              </a:rPr>
              <a:t> </a:t>
            </a:r>
            <a:r>
              <a:rPr kumimoji="1" lang="en-US" altLang="zh-CN" sz="2000" dirty="0" smtClean="0">
                <a:latin typeface="Times New Roman"/>
                <a:cs typeface="Times New Roman"/>
              </a:rPr>
              <a:t>government</a:t>
            </a:r>
            <a:r>
              <a:rPr kumimoji="1" lang="zh-CN" altLang="en-US" sz="2000" dirty="0" smtClean="0">
                <a:latin typeface="Times New Roman"/>
                <a:cs typeface="Times New Roman"/>
              </a:rPr>
              <a:t> </a:t>
            </a:r>
            <a:r>
              <a:rPr kumimoji="1" lang="en-US" altLang="zh-CN" sz="2000" dirty="0" smtClean="0">
                <a:latin typeface="Times New Roman"/>
                <a:cs typeface="Times New Roman"/>
              </a:rPr>
              <a:t>can</a:t>
            </a:r>
            <a:r>
              <a:rPr kumimoji="1" lang="zh-CN" altLang="en-US" sz="2000" dirty="0" smtClean="0">
                <a:latin typeface="Times New Roman"/>
                <a:cs typeface="Times New Roman"/>
              </a:rPr>
              <a:t> </a:t>
            </a:r>
            <a:r>
              <a:rPr kumimoji="1" lang="en-US" altLang="zh-CN" sz="2000" dirty="0" smtClean="0">
                <a:latin typeface="Times New Roman"/>
                <a:cs typeface="Times New Roman"/>
              </a:rPr>
              <a:t>invest</a:t>
            </a:r>
            <a:r>
              <a:rPr kumimoji="1" lang="zh-CN" altLang="en-US" sz="2000" dirty="0" smtClean="0">
                <a:latin typeface="Times New Roman"/>
                <a:cs typeface="Times New Roman"/>
              </a:rPr>
              <a:t> </a:t>
            </a:r>
            <a:r>
              <a:rPr kumimoji="1" lang="en-US" altLang="zh-CN" sz="2000" dirty="0" smtClean="0">
                <a:latin typeface="Times New Roman"/>
                <a:cs typeface="Times New Roman"/>
              </a:rPr>
              <a:t>the</a:t>
            </a:r>
            <a:r>
              <a:rPr kumimoji="1" lang="zh-CN" altLang="en-US" sz="2000" dirty="0" smtClean="0">
                <a:latin typeface="Times New Roman"/>
                <a:cs typeface="Times New Roman"/>
              </a:rPr>
              <a:t> </a:t>
            </a:r>
            <a:r>
              <a:rPr kumimoji="1" lang="en-US" altLang="zh-CN" sz="2000" dirty="0" smtClean="0">
                <a:latin typeface="Times New Roman"/>
                <a:cs typeface="Times New Roman"/>
              </a:rPr>
              <a:t>saving</a:t>
            </a:r>
            <a:r>
              <a:rPr kumimoji="1" lang="zh-CN" altLang="en-US" sz="2000" dirty="0" smtClean="0">
                <a:latin typeface="Times New Roman"/>
                <a:cs typeface="Times New Roman"/>
              </a:rPr>
              <a:t> </a:t>
            </a:r>
            <a:r>
              <a:rPr kumimoji="1" lang="en-US" altLang="zh-CN" sz="2000" dirty="0" smtClean="0">
                <a:latin typeface="Times New Roman"/>
                <a:cs typeface="Times New Roman"/>
              </a:rPr>
              <a:t>under</a:t>
            </a:r>
            <a:r>
              <a:rPr kumimoji="1" lang="zh-CN" altLang="en-US" sz="2000" dirty="0" smtClean="0">
                <a:latin typeface="Times New Roman"/>
                <a:cs typeface="Times New Roman"/>
              </a:rPr>
              <a:t> </a:t>
            </a:r>
            <a:r>
              <a:rPr kumimoji="1" lang="en-US" altLang="zh-CN" sz="2000" dirty="0" smtClean="0">
                <a:latin typeface="Times New Roman"/>
                <a:cs typeface="Times New Roman"/>
              </a:rPr>
              <a:t>its</a:t>
            </a:r>
            <a:r>
              <a:rPr kumimoji="1" lang="zh-CN" altLang="en-US" sz="2000" dirty="0" smtClean="0">
                <a:latin typeface="Times New Roman"/>
                <a:cs typeface="Times New Roman"/>
              </a:rPr>
              <a:t> </a:t>
            </a:r>
            <a:r>
              <a:rPr kumimoji="1" lang="en-US" altLang="zh-CN" sz="2000" dirty="0" smtClean="0">
                <a:latin typeface="Times New Roman"/>
                <a:cs typeface="Times New Roman"/>
              </a:rPr>
              <a:t>control</a:t>
            </a:r>
            <a:r>
              <a:rPr kumimoji="1" lang="zh-CN" altLang="en-US" sz="2000" dirty="0" smtClean="0">
                <a:latin typeface="Times New Roman"/>
                <a:cs typeface="Times New Roman"/>
              </a:rPr>
              <a:t> </a:t>
            </a:r>
            <a:r>
              <a:rPr kumimoji="1" lang="en-US" altLang="zh-CN" sz="2000" dirty="0" smtClean="0">
                <a:latin typeface="Times New Roman"/>
                <a:cs typeface="Times New Roman"/>
              </a:rPr>
              <a:t>in</a:t>
            </a:r>
            <a:r>
              <a:rPr kumimoji="1" lang="zh-CN" altLang="en-US" sz="2000" dirty="0" smtClean="0">
                <a:latin typeface="Times New Roman"/>
                <a:cs typeface="Times New Roman"/>
              </a:rPr>
              <a:t> </a:t>
            </a:r>
            <a:r>
              <a:rPr kumimoji="1" lang="en-US" altLang="zh-CN" sz="2000" dirty="0" smtClean="0">
                <a:latin typeface="Times New Roman"/>
                <a:cs typeface="Times New Roman"/>
              </a:rPr>
              <a:t>other</a:t>
            </a:r>
            <a:r>
              <a:rPr kumimoji="1" lang="zh-CN" altLang="en-US" sz="2000" dirty="0" smtClean="0">
                <a:latin typeface="Times New Roman"/>
                <a:cs typeface="Times New Roman"/>
              </a:rPr>
              <a:t> </a:t>
            </a:r>
            <a:r>
              <a:rPr kumimoji="1" lang="en-US" altLang="zh-CN" sz="2000" dirty="0" smtClean="0">
                <a:latin typeface="Times New Roman"/>
                <a:cs typeface="Times New Roman"/>
              </a:rPr>
              <a:t>types</a:t>
            </a:r>
            <a:r>
              <a:rPr kumimoji="1" lang="zh-CN" altLang="en-US" sz="2000" dirty="0" smtClean="0">
                <a:latin typeface="Times New Roman"/>
                <a:cs typeface="Times New Roman"/>
              </a:rPr>
              <a:t> </a:t>
            </a:r>
            <a:r>
              <a:rPr kumimoji="1" lang="en-US" altLang="zh-CN" sz="2000" dirty="0" smtClean="0">
                <a:latin typeface="Times New Roman"/>
                <a:cs typeface="Times New Roman"/>
              </a:rPr>
              <a:t>of</a:t>
            </a:r>
            <a:r>
              <a:rPr kumimoji="1" lang="zh-CN" altLang="en-US" sz="2000" dirty="0" smtClean="0">
                <a:latin typeface="Times New Roman"/>
                <a:cs typeface="Times New Roman"/>
              </a:rPr>
              <a:t> </a:t>
            </a:r>
            <a:r>
              <a:rPr kumimoji="1" lang="en-US" altLang="zh-CN" sz="2000" dirty="0" smtClean="0">
                <a:latin typeface="Times New Roman"/>
                <a:cs typeface="Times New Roman"/>
              </a:rPr>
              <a:t>asset.</a:t>
            </a:r>
            <a:endParaRPr kumimoji="1" lang="zh-CN" altLang="en-US" sz="2000" dirty="0">
              <a:latin typeface="Times New Roman"/>
              <a:cs typeface="Times New Roman"/>
            </a:endParaRPr>
          </a:p>
        </p:txBody>
      </p:sp>
    </p:spTree>
    <p:extLst>
      <p:ext uri="{BB962C8B-B14F-4D97-AF65-F5344CB8AC3E}">
        <p14:creationId xmlns:p14="http://schemas.microsoft.com/office/powerpoint/2010/main" val="854729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descr="屏幕快照 2015-04-13 2.04.56.png"/>
          <p:cNvPicPr>
            <a:picLocks noGrp="1" noChangeAspect="1"/>
          </p:cNvPicPr>
          <p:nvPr>
            <p:ph idx="1"/>
          </p:nvPr>
        </p:nvPicPr>
        <p:blipFill>
          <a:blip r:embed="rId2">
            <a:extLst>
              <a:ext uri="{28A0092B-C50C-407E-A947-70E740481C1C}">
                <a14:useLocalDpi xmlns:a14="http://schemas.microsoft.com/office/drawing/2010/main" val="0"/>
              </a:ext>
            </a:extLst>
          </a:blip>
          <a:srcRect l="-9336" r="-9336"/>
          <a:stretch>
            <a:fillRect/>
          </a:stretch>
        </p:blipFill>
        <p:spPr/>
      </p:pic>
    </p:spTree>
    <p:extLst>
      <p:ext uri="{BB962C8B-B14F-4D97-AF65-F5344CB8AC3E}">
        <p14:creationId xmlns:p14="http://schemas.microsoft.com/office/powerpoint/2010/main" val="79616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descr="屏幕快照 2015-04-13 2.05.01.png"/>
          <p:cNvPicPr>
            <a:picLocks noGrp="1" noChangeAspect="1"/>
          </p:cNvPicPr>
          <p:nvPr>
            <p:ph idx="1"/>
          </p:nvPr>
        </p:nvPicPr>
        <p:blipFill>
          <a:blip r:embed="rId2">
            <a:extLst>
              <a:ext uri="{28A0092B-C50C-407E-A947-70E740481C1C}">
                <a14:useLocalDpi xmlns:a14="http://schemas.microsoft.com/office/drawing/2010/main" val="0"/>
              </a:ext>
            </a:extLst>
          </a:blip>
          <a:srcRect l="-19426" r="-19426"/>
          <a:stretch>
            <a:fillRect/>
          </a:stretch>
        </p:blipFill>
        <p:spPr/>
      </p:pic>
    </p:spTree>
    <p:extLst>
      <p:ext uri="{BB962C8B-B14F-4D97-AF65-F5344CB8AC3E}">
        <p14:creationId xmlns:p14="http://schemas.microsoft.com/office/powerpoint/2010/main" val="3448556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 </a:t>
            </a:r>
            <a:r>
              <a:rPr lang="en-US" altLang="zh-CN" i="1" dirty="0"/>
              <a:t>Changes in the Risk Premium </a:t>
            </a:r>
            <a:r>
              <a:rPr lang="en-US" altLang="zh-CN" dirty="0"/>
              <a:t/>
            </a:r>
            <a:br>
              <a:rPr lang="en-US" altLang="zh-CN" dirty="0"/>
            </a:br>
            <a:endParaRPr kumimoji="1" lang="zh-CN" altLang="en-US" dirty="0"/>
          </a:p>
        </p:txBody>
      </p:sp>
      <p:sp>
        <p:nvSpPr>
          <p:cNvPr id="3" name="内容占位符 2"/>
          <p:cNvSpPr>
            <a:spLocks noGrp="1"/>
          </p:cNvSpPr>
          <p:nvPr>
            <p:ph idx="1"/>
          </p:nvPr>
        </p:nvSpPr>
        <p:spPr>
          <a:xfrm>
            <a:off x="1043492" y="1616426"/>
            <a:ext cx="6777317" cy="4216204"/>
          </a:xfrm>
        </p:spPr>
        <p:txBody>
          <a:bodyPr>
            <a:normAutofit/>
          </a:bodyPr>
          <a:lstStyle/>
          <a:p>
            <a:r>
              <a:rPr lang="en-US" altLang="zh-CN" dirty="0" smtClean="0">
                <a:latin typeface="Times New Roman"/>
                <a:cs typeface="Times New Roman"/>
              </a:rPr>
              <a:t>there </a:t>
            </a:r>
            <a:r>
              <a:rPr lang="en-US" altLang="zh-CN" dirty="0">
                <a:latin typeface="Times New Roman"/>
                <a:cs typeface="Times New Roman"/>
              </a:rPr>
              <a:t>was a large risk premium in Singapore in the late 1960’ s and early 1970’ s that has subsequently fallen. </a:t>
            </a:r>
            <a:endParaRPr lang="en-US" altLang="zh-CN" dirty="0" smtClean="0">
              <a:latin typeface="Times New Roman"/>
              <a:cs typeface="Times New Roman"/>
            </a:endParaRPr>
          </a:p>
          <a:p>
            <a:r>
              <a:rPr lang="en-US" altLang="zh-CN" dirty="0" smtClean="0">
                <a:latin typeface="Times New Roman"/>
                <a:cs typeface="Times New Roman"/>
              </a:rPr>
              <a:t>one </a:t>
            </a:r>
            <a:r>
              <a:rPr lang="en-US" altLang="zh-CN" dirty="0">
                <a:latin typeface="Times New Roman"/>
                <a:cs typeface="Times New Roman"/>
              </a:rPr>
              <a:t>way to measure </a:t>
            </a:r>
            <a:r>
              <a:rPr lang="en-US" altLang="zh-CN" dirty="0" smtClean="0">
                <a:latin typeface="Times New Roman"/>
                <a:cs typeface="Times New Roman"/>
              </a:rPr>
              <a:t>risk </a:t>
            </a:r>
            <a:r>
              <a:rPr lang="en-US" altLang="zh-CN" dirty="0">
                <a:latin typeface="Times New Roman"/>
                <a:cs typeface="Times New Roman"/>
              </a:rPr>
              <a:t>premium is to use a measure of the return to capital that already incorporates a risk premium. </a:t>
            </a:r>
            <a:endParaRPr lang="en-US" altLang="zh-CN" dirty="0" smtClean="0">
              <a:latin typeface="Times New Roman"/>
              <a:cs typeface="Times New Roman"/>
            </a:endParaRPr>
          </a:p>
          <a:p>
            <a:r>
              <a:rPr lang="en-US" altLang="zh-CN" dirty="0">
                <a:latin typeface="Times New Roman"/>
                <a:cs typeface="Times New Roman"/>
              </a:rPr>
              <a:t>Another way to measure the risk premium in Singapore is to look at the interest rate paid on US-dollar denominated bonds issued by the Singaporean government in the early 1970’ s. </a:t>
            </a:r>
          </a:p>
          <a:p>
            <a:endParaRPr lang="en-US" altLang="zh-CN" dirty="0"/>
          </a:p>
          <a:p>
            <a:endParaRPr kumimoji="1" lang="en-US" altLang="zh-CN" dirty="0" smtClean="0"/>
          </a:p>
          <a:p>
            <a:endParaRPr kumimoji="1" lang="en-US" altLang="zh-CN" dirty="0"/>
          </a:p>
          <a:p>
            <a:endParaRPr kumimoji="1" lang="en-US" altLang="zh-CN" dirty="0" smtClean="0"/>
          </a:p>
          <a:p>
            <a:endParaRPr kumimoji="1" lang="en-US" altLang="zh-CN" dirty="0" smtClean="0"/>
          </a:p>
          <a:p>
            <a:endParaRPr kumimoji="1" lang="zh-CN" altLang="en-US" dirty="0"/>
          </a:p>
        </p:txBody>
      </p:sp>
    </p:spTree>
    <p:extLst>
      <p:ext uri="{BB962C8B-B14F-4D97-AF65-F5344CB8AC3E}">
        <p14:creationId xmlns:p14="http://schemas.microsoft.com/office/powerpoint/2010/main" val="1937063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 </a:t>
            </a:r>
            <a:r>
              <a:rPr lang="en-US" altLang="zh-CN" i="1" dirty="0"/>
              <a:t>Changes in the Risk Premium </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latin typeface="Times New Roman"/>
                <a:cs typeface="Times New Roman"/>
              </a:rPr>
              <a:t>In the late 1980’ s, Singapore’ s long-term sovereign foreign currency debt was rated Aa3 by Moody’s and </a:t>
            </a:r>
            <a:r>
              <a:rPr lang="en-US" altLang="zh-CN" dirty="0" smtClean="0">
                <a:latin typeface="Times New Roman"/>
                <a:cs typeface="Times New Roman"/>
              </a:rPr>
              <a:t>AA+ </a:t>
            </a:r>
            <a:r>
              <a:rPr lang="en-US" altLang="zh-CN" dirty="0">
                <a:latin typeface="Times New Roman"/>
                <a:cs typeface="Times New Roman"/>
              </a:rPr>
              <a:t>by Standard and </a:t>
            </a:r>
            <a:r>
              <a:rPr lang="en-US" altLang="zh-CN" dirty="0" err="1" smtClean="0">
                <a:latin typeface="Times New Roman"/>
                <a:cs typeface="Times New Roman"/>
              </a:rPr>
              <a:t>Poors</a:t>
            </a:r>
            <a:r>
              <a:rPr lang="en-US" altLang="zh-CN" dirty="0" smtClean="0">
                <a:latin typeface="Times New Roman"/>
                <a:cs typeface="Times New Roman"/>
              </a:rPr>
              <a:t>, </a:t>
            </a:r>
            <a:r>
              <a:rPr lang="en-US" altLang="zh-CN" dirty="0">
                <a:latin typeface="Times New Roman"/>
                <a:cs typeface="Times New Roman"/>
              </a:rPr>
              <a:t>which implies a sovereign risk </a:t>
            </a:r>
            <a:r>
              <a:rPr lang="en-US" altLang="zh-CN" dirty="0" smtClean="0">
                <a:latin typeface="Times New Roman"/>
                <a:cs typeface="Times New Roman"/>
              </a:rPr>
              <a:t>premium </a:t>
            </a:r>
            <a:r>
              <a:rPr lang="en-US" altLang="zh-CN" dirty="0">
                <a:latin typeface="Times New Roman"/>
                <a:cs typeface="Times New Roman"/>
              </a:rPr>
              <a:t>of 100–110 basis points</a:t>
            </a:r>
            <a:r>
              <a:rPr lang="en-US" altLang="zh-CN" dirty="0" smtClean="0">
                <a:latin typeface="Times New Roman"/>
                <a:cs typeface="Times New Roman"/>
              </a:rPr>
              <a:t>. </a:t>
            </a:r>
            <a:endParaRPr lang="en-US" altLang="zh-CN" dirty="0">
              <a:latin typeface="Times New Roman"/>
              <a:cs typeface="Times New Roman"/>
            </a:endParaRPr>
          </a:p>
          <a:p>
            <a:r>
              <a:rPr lang="en-US" altLang="zh-CN" dirty="0" smtClean="0">
                <a:latin typeface="Times New Roman"/>
                <a:cs typeface="Times New Roman"/>
              </a:rPr>
              <a:t>An </a:t>
            </a:r>
            <a:r>
              <a:rPr lang="en-US" altLang="zh-CN" dirty="0">
                <a:latin typeface="Times New Roman"/>
                <a:cs typeface="Times New Roman"/>
              </a:rPr>
              <a:t>85–95- </a:t>
            </a:r>
            <a:r>
              <a:rPr lang="en-US" altLang="zh-CN" dirty="0">
                <a:latin typeface="Times New Roman"/>
                <a:cs typeface="Times New Roman"/>
              </a:rPr>
              <a:t>basis</a:t>
            </a:r>
            <a:r>
              <a:rPr lang="en-US" altLang="zh-CN" dirty="0">
                <a:latin typeface="Times New Roman"/>
                <a:cs typeface="Times New Roman"/>
              </a:rPr>
              <a:t> points drop in the sovereign risk premium over two decades implies that the average </a:t>
            </a:r>
            <a:r>
              <a:rPr lang="en-US" altLang="zh-CN" dirty="0" smtClean="0">
                <a:latin typeface="Times New Roman"/>
                <a:cs typeface="Times New Roman"/>
              </a:rPr>
              <a:t>annual </a:t>
            </a:r>
            <a:r>
              <a:rPr lang="en-US" altLang="zh-CN" dirty="0">
                <a:latin typeface="Times New Roman"/>
                <a:cs typeface="Times New Roman"/>
              </a:rPr>
              <a:t>growth rate of the rental price of capital is 0.21–0.23 percent lower than what the </a:t>
            </a:r>
            <a:r>
              <a:rPr lang="en-US" altLang="zh-CN" dirty="0" smtClean="0">
                <a:latin typeface="Times New Roman"/>
                <a:cs typeface="Times New Roman"/>
              </a:rPr>
              <a:t>estimates </a:t>
            </a:r>
            <a:r>
              <a:rPr lang="en-US" altLang="zh-CN" dirty="0">
                <a:latin typeface="Times New Roman"/>
                <a:cs typeface="Times New Roman"/>
              </a:rPr>
              <a:t>in this paper </a:t>
            </a:r>
            <a:r>
              <a:rPr lang="en-US" altLang="zh-CN" dirty="0" smtClean="0">
                <a:latin typeface="Times New Roman"/>
                <a:cs typeface="Times New Roman"/>
              </a:rPr>
              <a:t>indicate . In </a:t>
            </a:r>
            <a:r>
              <a:rPr lang="en-US" altLang="zh-CN" dirty="0">
                <a:latin typeface="Times New Roman"/>
                <a:cs typeface="Times New Roman"/>
              </a:rPr>
              <a:t>turn, with a capital share of 50 percent, this implies that the estimates of dual TFPG presented in this paper are upwardly biased by 0.11–0.12 percent a year, which is relatively small. </a:t>
            </a:r>
          </a:p>
          <a:p>
            <a:endParaRPr kumimoji="1" lang="zh-CN" altLang="en-US" dirty="0"/>
          </a:p>
        </p:txBody>
      </p:sp>
    </p:spTree>
    <p:extLst>
      <p:ext uri="{BB962C8B-B14F-4D97-AF65-F5344CB8AC3E}">
        <p14:creationId xmlns:p14="http://schemas.microsoft.com/office/powerpoint/2010/main" val="129098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 </a:t>
            </a:r>
            <a:r>
              <a:rPr lang="en-US" altLang="zh-CN" i="1" dirty="0"/>
              <a:t>Financial Market Controls </a:t>
            </a:r>
            <a:r>
              <a:rPr lang="en-US" altLang="zh-CN" dirty="0"/>
              <a:t/>
            </a:r>
            <a:br>
              <a:rPr lang="en-US" altLang="zh-CN" dirty="0"/>
            </a:br>
            <a:endParaRPr kumimoji="1" lang="zh-CN" altLang="en-US" dirty="0"/>
          </a:p>
        </p:txBody>
      </p:sp>
      <p:sp>
        <p:nvSpPr>
          <p:cNvPr id="3" name="内容占位符 2"/>
          <p:cNvSpPr>
            <a:spLocks noGrp="1"/>
          </p:cNvSpPr>
          <p:nvPr>
            <p:ph idx="1"/>
          </p:nvPr>
        </p:nvSpPr>
        <p:spPr>
          <a:xfrm>
            <a:off x="1043492" y="1847344"/>
            <a:ext cx="6777317" cy="3985286"/>
          </a:xfrm>
        </p:spPr>
        <p:txBody>
          <a:bodyPr>
            <a:normAutofit fontScale="25000" lnSpcReduction="20000"/>
          </a:bodyPr>
          <a:lstStyle/>
          <a:p>
            <a:r>
              <a:rPr lang="en-US" altLang="zh-CN" sz="7200" dirty="0">
                <a:latin typeface="Times New Roman"/>
                <a:cs typeface="Times New Roman"/>
              </a:rPr>
              <a:t>One of the measures </a:t>
            </a:r>
            <a:r>
              <a:rPr lang="en-US" altLang="zh-CN" sz="7200" dirty="0" smtClean="0">
                <a:latin typeface="Times New Roman"/>
                <a:cs typeface="Times New Roman"/>
              </a:rPr>
              <a:t> to estimate real </a:t>
            </a:r>
            <a:r>
              <a:rPr lang="en-US" altLang="zh-CN" sz="7200" dirty="0">
                <a:latin typeface="Times New Roman"/>
                <a:cs typeface="Times New Roman"/>
              </a:rPr>
              <a:t>interest rate is the average lending rate of commercial banks in Singapore. </a:t>
            </a:r>
            <a:endParaRPr lang="en-US" altLang="zh-CN" sz="7200" dirty="0" smtClean="0">
              <a:latin typeface="Times New Roman"/>
              <a:cs typeface="Times New Roman"/>
            </a:endParaRPr>
          </a:p>
          <a:p>
            <a:r>
              <a:rPr lang="en-US" altLang="zh-CN" sz="7200" dirty="0" smtClean="0">
                <a:latin typeface="Times New Roman"/>
                <a:cs typeface="Times New Roman"/>
              </a:rPr>
              <a:t>A </a:t>
            </a:r>
            <a:r>
              <a:rPr lang="en-US" altLang="zh-CN" sz="7200" dirty="0">
                <a:latin typeface="Times New Roman"/>
                <a:cs typeface="Times New Roman"/>
              </a:rPr>
              <a:t>potential problem with the </a:t>
            </a:r>
            <a:r>
              <a:rPr lang="en-US" altLang="zh-CN" sz="7200" dirty="0">
                <a:solidFill>
                  <a:srgbClr val="FF0000"/>
                </a:solidFill>
                <a:latin typeface="Times New Roman"/>
                <a:cs typeface="Times New Roman"/>
              </a:rPr>
              <a:t>average lending rate </a:t>
            </a:r>
            <a:r>
              <a:rPr lang="en-US" altLang="zh-CN" sz="7200" dirty="0">
                <a:latin typeface="Times New Roman"/>
                <a:cs typeface="Times New Roman"/>
              </a:rPr>
              <a:t>is that these rates were regulated by a bank cartel until the cartel was disbanded in the early 1970’s</a:t>
            </a:r>
            <a:r>
              <a:rPr lang="en-US" altLang="zh-CN" sz="7200" dirty="0" smtClean="0">
                <a:latin typeface="Times New Roman"/>
                <a:cs typeface="Times New Roman"/>
              </a:rPr>
              <a:t>. According </a:t>
            </a:r>
            <a:r>
              <a:rPr lang="en-US" altLang="zh-CN" sz="7200" dirty="0">
                <a:latin typeface="Times New Roman"/>
                <a:cs typeface="Times New Roman"/>
              </a:rPr>
              <a:t>to this argument, lending </a:t>
            </a:r>
            <a:r>
              <a:rPr lang="en-US" altLang="zh-CN" sz="7200" dirty="0" smtClean="0">
                <a:latin typeface="Times New Roman"/>
                <a:cs typeface="Times New Roman"/>
              </a:rPr>
              <a:t>rates </a:t>
            </a:r>
            <a:r>
              <a:rPr lang="en-US" altLang="zh-CN" sz="7200" dirty="0">
                <a:latin typeface="Times New Roman"/>
                <a:cs typeface="Times New Roman"/>
              </a:rPr>
              <a:t>were kept below their equilibrium levels in the late 1960’s by ceilings on lending rates. However, after these controls were lifted in the 1970’s, lending rates rose to their equilibrium levels. Therefore, the end of the bank cartel in the 1970’s could have masked the fall in the marginal product of capital. </a:t>
            </a:r>
          </a:p>
          <a:p>
            <a:r>
              <a:rPr lang="en-US" altLang="zh-CN" sz="7200" dirty="0" smtClean="0">
                <a:latin typeface="Times New Roman"/>
                <a:cs typeface="Times New Roman"/>
              </a:rPr>
              <a:t>Furthermore,</a:t>
            </a:r>
            <a:r>
              <a:rPr lang="en-US" altLang="zh-CN" sz="7200" dirty="0">
                <a:latin typeface="Times New Roman"/>
                <a:cs typeface="Times New Roman"/>
              </a:rPr>
              <a:t> If the bank cartel’s minimum lending rates prevented banks from offering lower rates to some of their customers, the </a:t>
            </a:r>
            <a:r>
              <a:rPr lang="en-US" altLang="zh-CN" sz="7200" i="1" dirty="0">
                <a:latin typeface="Times New Roman"/>
                <a:cs typeface="Times New Roman"/>
              </a:rPr>
              <a:t>average </a:t>
            </a:r>
            <a:r>
              <a:rPr lang="en-US" altLang="zh-CN" sz="7200" dirty="0">
                <a:latin typeface="Times New Roman"/>
                <a:cs typeface="Times New Roman"/>
              </a:rPr>
              <a:t>lending rate in the late 1960’s would have been </a:t>
            </a:r>
            <a:r>
              <a:rPr lang="en-US" altLang="zh-CN" sz="7200" i="1" dirty="0">
                <a:latin typeface="Times New Roman"/>
                <a:cs typeface="Times New Roman"/>
              </a:rPr>
              <a:t>higher </a:t>
            </a:r>
            <a:r>
              <a:rPr lang="en-US" altLang="zh-CN" sz="7200" dirty="0">
                <a:latin typeface="Times New Roman"/>
                <a:cs typeface="Times New Roman"/>
              </a:rPr>
              <a:t>than their market-clearing rates. </a:t>
            </a:r>
            <a:r>
              <a:rPr lang="en-US" altLang="zh-CN" sz="7200" dirty="0" smtClean="0">
                <a:latin typeface="Times New Roman"/>
                <a:cs typeface="Times New Roman"/>
              </a:rPr>
              <a:t>Therefore, if </a:t>
            </a:r>
            <a:r>
              <a:rPr lang="en-US" altLang="zh-CN" sz="7200" dirty="0">
                <a:latin typeface="Times New Roman"/>
                <a:cs typeface="Times New Roman"/>
              </a:rPr>
              <a:t>the cartel’s controls on lending rates had any effect, the estimated rental rate of capital based on </a:t>
            </a:r>
            <a:r>
              <a:rPr lang="en-US" altLang="zh-CN" sz="7200" dirty="0" smtClean="0">
                <a:latin typeface="Times New Roman"/>
                <a:cs typeface="Times New Roman"/>
              </a:rPr>
              <a:t>the average </a:t>
            </a:r>
            <a:r>
              <a:rPr lang="en-US" altLang="zh-CN" sz="7200" dirty="0">
                <a:latin typeface="Times New Roman"/>
                <a:cs typeface="Times New Roman"/>
              </a:rPr>
              <a:t>lending rate would </a:t>
            </a:r>
            <a:r>
              <a:rPr lang="en-US" altLang="zh-CN" sz="7200" i="1" dirty="0">
                <a:latin typeface="Times New Roman"/>
                <a:cs typeface="Times New Roman"/>
              </a:rPr>
              <a:t>overstate, </a:t>
            </a:r>
            <a:r>
              <a:rPr lang="en-US" altLang="zh-CN" sz="7200" dirty="0">
                <a:latin typeface="Times New Roman"/>
                <a:cs typeface="Times New Roman"/>
              </a:rPr>
              <a:t>not </a:t>
            </a:r>
            <a:r>
              <a:rPr lang="en-US" altLang="zh-CN" sz="7200" dirty="0" smtClean="0">
                <a:latin typeface="Times New Roman"/>
                <a:cs typeface="Times New Roman"/>
              </a:rPr>
              <a:t>understate</a:t>
            </a:r>
            <a:r>
              <a:rPr lang="en-US" altLang="zh-CN" sz="7200" dirty="0">
                <a:latin typeface="Times New Roman"/>
                <a:cs typeface="Times New Roman"/>
              </a:rPr>
              <a:t>, the fall in the marginal product of capital. </a:t>
            </a:r>
          </a:p>
          <a:p>
            <a:pPr marL="68580" indent="0">
              <a:buNone/>
            </a:pPr>
            <a:r>
              <a:rPr lang="en-US" altLang="zh-CN" dirty="0" smtClean="0"/>
              <a:t> </a:t>
            </a:r>
            <a:endParaRPr lang="en-US" altLang="zh-CN" dirty="0"/>
          </a:p>
          <a:p>
            <a:endParaRPr kumimoji="1" lang="zh-CN" altLang="en-US" dirty="0"/>
          </a:p>
        </p:txBody>
      </p:sp>
    </p:spTree>
    <p:extLst>
      <p:ext uri="{BB962C8B-B14F-4D97-AF65-F5344CB8AC3E}">
        <p14:creationId xmlns:p14="http://schemas.microsoft.com/office/powerpoint/2010/main" val="191673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V. Errors in the National Accounts </a:t>
            </a:r>
            <a:r>
              <a:rPr lang="en-US" altLang="zh-CN" dirty="0"/>
              <a:t/>
            </a:r>
            <a:br>
              <a:rPr lang="en-US" altLang="zh-CN" dirty="0"/>
            </a:br>
            <a:endParaRPr kumimoji="1" lang="zh-CN" altLang="en-US" dirty="0"/>
          </a:p>
        </p:txBody>
      </p:sp>
      <p:sp>
        <p:nvSpPr>
          <p:cNvPr id="3" name="内容占位符 2"/>
          <p:cNvSpPr>
            <a:spLocks noGrp="1"/>
          </p:cNvSpPr>
          <p:nvPr>
            <p:ph idx="1"/>
          </p:nvPr>
        </p:nvSpPr>
        <p:spPr>
          <a:xfrm>
            <a:off x="1043492" y="1763374"/>
            <a:ext cx="6777317" cy="4069256"/>
          </a:xfrm>
        </p:spPr>
        <p:txBody>
          <a:bodyPr>
            <a:normAutofit/>
          </a:bodyPr>
          <a:lstStyle/>
          <a:p>
            <a:r>
              <a:rPr lang="en-US" altLang="zh-CN" dirty="0">
                <a:latin typeface="Times New Roman"/>
                <a:cs typeface="Times New Roman"/>
              </a:rPr>
              <a:t>I</a:t>
            </a:r>
            <a:r>
              <a:rPr lang="en-US" altLang="zh-CN" dirty="0" smtClean="0">
                <a:latin typeface="Times New Roman"/>
                <a:cs typeface="Times New Roman"/>
              </a:rPr>
              <a:t>t </a:t>
            </a:r>
            <a:r>
              <a:rPr lang="en-US" altLang="zh-CN" dirty="0">
                <a:latin typeface="Times New Roman"/>
                <a:cs typeface="Times New Roman"/>
              </a:rPr>
              <a:t>is difficult to see how all three estimates of the rental rate in Singapore could have remained constant over the last few decades if in fact the marginal product of capital has fallen sharply. </a:t>
            </a:r>
            <a:endParaRPr lang="en-US" altLang="zh-CN" dirty="0">
              <a:latin typeface="Times New Roman"/>
              <a:cs typeface="Times New Roman"/>
            </a:endParaRPr>
          </a:p>
          <a:p>
            <a:r>
              <a:rPr lang="en-US" altLang="zh-CN" dirty="0" smtClean="0">
                <a:latin typeface="Times New Roman"/>
                <a:cs typeface="Times New Roman"/>
              </a:rPr>
              <a:t>The </a:t>
            </a:r>
            <a:r>
              <a:rPr lang="en-US" altLang="zh-CN" dirty="0">
                <a:latin typeface="Times New Roman"/>
                <a:cs typeface="Times New Roman"/>
              </a:rPr>
              <a:t>natural </a:t>
            </a:r>
            <a:r>
              <a:rPr lang="en-US" altLang="zh-CN" dirty="0" smtClean="0">
                <a:latin typeface="Times New Roman"/>
                <a:cs typeface="Times New Roman"/>
              </a:rPr>
              <a:t>explanation </a:t>
            </a:r>
            <a:r>
              <a:rPr lang="en-US" altLang="zh-CN" dirty="0">
                <a:latin typeface="Times New Roman"/>
                <a:cs typeface="Times New Roman"/>
              </a:rPr>
              <a:t>for this discrepancy is that Singapore’s national accounts have overstated the amount of investment spending. </a:t>
            </a:r>
            <a:endParaRPr lang="en-US" altLang="zh-CN" dirty="0" smtClean="0">
              <a:latin typeface="Times New Roman"/>
              <a:cs typeface="Times New Roman"/>
            </a:endParaRPr>
          </a:p>
          <a:p>
            <a:r>
              <a:rPr lang="en-US" altLang="zh-CN" dirty="0">
                <a:latin typeface="Times New Roman"/>
                <a:cs typeface="Times New Roman"/>
              </a:rPr>
              <a:t>In fact, </a:t>
            </a:r>
            <a:r>
              <a:rPr lang="en-US" altLang="zh-CN" dirty="0" err="1">
                <a:latin typeface="Times New Roman"/>
                <a:cs typeface="Times New Roman"/>
              </a:rPr>
              <a:t>Goh-Keng</a:t>
            </a:r>
            <a:r>
              <a:rPr lang="en-US" altLang="zh-CN" dirty="0">
                <a:latin typeface="Times New Roman"/>
                <a:cs typeface="Times New Roman"/>
              </a:rPr>
              <a:t> </a:t>
            </a:r>
            <a:r>
              <a:rPr lang="en-US" altLang="zh-CN" dirty="0" err="1">
                <a:latin typeface="Times New Roman"/>
                <a:cs typeface="Times New Roman"/>
              </a:rPr>
              <a:t>Swee</a:t>
            </a:r>
            <a:r>
              <a:rPr lang="en-US" altLang="zh-CN" dirty="0">
                <a:latin typeface="Times New Roman"/>
                <a:cs typeface="Times New Roman"/>
              </a:rPr>
              <a:t>, has suggested that investment expenditures in Sin- </a:t>
            </a:r>
            <a:r>
              <a:rPr lang="en-US" altLang="zh-CN" dirty="0" err="1">
                <a:latin typeface="Times New Roman"/>
                <a:cs typeface="Times New Roman"/>
              </a:rPr>
              <a:t>gapore</a:t>
            </a:r>
            <a:r>
              <a:rPr lang="en-US" altLang="zh-CN" dirty="0">
                <a:latin typeface="Times New Roman"/>
                <a:cs typeface="Times New Roman"/>
              </a:rPr>
              <a:t> are overstated</a:t>
            </a:r>
            <a:r>
              <a:rPr lang="en-US" altLang="zh-CN" dirty="0" smtClean="0">
                <a:latin typeface="Times New Roman"/>
                <a:cs typeface="Times New Roman"/>
              </a:rPr>
              <a:t>.</a:t>
            </a:r>
            <a:endParaRPr lang="en-US" altLang="zh-CN" dirty="0">
              <a:latin typeface="Times New Roman"/>
              <a:cs typeface="Times New Roman"/>
            </a:endParaRPr>
          </a:p>
          <a:p>
            <a:endParaRPr lang="en-US" altLang="zh-CN" dirty="0"/>
          </a:p>
          <a:p>
            <a:endParaRPr lang="en-US" altLang="zh-CN" dirty="0"/>
          </a:p>
          <a:p>
            <a:endParaRPr kumimoji="1" lang="zh-CN" altLang="en-US" dirty="0"/>
          </a:p>
        </p:txBody>
      </p:sp>
    </p:spTree>
    <p:extLst>
      <p:ext uri="{BB962C8B-B14F-4D97-AF65-F5344CB8AC3E}">
        <p14:creationId xmlns:p14="http://schemas.microsoft.com/office/powerpoint/2010/main" val="3660133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V. Errors in the National Accounts </a:t>
            </a:r>
            <a:r>
              <a:rPr lang="en-US" altLang="zh-CN" dirty="0"/>
              <a:t/>
            </a:r>
            <a:br>
              <a:rPr lang="en-US" altLang="zh-CN" dirty="0"/>
            </a:br>
            <a:endParaRPr kumimoji="1" lang="zh-CN" altLang="en-US" dirty="0"/>
          </a:p>
        </p:txBody>
      </p:sp>
      <p:sp>
        <p:nvSpPr>
          <p:cNvPr id="3" name="内容占位符 2"/>
          <p:cNvSpPr>
            <a:spLocks noGrp="1"/>
          </p:cNvSpPr>
          <p:nvPr>
            <p:ph idx="1"/>
          </p:nvPr>
        </p:nvSpPr>
        <p:spPr>
          <a:xfrm>
            <a:off x="1043492" y="1910322"/>
            <a:ext cx="6777317" cy="3922308"/>
          </a:xfrm>
        </p:spPr>
        <p:txBody>
          <a:bodyPr>
            <a:normAutofit fontScale="92500" lnSpcReduction="10000"/>
          </a:bodyPr>
          <a:lstStyle/>
          <a:p>
            <a:r>
              <a:rPr lang="en-US" altLang="zh-CN" dirty="0">
                <a:latin typeface="Times New Roman"/>
                <a:cs typeface="Times New Roman"/>
              </a:rPr>
              <a:t>The more general point is that there are </a:t>
            </a:r>
            <a:r>
              <a:rPr lang="en-US" altLang="zh-CN" dirty="0" smtClean="0">
                <a:latin typeface="Times New Roman"/>
                <a:cs typeface="Times New Roman"/>
              </a:rPr>
              <a:t>idiosyncrasies </a:t>
            </a:r>
            <a:r>
              <a:rPr lang="en-US" altLang="zh-CN" dirty="0">
                <a:latin typeface="Times New Roman"/>
                <a:cs typeface="Times New Roman"/>
              </a:rPr>
              <a:t>in how every government compiles their national accounts that make cross-country comparisons problematic. </a:t>
            </a:r>
            <a:endParaRPr lang="en-US" altLang="zh-CN" dirty="0">
              <a:latin typeface="Times New Roman"/>
              <a:cs typeface="Times New Roman"/>
            </a:endParaRPr>
          </a:p>
          <a:p>
            <a:r>
              <a:rPr lang="en-US" altLang="zh-CN" dirty="0">
                <a:latin typeface="Times New Roman"/>
                <a:cs typeface="Times New Roman"/>
              </a:rPr>
              <a:t>While official statistics indicate that the rental value of residential housing in Singapore is much lower than in Hong Kong, they also indicate that Singapore has invested </a:t>
            </a:r>
            <a:r>
              <a:rPr lang="en-US" altLang="zh-CN" dirty="0" smtClean="0">
                <a:latin typeface="Times New Roman"/>
                <a:cs typeface="Times New Roman"/>
              </a:rPr>
              <a:t>significantly </a:t>
            </a:r>
            <a:r>
              <a:rPr lang="en-US" altLang="zh-CN" dirty="0">
                <a:latin typeface="Times New Roman"/>
                <a:cs typeface="Times New Roman"/>
              </a:rPr>
              <a:t>more resources (8 to 10 percent of GDP) into housing than Hong Kong (about 4 percent of GDP) (see Figure 8). This translates into large differences in the average quality of </a:t>
            </a:r>
            <a:r>
              <a:rPr lang="en-US" altLang="zh-CN" dirty="0" smtClean="0">
                <a:latin typeface="Times New Roman"/>
                <a:cs typeface="Times New Roman"/>
              </a:rPr>
              <a:t>housing </a:t>
            </a:r>
            <a:r>
              <a:rPr lang="en-US" altLang="zh-CN" dirty="0">
                <a:latin typeface="Times New Roman"/>
                <a:cs typeface="Times New Roman"/>
              </a:rPr>
              <a:t>between Hong Kong and Singapore. </a:t>
            </a:r>
            <a:endParaRPr lang="en-US" altLang="zh-CN" dirty="0">
              <a:latin typeface="Times New Roman"/>
              <a:cs typeface="Times New Roman"/>
            </a:endParaRPr>
          </a:p>
          <a:p>
            <a:endParaRPr kumimoji="1" lang="zh-CN" altLang="en-US" dirty="0"/>
          </a:p>
        </p:txBody>
      </p:sp>
    </p:spTree>
    <p:extLst>
      <p:ext uri="{BB962C8B-B14F-4D97-AF65-F5344CB8AC3E}">
        <p14:creationId xmlns:p14="http://schemas.microsoft.com/office/powerpoint/2010/main" val="4045094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V. </a:t>
            </a:r>
            <a:r>
              <a:rPr lang="en-US" altLang="zh-CN" b="1" dirty="0" smtClean="0"/>
              <a:t>Errors </a:t>
            </a:r>
            <a:r>
              <a:rPr lang="en-US" altLang="zh-CN" b="1" dirty="0"/>
              <a:t>in the National Accounts </a:t>
            </a:r>
            <a:endParaRPr kumimoji="1" lang="zh-CN" altLang="en-US" dirty="0"/>
          </a:p>
        </p:txBody>
      </p:sp>
      <p:pic>
        <p:nvPicPr>
          <p:cNvPr id="4" name="内容占位符 3" descr="屏幕快照 2015-04-20 8.23.51.png"/>
          <p:cNvPicPr>
            <a:picLocks noGrp="1" noChangeAspect="1"/>
          </p:cNvPicPr>
          <p:nvPr>
            <p:ph idx="1"/>
          </p:nvPr>
        </p:nvPicPr>
        <p:blipFill>
          <a:blip r:embed="rId2">
            <a:extLst>
              <a:ext uri="{28A0092B-C50C-407E-A947-70E740481C1C}">
                <a14:useLocalDpi xmlns:a14="http://schemas.microsoft.com/office/drawing/2010/main" val="0"/>
              </a:ext>
            </a:extLst>
          </a:blip>
          <a:srcRect l="-15485" r="-15485"/>
          <a:stretch>
            <a:fillRect/>
          </a:stretch>
        </p:blipFill>
        <p:spPr/>
      </p:pic>
    </p:spTree>
    <p:extLst>
      <p:ext uri="{BB962C8B-B14F-4D97-AF65-F5344CB8AC3E}">
        <p14:creationId xmlns:p14="http://schemas.microsoft.com/office/powerpoint/2010/main" val="1762794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V</a:t>
            </a:r>
            <a:r>
              <a:rPr lang="en-US" altLang="zh-CN" b="1" dirty="0" smtClean="0"/>
              <a:t>.</a:t>
            </a:r>
            <a:r>
              <a:rPr lang="en-US" altLang="zh-CN" b="1" dirty="0"/>
              <a:t> Errors in the National Accounts </a:t>
            </a:r>
            <a:r>
              <a:rPr lang="en-US" altLang="zh-CN" b="1" dirty="0" smtClean="0"/>
              <a:t> </a:t>
            </a:r>
            <a:endParaRPr kumimoji="1" lang="zh-CN" altLang="en-US" dirty="0"/>
          </a:p>
        </p:txBody>
      </p:sp>
      <p:sp>
        <p:nvSpPr>
          <p:cNvPr id="3" name="内容占位符 2"/>
          <p:cNvSpPr>
            <a:spLocks noGrp="1"/>
          </p:cNvSpPr>
          <p:nvPr>
            <p:ph idx="1"/>
          </p:nvPr>
        </p:nvSpPr>
        <p:spPr/>
        <p:txBody>
          <a:bodyPr/>
          <a:lstStyle/>
          <a:p>
            <a:r>
              <a:rPr lang="en-US" altLang="zh-CN" dirty="0">
                <a:latin typeface="Times New Roman"/>
                <a:cs typeface="Times New Roman"/>
              </a:rPr>
              <a:t>Since the task of learning the intricacies of national in- come accounting for every country is </a:t>
            </a:r>
            <a:r>
              <a:rPr lang="en-US" altLang="zh-CN" dirty="0" smtClean="0">
                <a:latin typeface="Times New Roman"/>
                <a:cs typeface="Times New Roman"/>
              </a:rPr>
              <a:t>prohibitively </a:t>
            </a:r>
            <a:r>
              <a:rPr lang="en-US" altLang="zh-CN" dirty="0">
                <a:latin typeface="Times New Roman"/>
                <a:cs typeface="Times New Roman"/>
              </a:rPr>
              <a:t>time consuming, the dual approach provides a way to bring alternative data to bear to check the consistency of data from a </a:t>
            </a:r>
            <a:r>
              <a:rPr lang="en-US" altLang="zh-CN" dirty="0" err="1">
                <a:latin typeface="Times New Roman"/>
                <a:cs typeface="Times New Roman"/>
              </a:rPr>
              <a:t>coun</a:t>
            </a:r>
            <a:r>
              <a:rPr lang="en-US" altLang="zh-CN" dirty="0">
                <a:latin typeface="Times New Roman"/>
                <a:cs typeface="Times New Roman"/>
              </a:rPr>
              <a:t>- try’s national accounts. </a:t>
            </a:r>
            <a:endParaRPr lang="en-US" altLang="zh-CN" dirty="0">
              <a:latin typeface="Times New Roman"/>
              <a:cs typeface="Times New Roman"/>
            </a:endParaRPr>
          </a:p>
          <a:p>
            <a:endParaRPr kumimoji="1" lang="zh-CN" altLang="en-US" dirty="0"/>
          </a:p>
        </p:txBody>
      </p:sp>
    </p:spTree>
    <p:extLst>
      <p:ext uri="{BB962C8B-B14F-4D97-AF65-F5344CB8AC3E}">
        <p14:creationId xmlns:p14="http://schemas.microsoft.com/office/powerpoint/2010/main" val="355758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1163" y="4387028"/>
            <a:ext cx="7024744" cy="1459394"/>
          </a:xfrm>
        </p:spPr>
        <p:txBody>
          <a:bodyPr>
            <a:noAutofit/>
          </a:bodyPr>
          <a:lstStyle/>
          <a:p>
            <a:r>
              <a:rPr lang="en-US" altLang="zh-CN" sz="1600" dirty="0">
                <a:solidFill>
                  <a:schemeClr val="tx1"/>
                </a:solidFill>
                <a:latin typeface="Times New Roman"/>
                <a:cs typeface="Times New Roman"/>
              </a:rPr>
              <a:t>Figure 1 plots three alternative measures of the marginal product of capital in Korea. All three measures indicate that the marginal product of capital has fallen dramatically since the 1960’</a:t>
            </a:r>
            <a:r>
              <a:rPr lang="en-US" altLang="zh-CN" sz="1600" dirty="0" smtClean="0">
                <a:solidFill>
                  <a:schemeClr val="tx1"/>
                </a:solidFill>
                <a:latin typeface="Times New Roman"/>
                <a:cs typeface="Times New Roman"/>
              </a:rPr>
              <a:t>s.</a:t>
            </a:r>
            <a:r>
              <a:rPr lang="en-US" altLang="zh-CN" sz="1600" baseline="30000" dirty="0">
                <a:solidFill>
                  <a:schemeClr val="tx1"/>
                </a:solidFill>
                <a:latin typeface="Times New Roman"/>
                <a:cs typeface="Times New Roman"/>
              </a:rPr>
              <a:t/>
            </a:r>
            <a:br>
              <a:rPr lang="en-US" altLang="zh-CN" sz="1600" baseline="30000" dirty="0">
                <a:solidFill>
                  <a:schemeClr val="tx1"/>
                </a:solidFill>
                <a:latin typeface="Times New Roman"/>
                <a:cs typeface="Times New Roman"/>
              </a:rPr>
            </a:br>
            <a:r>
              <a:rPr lang="en-US" altLang="zh-CN" sz="1600" dirty="0">
                <a:solidFill>
                  <a:schemeClr val="tx1"/>
                </a:solidFill>
                <a:latin typeface="Times New Roman"/>
                <a:cs typeface="Times New Roman"/>
              </a:rPr>
              <a:t>In the case of Singapore, however, it is highly unlikely that the return to capital in Singapore has fallen by the magnitude indicated by the national accounts</a:t>
            </a:r>
            <a:r>
              <a:rPr lang="en-US" altLang="zh-CN" sz="2000" dirty="0">
                <a:solidFill>
                  <a:schemeClr val="tx1"/>
                </a:solidFill>
                <a:latin typeface="Times New Roman"/>
                <a:cs typeface="Times New Roman"/>
              </a:rPr>
              <a:t/>
            </a:r>
            <a:br>
              <a:rPr lang="en-US" altLang="zh-CN" sz="2000" dirty="0">
                <a:solidFill>
                  <a:schemeClr val="tx1"/>
                </a:solidFill>
                <a:latin typeface="Times New Roman"/>
                <a:cs typeface="Times New Roman"/>
              </a:rPr>
            </a:br>
            <a:endParaRPr kumimoji="1" lang="zh-CN" altLang="en-US" sz="2000" dirty="0">
              <a:solidFill>
                <a:schemeClr val="tx1"/>
              </a:solidFill>
              <a:latin typeface="Times New Roman"/>
              <a:cs typeface="Times New Roman"/>
            </a:endParaRPr>
          </a:p>
        </p:txBody>
      </p:sp>
      <p:pic>
        <p:nvPicPr>
          <p:cNvPr id="4" name="内容占位符 3" descr="屏幕快照 2015-04-17 7.27.27.png"/>
          <p:cNvPicPr>
            <a:picLocks noGrp="1" noChangeAspect="1"/>
          </p:cNvPicPr>
          <p:nvPr>
            <p:ph idx="1"/>
          </p:nvPr>
        </p:nvPicPr>
        <p:blipFill>
          <a:blip r:embed="rId2">
            <a:extLst>
              <a:ext uri="{28A0092B-C50C-407E-A947-70E740481C1C}">
                <a14:useLocalDpi xmlns:a14="http://schemas.microsoft.com/office/drawing/2010/main" val="0"/>
              </a:ext>
            </a:extLst>
          </a:blip>
          <a:srcRect l="-19897" r="-19897"/>
          <a:stretch>
            <a:fillRect/>
          </a:stretch>
        </p:blipFill>
        <p:spPr>
          <a:xfrm>
            <a:off x="941163" y="710070"/>
            <a:ext cx="3291052" cy="3508977"/>
          </a:xfrm>
        </p:spPr>
      </p:pic>
      <p:pic>
        <p:nvPicPr>
          <p:cNvPr id="5" name="内容占位符 3" descr="屏幕快照 2015-04-17 7.27.32.png"/>
          <p:cNvPicPr>
            <a:picLocks noChangeAspect="1"/>
          </p:cNvPicPr>
          <p:nvPr/>
        </p:nvPicPr>
        <p:blipFill>
          <a:blip r:embed="rId3">
            <a:extLst>
              <a:ext uri="{28A0092B-C50C-407E-A947-70E740481C1C}">
                <a14:useLocalDpi xmlns:a14="http://schemas.microsoft.com/office/drawing/2010/main" val="0"/>
              </a:ext>
            </a:extLst>
          </a:blip>
          <a:srcRect l="-24088" r="-24088"/>
          <a:stretch>
            <a:fillRect/>
          </a:stretch>
        </p:blipFill>
        <p:spPr>
          <a:xfrm>
            <a:off x="4324050" y="710070"/>
            <a:ext cx="3904239" cy="3508375"/>
          </a:xfrm>
          <a:prstGeom prst="rect">
            <a:avLst/>
          </a:prstGeom>
        </p:spPr>
      </p:pic>
    </p:spTree>
    <p:extLst>
      <p:ext uri="{BB962C8B-B14F-4D97-AF65-F5344CB8AC3E}">
        <p14:creationId xmlns:p14="http://schemas.microsoft.com/office/powerpoint/2010/main" val="807510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Conclusion </a:t>
            </a:r>
            <a:r>
              <a:rPr lang="en-US" altLang="zh-CN" dirty="0" smtClean="0"/>
              <a:t/>
            </a:r>
            <a:br>
              <a:rPr lang="en-US" altLang="zh-CN" dirty="0" smtClean="0"/>
            </a:br>
            <a:endParaRPr kumimoji="1" lang="zh-CN" altLang="en-US" dirty="0"/>
          </a:p>
        </p:txBody>
      </p:sp>
      <p:sp>
        <p:nvSpPr>
          <p:cNvPr id="3" name="内容占位符 2"/>
          <p:cNvSpPr>
            <a:spLocks noGrp="1"/>
          </p:cNvSpPr>
          <p:nvPr>
            <p:ph idx="1"/>
          </p:nvPr>
        </p:nvSpPr>
        <p:spPr>
          <a:xfrm>
            <a:off x="1043492" y="1836848"/>
            <a:ext cx="6777317" cy="3995782"/>
          </a:xfrm>
        </p:spPr>
        <p:txBody>
          <a:bodyPr>
            <a:normAutofit/>
          </a:bodyPr>
          <a:lstStyle/>
          <a:p>
            <a:r>
              <a:rPr lang="en-US" altLang="zh-CN" sz="2000" dirty="0">
                <a:latin typeface="Times New Roman"/>
                <a:cs typeface="Times New Roman"/>
              </a:rPr>
              <a:t>The </a:t>
            </a:r>
            <a:r>
              <a:rPr lang="en-US" altLang="zh-CN" sz="2000" dirty="0" smtClean="0">
                <a:latin typeface="Times New Roman"/>
                <a:cs typeface="Times New Roman"/>
              </a:rPr>
              <a:t>advantage </a:t>
            </a:r>
            <a:r>
              <a:rPr lang="en-US" altLang="zh-CN" sz="2000" dirty="0">
                <a:latin typeface="Times New Roman"/>
                <a:cs typeface="Times New Roman"/>
              </a:rPr>
              <a:t>of using the </a:t>
            </a:r>
            <a:r>
              <a:rPr lang="en-US" altLang="zh-CN" sz="2000" dirty="0" smtClean="0">
                <a:latin typeface="Times New Roman"/>
                <a:cs typeface="Times New Roman"/>
              </a:rPr>
              <a:t>dual estimate: </a:t>
            </a:r>
          </a:p>
          <a:p>
            <a:pPr marL="68580" indent="0">
              <a:buNone/>
            </a:pPr>
            <a:r>
              <a:rPr lang="en-US" altLang="zh-CN" sz="2000" dirty="0" smtClean="0">
                <a:latin typeface="Times New Roman"/>
                <a:cs typeface="Times New Roman"/>
              </a:rPr>
              <a:t>   </a:t>
            </a:r>
            <a:r>
              <a:rPr lang="en-US" altLang="zh-CN" sz="2000" dirty="0" smtClean="0">
                <a:latin typeface="Times New Roman"/>
                <a:cs typeface="Times New Roman"/>
              </a:rPr>
              <a:t>(1).</a:t>
            </a:r>
            <a:r>
              <a:rPr lang="en-US" altLang="zh-CN" sz="2000" dirty="0" smtClean="0">
                <a:latin typeface="Times New Roman"/>
                <a:cs typeface="Times New Roman"/>
              </a:rPr>
              <a:t>factor </a:t>
            </a:r>
            <a:r>
              <a:rPr lang="en-US" altLang="zh-CN" sz="2000" dirty="0">
                <a:latin typeface="Times New Roman"/>
                <a:cs typeface="Times New Roman"/>
              </a:rPr>
              <a:t>prices, primarily wages and interest rates, are observed as an equilibrium outcome in a marketplace. </a:t>
            </a:r>
            <a:endParaRPr lang="en-US" altLang="zh-CN" sz="2000" dirty="0" smtClean="0">
              <a:latin typeface="Times New Roman"/>
              <a:cs typeface="Times New Roman"/>
            </a:endParaRPr>
          </a:p>
          <a:p>
            <a:pPr marL="68580" indent="0">
              <a:buNone/>
            </a:pPr>
            <a:r>
              <a:rPr lang="en-US" altLang="zh-CN" sz="2000" dirty="0" smtClean="0">
                <a:latin typeface="Times New Roman"/>
                <a:cs typeface="Times New Roman"/>
              </a:rPr>
              <a:t>    </a:t>
            </a:r>
            <a:r>
              <a:rPr lang="en-US" altLang="zh-CN" sz="2000" dirty="0" smtClean="0">
                <a:latin typeface="Times New Roman"/>
                <a:cs typeface="Times New Roman"/>
              </a:rPr>
              <a:t>(2).</a:t>
            </a:r>
            <a:r>
              <a:rPr lang="en-US" altLang="zh-CN" sz="2000" dirty="0" smtClean="0">
                <a:latin typeface="Times New Roman"/>
                <a:cs typeface="Times New Roman"/>
              </a:rPr>
              <a:t>using </a:t>
            </a:r>
            <a:r>
              <a:rPr lang="en-US" altLang="zh-CN" sz="2000" dirty="0">
                <a:latin typeface="Times New Roman"/>
                <a:cs typeface="Times New Roman"/>
              </a:rPr>
              <a:t>data on prices instead of </a:t>
            </a:r>
            <a:r>
              <a:rPr lang="en-US" altLang="zh-CN" sz="2000" dirty="0" smtClean="0">
                <a:latin typeface="Times New Roman"/>
                <a:cs typeface="Times New Roman"/>
              </a:rPr>
              <a:t>quantities</a:t>
            </a:r>
            <a:endParaRPr lang="en-US" altLang="zh-CN" sz="2000" dirty="0">
              <a:latin typeface="Times New Roman"/>
              <a:cs typeface="Times New Roman"/>
            </a:endParaRPr>
          </a:p>
          <a:p>
            <a:r>
              <a:rPr lang="en-US" altLang="zh-CN" sz="2000" dirty="0">
                <a:latin typeface="Times New Roman"/>
                <a:cs typeface="Times New Roman"/>
              </a:rPr>
              <a:t>In the case of Korea, the dual TFPG estimates are remarkably similar to the primal estimates</a:t>
            </a:r>
            <a:r>
              <a:rPr lang="en-US" altLang="zh-CN" sz="2000" dirty="0" smtClean="0">
                <a:latin typeface="Times New Roman"/>
                <a:cs typeface="Times New Roman"/>
              </a:rPr>
              <a:t>.</a:t>
            </a:r>
            <a:r>
              <a:rPr lang="en-US" altLang="zh-CN" sz="2000" dirty="0">
                <a:latin typeface="Times New Roman"/>
                <a:cs typeface="Times New Roman"/>
              </a:rPr>
              <a:t> Where the dual and primal estimates differ, and dramatically so, is for Singapore</a:t>
            </a:r>
            <a:r>
              <a:rPr lang="en-US" altLang="zh-CN" dirty="0"/>
              <a:t>. </a:t>
            </a:r>
          </a:p>
          <a:p>
            <a:pPr marL="68580" indent="0">
              <a:buNone/>
            </a:pPr>
            <a:endParaRPr lang="en-US" altLang="zh-CN" dirty="0">
              <a:latin typeface="Times New Roman"/>
              <a:cs typeface="Times New Roman"/>
            </a:endParaRPr>
          </a:p>
          <a:p>
            <a:pPr marL="68580" indent="0">
              <a:buNone/>
            </a:pPr>
            <a:endParaRPr kumimoji="1" lang="zh-CN" altLang="en-US" dirty="0">
              <a:latin typeface="Times New Roman"/>
              <a:cs typeface="Times New Roman"/>
            </a:endParaRPr>
          </a:p>
        </p:txBody>
      </p:sp>
    </p:spTree>
    <p:extLst>
      <p:ext uri="{BB962C8B-B14F-4D97-AF65-F5344CB8AC3E}">
        <p14:creationId xmlns:p14="http://schemas.microsoft.com/office/powerpoint/2010/main" val="2479706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0" y="671762"/>
            <a:ext cx="7024744" cy="829206"/>
          </a:xfrm>
        </p:spPr>
        <p:txBody>
          <a:bodyPr/>
          <a:lstStyle/>
          <a:p>
            <a:r>
              <a:rPr kumimoji="1" lang="en-US" altLang="zh-CN" dirty="0" smtClean="0"/>
              <a:t>               conclusion</a:t>
            </a:r>
            <a:endParaRPr kumimoji="1" lang="zh-CN" altLang="en-US" dirty="0"/>
          </a:p>
        </p:txBody>
      </p:sp>
      <p:sp>
        <p:nvSpPr>
          <p:cNvPr id="3" name="文本占位符 2"/>
          <p:cNvSpPr>
            <a:spLocks noGrp="1"/>
          </p:cNvSpPr>
          <p:nvPr>
            <p:ph type="body" idx="1"/>
          </p:nvPr>
        </p:nvSpPr>
        <p:spPr>
          <a:xfrm>
            <a:off x="1265177" y="1996129"/>
            <a:ext cx="3057148" cy="639762"/>
          </a:xfrm>
        </p:spPr>
        <p:txBody>
          <a:bodyPr>
            <a:normAutofit fontScale="92500" lnSpcReduction="20000"/>
          </a:bodyPr>
          <a:lstStyle/>
          <a:p>
            <a:r>
              <a:rPr lang="en-US" altLang="zh-CN" dirty="0"/>
              <a:t>S</a:t>
            </a:r>
            <a:r>
              <a:rPr lang="en-US" altLang="zh-CN" dirty="0" smtClean="0"/>
              <a:t>tandard </a:t>
            </a:r>
            <a:r>
              <a:rPr lang="en-US" altLang="zh-CN" dirty="0"/>
              <a:t>estimates of primal TFPG</a:t>
            </a:r>
            <a:endParaRPr kumimoji="1" lang="zh-CN" altLang="en-US" dirty="0"/>
          </a:p>
        </p:txBody>
      </p:sp>
      <p:sp>
        <p:nvSpPr>
          <p:cNvPr id="4" name="内容占位符 3"/>
          <p:cNvSpPr>
            <a:spLocks noGrp="1"/>
          </p:cNvSpPr>
          <p:nvPr>
            <p:ph sz="half" idx="2"/>
          </p:nvPr>
        </p:nvSpPr>
        <p:spPr/>
        <p:txBody>
          <a:bodyPr>
            <a:normAutofit fontScale="92500" lnSpcReduction="10000"/>
          </a:bodyPr>
          <a:lstStyle/>
          <a:p>
            <a:r>
              <a:rPr lang="en-US" altLang="zh-CN" dirty="0" smtClean="0">
                <a:latin typeface="Times New Roman"/>
                <a:cs typeface="Times New Roman"/>
              </a:rPr>
              <a:t>Increase in return </a:t>
            </a:r>
            <a:r>
              <a:rPr lang="en-US" altLang="zh-CN" dirty="0">
                <a:latin typeface="Times New Roman"/>
                <a:cs typeface="Times New Roman"/>
              </a:rPr>
              <a:t>to capital has increase</a:t>
            </a:r>
            <a:endParaRPr lang="en-US" altLang="zh-CN" dirty="0" smtClean="0">
              <a:latin typeface="Times New Roman"/>
              <a:cs typeface="Times New Roman"/>
            </a:endParaRPr>
          </a:p>
          <a:p>
            <a:r>
              <a:rPr lang="en-US" altLang="zh-CN" dirty="0" smtClean="0">
                <a:latin typeface="Times New Roman"/>
                <a:cs typeface="Times New Roman"/>
              </a:rPr>
              <a:t>no </a:t>
            </a:r>
            <a:r>
              <a:rPr lang="en-US" altLang="zh-CN" dirty="0">
                <a:latin typeface="Times New Roman"/>
                <a:cs typeface="Times New Roman"/>
              </a:rPr>
              <a:t>technological </a:t>
            </a:r>
            <a:r>
              <a:rPr lang="en-US" altLang="zh-CN" dirty="0" smtClean="0">
                <a:latin typeface="Times New Roman"/>
                <a:cs typeface="Times New Roman"/>
              </a:rPr>
              <a:t>progress</a:t>
            </a:r>
          </a:p>
          <a:p>
            <a:r>
              <a:rPr lang="en-US" altLang="zh-CN" dirty="0">
                <a:latin typeface="Times New Roman"/>
                <a:cs typeface="Times New Roman"/>
              </a:rPr>
              <a:t>all of the increase in standards of living has been due to factor accumulation, primarily capital accumulation</a:t>
            </a:r>
            <a:endParaRPr kumimoji="1" lang="zh-CN" altLang="en-US" dirty="0">
              <a:latin typeface="Times New Roman"/>
              <a:cs typeface="Times New Roman"/>
            </a:endParaRPr>
          </a:p>
        </p:txBody>
      </p:sp>
      <p:sp>
        <p:nvSpPr>
          <p:cNvPr id="5" name="文本占位符 4"/>
          <p:cNvSpPr>
            <a:spLocks noGrp="1"/>
          </p:cNvSpPr>
          <p:nvPr>
            <p:ph type="body" sz="quarter" idx="3"/>
          </p:nvPr>
        </p:nvSpPr>
        <p:spPr>
          <a:xfrm>
            <a:off x="5012517" y="2044945"/>
            <a:ext cx="3055717" cy="639762"/>
          </a:xfrm>
        </p:spPr>
        <p:txBody>
          <a:bodyPr>
            <a:normAutofit fontScale="92500" lnSpcReduction="20000"/>
          </a:bodyPr>
          <a:lstStyle/>
          <a:p>
            <a:r>
              <a:rPr lang="en-US" altLang="zh-CN" dirty="0" smtClean="0"/>
              <a:t> </a:t>
            </a:r>
            <a:r>
              <a:rPr lang="en-US" altLang="zh-CN" dirty="0"/>
              <a:t>D</a:t>
            </a:r>
            <a:r>
              <a:rPr lang="en-US" altLang="zh-CN" dirty="0" smtClean="0"/>
              <a:t>ual </a:t>
            </a:r>
            <a:r>
              <a:rPr lang="en-US" altLang="zh-CN" dirty="0"/>
              <a:t>estimates of TFPG</a:t>
            </a:r>
            <a:endParaRPr kumimoji="1" lang="zh-CN" altLang="en-US" dirty="0"/>
          </a:p>
        </p:txBody>
      </p:sp>
      <p:sp>
        <p:nvSpPr>
          <p:cNvPr id="6" name="内容占位符 5"/>
          <p:cNvSpPr>
            <a:spLocks noGrp="1"/>
          </p:cNvSpPr>
          <p:nvPr>
            <p:ph sz="quarter" idx="4"/>
          </p:nvPr>
        </p:nvSpPr>
        <p:spPr/>
        <p:txBody>
          <a:bodyPr>
            <a:normAutofit/>
          </a:bodyPr>
          <a:lstStyle/>
          <a:p>
            <a:r>
              <a:rPr lang="en-US" altLang="zh-CN" dirty="0"/>
              <a:t> </a:t>
            </a:r>
            <a:r>
              <a:rPr lang="en-US" altLang="zh-CN" dirty="0" smtClean="0">
                <a:latin typeface="Times New Roman"/>
                <a:cs typeface="Times New Roman"/>
              </a:rPr>
              <a:t>increase </a:t>
            </a:r>
            <a:r>
              <a:rPr lang="en-US" altLang="zh-CN" dirty="0">
                <a:latin typeface="Times New Roman"/>
                <a:cs typeface="Times New Roman"/>
              </a:rPr>
              <a:t>in </a:t>
            </a:r>
            <a:r>
              <a:rPr lang="en-US" altLang="zh-CN" dirty="0" smtClean="0">
                <a:latin typeface="Times New Roman"/>
                <a:cs typeface="Times New Roman"/>
              </a:rPr>
              <a:t>real</a:t>
            </a:r>
          </a:p>
          <a:p>
            <a:r>
              <a:rPr lang="en-US" altLang="zh-CN" dirty="0" smtClean="0">
                <a:latin typeface="Times New Roman"/>
                <a:cs typeface="Times New Roman"/>
              </a:rPr>
              <a:t> technological </a:t>
            </a:r>
            <a:r>
              <a:rPr lang="en-US" altLang="zh-CN" dirty="0">
                <a:latin typeface="Times New Roman"/>
                <a:cs typeface="Times New Roman"/>
              </a:rPr>
              <a:t>progress </a:t>
            </a:r>
            <a:r>
              <a:rPr lang="en-US" altLang="zh-CN" dirty="0" smtClean="0">
                <a:latin typeface="Times New Roman"/>
                <a:cs typeface="Times New Roman"/>
              </a:rPr>
              <a:t>  has </a:t>
            </a:r>
            <a:r>
              <a:rPr lang="en-US" altLang="zh-CN" dirty="0">
                <a:latin typeface="Times New Roman"/>
                <a:cs typeface="Times New Roman"/>
              </a:rPr>
              <a:t>played as important a role in Singapore’s growth as that in the other East Asian countries.</a:t>
            </a:r>
            <a:endParaRPr lang="en-US" altLang="zh-CN" baseline="30000" dirty="0">
              <a:latin typeface="Times New Roman"/>
              <a:cs typeface="Times New Roman"/>
            </a:endParaRPr>
          </a:p>
          <a:p>
            <a:endParaRPr kumimoji="1" lang="zh-CN" altLang="en-US" dirty="0"/>
          </a:p>
        </p:txBody>
      </p:sp>
    </p:spTree>
    <p:extLst>
      <p:ext uri="{BB962C8B-B14F-4D97-AF65-F5344CB8AC3E}">
        <p14:creationId xmlns:p14="http://schemas.microsoft.com/office/powerpoint/2010/main" val="331507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8348" y="1437018"/>
            <a:ext cx="7024744" cy="158414"/>
          </a:xfrm>
        </p:spPr>
        <p:txBody>
          <a:bodyPr>
            <a:normAutofit fontScale="90000"/>
          </a:bodyPr>
          <a:lstStyle/>
          <a:p>
            <a:r>
              <a:rPr kumimoji="1" lang="en-US" altLang="zh-CN" dirty="0"/>
              <a:t> </a:t>
            </a:r>
            <a:r>
              <a:rPr kumimoji="1" lang="en-US" altLang="zh-CN" dirty="0" smtClean="0"/>
              <a:t>Introduction</a:t>
            </a:r>
            <a:endParaRPr kumimoji="1" lang="zh-CN" altLang="en-US" dirty="0"/>
          </a:p>
        </p:txBody>
      </p:sp>
      <p:sp>
        <p:nvSpPr>
          <p:cNvPr id="3" name="内容占位符 2"/>
          <p:cNvSpPr>
            <a:spLocks noGrp="1"/>
          </p:cNvSpPr>
          <p:nvPr>
            <p:ph idx="1"/>
          </p:nvPr>
        </p:nvSpPr>
        <p:spPr>
          <a:xfrm>
            <a:off x="1148443" y="2124222"/>
            <a:ext cx="6777317" cy="3508977"/>
          </a:xfrm>
        </p:spPr>
        <p:txBody>
          <a:bodyPr>
            <a:normAutofit fontScale="92500"/>
          </a:bodyPr>
          <a:lstStyle/>
          <a:p>
            <a:r>
              <a:rPr lang="en-US" altLang="zh-CN" sz="2200" dirty="0" smtClean="0">
                <a:latin typeface="Times New Roman"/>
                <a:cs typeface="Times New Roman"/>
              </a:rPr>
              <a:t>Problem: the </a:t>
            </a:r>
            <a:r>
              <a:rPr lang="en-US" altLang="zh-CN" sz="2200" dirty="0">
                <a:latin typeface="Times New Roman"/>
                <a:cs typeface="Times New Roman"/>
              </a:rPr>
              <a:t>task of computing reliable national income statistics is an impossibly difficult one and that, even under the best circumstances, such statistics are riddled with large errors</a:t>
            </a:r>
            <a:r>
              <a:rPr lang="en-US" altLang="zh-CN" sz="2200" dirty="0" smtClean="0">
                <a:latin typeface="Times New Roman"/>
                <a:cs typeface="Times New Roman"/>
              </a:rPr>
              <a:t>.</a:t>
            </a:r>
            <a:endParaRPr lang="en-US" altLang="zh-CN" sz="2200" baseline="30000" dirty="0">
              <a:latin typeface="Times New Roman"/>
              <a:cs typeface="Times New Roman"/>
            </a:endParaRPr>
          </a:p>
          <a:p>
            <a:r>
              <a:rPr lang="en-US" altLang="zh-CN" sz="2200" dirty="0">
                <a:latin typeface="Times New Roman"/>
                <a:cs typeface="Times New Roman"/>
              </a:rPr>
              <a:t>As one solution to this problem, this paper presents price-based (dual) estimates of TFPG </a:t>
            </a:r>
            <a:r>
              <a:rPr lang="en-US" altLang="zh-CN" sz="2200" i="1" dirty="0" smtClean="0">
                <a:latin typeface="Times New Roman"/>
                <a:cs typeface="Times New Roman"/>
              </a:rPr>
              <a:t>(</a:t>
            </a:r>
            <a:r>
              <a:rPr lang="en-US" altLang="zh-CN" sz="2000" i="1" dirty="0">
                <a:latin typeface="Times New Roman"/>
                <a:cs typeface="Times New Roman"/>
              </a:rPr>
              <a:t>total factor productivity growth</a:t>
            </a:r>
            <a:r>
              <a:rPr lang="en-US" altLang="zh-CN" sz="2200" dirty="0" smtClean="0">
                <a:latin typeface="Times New Roman"/>
                <a:cs typeface="Times New Roman"/>
              </a:rPr>
              <a:t>)that </a:t>
            </a:r>
            <a:r>
              <a:rPr lang="en-US" altLang="zh-CN" sz="2200" dirty="0">
                <a:latin typeface="Times New Roman"/>
                <a:cs typeface="Times New Roman"/>
              </a:rPr>
              <a:t>do not rely on data from the national </a:t>
            </a:r>
            <a:r>
              <a:rPr lang="en-US" altLang="zh-CN" sz="2200" dirty="0" smtClean="0">
                <a:latin typeface="Times New Roman"/>
                <a:cs typeface="Times New Roman"/>
              </a:rPr>
              <a:t>account. </a:t>
            </a:r>
            <a:endParaRPr lang="en-US" altLang="zh-CN" sz="2200" dirty="0">
              <a:latin typeface="Times New Roman"/>
              <a:cs typeface="Times New Roman"/>
            </a:endParaRPr>
          </a:p>
          <a:p>
            <a:r>
              <a:rPr lang="en-US" altLang="zh-CN" sz="2200" dirty="0">
                <a:latin typeface="Times New Roman"/>
                <a:cs typeface="Times New Roman"/>
              </a:rPr>
              <a:t>These price-based estimates should be identical to the primal estimates as long as the factor price data are consistent with data from the national </a:t>
            </a:r>
            <a:r>
              <a:rPr lang="en-US" altLang="zh-CN" sz="2200" dirty="0" smtClean="0">
                <a:latin typeface="Times New Roman"/>
                <a:cs typeface="Times New Roman"/>
              </a:rPr>
              <a:t>accounts.</a:t>
            </a:r>
            <a:endParaRPr lang="en-US" altLang="zh-CN" sz="2200" baseline="30000" dirty="0">
              <a:latin typeface="Times New Roman"/>
              <a:cs typeface="Times New Roman"/>
            </a:endParaRPr>
          </a:p>
          <a:p>
            <a:endParaRPr lang="en-US" altLang="zh-CN" baseline="30000" dirty="0">
              <a:latin typeface="Times New Roman"/>
              <a:cs typeface="Times New Roman"/>
            </a:endParaRPr>
          </a:p>
          <a:p>
            <a:endParaRPr kumimoji="1" lang="zh-CN" altLang="en-US" dirty="0"/>
          </a:p>
        </p:txBody>
      </p:sp>
    </p:spTree>
    <p:extLst>
      <p:ext uri="{BB962C8B-B14F-4D97-AF65-F5344CB8AC3E}">
        <p14:creationId xmlns:p14="http://schemas.microsoft.com/office/powerpoint/2010/main" val="91233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 </a:t>
            </a:r>
            <a:r>
              <a:rPr kumimoji="1" lang="en-US" altLang="zh-CN" dirty="0" smtClean="0"/>
              <a:t>Introduction</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latin typeface="Times New Roman"/>
                <a:cs typeface="Times New Roman"/>
              </a:rPr>
              <a:t>In the case of Korea for example, the paper shows that the dual estimates of TFPG are very similar to the primal estimates since the alternative measures of the </a:t>
            </a:r>
            <a:r>
              <a:rPr lang="en-US" altLang="zh-CN" i="1" dirty="0">
                <a:latin typeface="Times New Roman"/>
                <a:cs typeface="Times New Roman"/>
              </a:rPr>
              <a:t>rental rate in Korea have fallen </a:t>
            </a:r>
            <a:r>
              <a:rPr lang="en-US" altLang="zh-CN" dirty="0">
                <a:latin typeface="Times New Roman"/>
                <a:cs typeface="Times New Roman"/>
              </a:rPr>
              <a:t>by roughly the same magnitude as that indicated by the national accounts</a:t>
            </a:r>
            <a:r>
              <a:rPr lang="en-US" altLang="zh-CN" dirty="0" smtClean="0">
                <a:latin typeface="Times New Roman"/>
                <a:cs typeface="Times New Roman"/>
              </a:rPr>
              <a:t>.</a:t>
            </a:r>
          </a:p>
          <a:p>
            <a:pPr marL="68580" indent="0">
              <a:buNone/>
            </a:pPr>
            <a:r>
              <a:rPr lang="en-US" altLang="zh-CN" dirty="0" smtClean="0">
                <a:latin typeface="Times New Roman"/>
                <a:cs typeface="Times New Roman"/>
              </a:rPr>
              <a:t> </a:t>
            </a:r>
            <a:endParaRPr lang="en-US" altLang="zh-CN" dirty="0">
              <a:latin typeface="Times New Roman"/>
              <a:cs typeface="Times New Roman"/>
            </a:endParaRPr>
          </a:p>
          <a:p>
            <a:r>
              <a:rPr lang="en-US" altLang="zh-CN" dirty="0" smtClean="0">
                <a:latin typeface="Times New Roman"/>
                <a:cs typeface="Times New Roman"/>
              </a:rPr>
              <a:t>In contrast</a:t>
            </a:r>
            <a:r>
              <a:rPr lang="en-US" altLang="zh-CN" dirty="0">
                <a:latin typeface="Times New Roman"/>
                <a:cs typeface="Times New Roman"/>
              </a:rPr>
              <a:t>, the dual estimates of TFPG in Singapore are significantly higher than the primal </a:t>
            </a:r>
            <a:r>
              <a:rPr lang="en-US" altLang="zh-CN" dirty="0" smtClean="0">
                <a:latin typeface="Times New Roman"/>
                <a:cs typeface="Times New Roman"/>
              </a:rPr>
              <a:t>estimates </a:t>
            </a:r>
            <a:r>
              <a:rPr lang="en-US" altLang="zh-CN" i="1" dirty="0">
                <a:latin typeface="Times New Roman"/>
                <a:cs typeface="Times New Roman"/>
              </a:rPr>
              <a:t>because the rental rate has remained roughly constant </a:t>
            </a:r>
            <a:r>
              <a:rPr lang="en-US" altLang="zh-CN" dirty="0">
                <a:latin typeface="Times New Roman"/>
                <a:cs typeface="Times New Roman"/>
              </a:rPr>
              <a:t>despite the sharp increase in the capital-output ratio indicated by the national accounts. </a:t>
            </a:r>
          </a:p>
          <a:p>
            <a:endParaRPr lang="en-US" altLang="zh-CN" baseline="30000" dirty="0"/>
          </a:p>
          <a:p>
            <a:endParaRPr kumimoji="1" lang="zh-CN" altLang="en-US" dirty="0"/>
          </a:p>
        </p:txBody>
      </p:sp>
    </p:spTree>
    <p:extLst>
      <p:ext uri="{BB962C8B-B14F-4D97-AF65-F5344CB8AC3E}">
        <p14:creationId xmlns:p14="http://schemas.microsoft.com/office/powerpoint/2010/main" val="4014418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 </a:t>
            </a:r>
            <a:r>
              <a:rPr kumimoji="1" lang="en-US" altLang="zh-CN" dirty="0" smtClean="0"/>
              <a:t>content</a:t>
            </a:r>
            <a:endParaRPr kumimoji="1" lang="zh-CN" altLang="en-US" dirty="0"/>
          </a:p>
        </p:txBody>
      </p:sp>
      <p:sp>
        <p:nvSpPr>
          <p:cNvPr id="3" name="内容占位符 2"/>
          <p:cNvSpPr>
            <a:spLocks noGrp="1"/>
          </p:cNvSpPr>
          <p:nvPr>
            <p:ph idx="1"/>
          </p:nvPr>
        </p:nvSpPr>
        <p:spPr/>
        <p:txBody>
          <a:bodyPr/>
          <a:lstStyle/>
          <a:p>
            <a:r>
              <a:rPr lang="en-US" altLang="zh-CN" b="1" dirty="0"/>
              <a:t>The Dual Approach to Growth Accounting </a:t>
            </a:r>
            <a:endParaRPr lang="en-US" altLang="zh-CN" dirty="0"/>
          </a:p>
          <a:p>
            <a:r>
              <a:rPr lang="en-US" altLang="zh-CN" b="1" dirty="0" smtClean="0"/>
              <a:t>Measuring </a:t>
            </a:r>
            <a:r>
              <a:rPr lang="en-US" altLang="zh-CN" b="1" dirty="0"/>
              <a:t>Factor Prices and Factor Shares </a:t>
            </a:r>
            <a:endParaRPr lang="en-US" altLang="zh-CN" dirty="0"/>
          </a:p>
          <a:p>
            <a:r>
              <a:rPr lang="en-US" altLang="zh-CN" b="1" dirty="0" smtClean="0"/>
              <a:t>Dual </a:t>
            </a:r>
            <a:r>
              <a:rPr lang="en-US" altLang="zh-CN" b="1" dirty="0"/>
              <a:t>Estimates of TFPG </a:t>
            </a:r>
            <a:endParaRPr lang="en-US" altLang="zh-CN" dirty="0"/>
          </a:p>
          <a:p>
            <a:r>
              <a:rPr lang="en-US" altLang="zh-CN" b="1" dirty="0" smtClean="0"/>
              <a:t>Has </a:t>
            </a:r>
            <a:r>
              <a:rPr lang="en-US" altLang="zh-CN" b="1" dirty="0"/>
              <a:t>the Return to Capital in Singapore Fallen? </a:t>
            </a:r>
            <a:endParaRPr lang="en-US" altLang="zh-CN" dirty="0"/>
          </a:p>
          <a:p>
            <a:r>
              <a:rPr lang="en-US" altLang="zh-CN" b="1" dirty="0"/>
              <a:t>Errors in the National Accounts </a:t>
            </a:r>
            <a:endParaRPr lang="en-US" altLang="zh-CN" dirty="0"/>
          </a:p>
          <a:p>
            <a:r>
              <a:rPr lang="en-US" altLang="zh-CN" b="1" dirty="0"/>
              <a:t>Conclusion </a:t>
            </a:r>
            <a:endParaRPr lang="en-US" altLang="zh-CN" dirty="0"/>
          </a:p>
          <a:p>
            <a:pPr marL="68580" indent="0">
              <a:buNone/>
            </a:pPr>
            <a:endParaRPr kumimoji="1" lang="zh-CN" altLang="en-US" dirty="0"/>
          </a:p>
        </p:txBody>
      </p:sp>
    </p:spTree>
    <p:extLst>
      <p:ext uri="{BB962C8B-B14F-4D97-AF65-F5344CB8AC3E}">
        <p14:creationId xmlns:p14="http://schemas.microsoft.com/office/powerpoint/2010/main" val="3515066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The </a:t>
            </a:r>
            <a:r>
              <a:rPr lang="en-US" altLang="zh-CN" b="1" dirty="0"/>
              <a:t>Dual Approach to Growth Accounting</a:t>
            </a:r>
            <a:endParaRPr kumimoji="1" lang="zh-CN" altLang="en-US" dirty="0"/>
          </a:p>
        </p:txBody>
      </p:sp>
      <p:sp>
        <p:nvSpPr>
          <p:cNvPr id="3" name="内容占位符 2"/>
          <p:cNvSpPr>
            <a:spLocks noGrp="1"/>
          </p:cNvSpPr>
          <p:nvPr>
            <p:ph idx="1"/>
          </p:nvPr>
        </p:nvSpPr>
        <p:spPr>
          <a:xfrm>
            <a:off x="1127452" y="2491592"/>
            <a:ext cx="6777317" cy="3508977"/>
          </a:xfrm>
        </p:spPr>
        <p:txBody>
          <a:bodyPr>
            <a:normAutofit/>
          </a:bodyPr>
          <a:lstStyle/>
          <a:p>
            <a:pPr marL="68580" indent="0">
              <a:buNone/>
            </a:pPr>
            <a:r>
              <a:rPr lang="en-US" altLang="zh-CN" sz="2000" dirty="0" smtClean="0">
                <a:latin typeface="Times New Roman"/>
                <a:cs typeface="Times New Roman"/>
              </a:rPr>
              <a:t> </a:t>
            </a:r>
          </a:p>
          <a:p>
            <a:endParaRPr lang="en-US" altLang="zh-CN" sz="2000" dirty="0" smtClean="0"/>
          </a:p>
          <a:p>
            <a:endParaRPr lang="en-US" altLang="zh-CN" sz="2000" dirty="0"/>
          </a:p>
          <a:p>
            <a:endParaRPr lang="en-US" altLang="zh-CN" sz="2000" dirty="0" smtClean="0"/>
          </a:p>
          <a:p>
            <a:endParaRPr lang="en-US" altLang="zh-CN" sz="2000" dirty="0" smtClean="0">
              <a:latin typeface="Times New Roman"/>
              <a:cs typeface="Times New Roman"/>
            </a:endParaRPr>
          </a:p>
          <a:p>
            <a:pPr marL="68580" indent="0">
              <a:buNone/>
            </a:pPr>
            <a:endParaRPr lang="en-US" altLang="zh-CN" sz="2000" dirty="0" smtClean="0">
              <a:latin typeface="Times New Roman"/>
              <a:cs typeface="Times New Roman"/>
            </a:endParaRPr>
          </a:p>
          <a:p>
            <a:pPr marL="68580" indent="0">
              <a:buNone/>
            </a:pPr>
            <a:endParaRPr kumimoji="1" lang="zh-CN" altLang="en-US" dirty="0"/>
          </a:p>
        </p:txBody>
      </p:sp>
      <p:pic>
        <p:nvPicPr>
          <p:cNvPr id="5" name="图片 4" descr="屏幕快照 2015-04-17 11.32.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039" y="2279469"/>
            <a:ext cx="4178300" cy="3721100"/>
          </a:xfrm>
          <a:prstGeom prst="rect">
            <a:avLst/>
          </a:prstGeom>
        </p:spPr>
      </p:pic>
      <p:sp>
        <p:nvSpPr>
          <p:cNvPr id="6" name="文本框 5"/>
          <p:cNvSpPr txBox="1"/>
          <p:nvPr/>
        </p:nvSpPr>
        <p:spPr>
          <a:xfrm>
            <a:off x="6265673" y="5206150"/>
            <a:ext cx="184666"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344551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The Dual Approach to Growth Accounting</a:t>
            </a:r>
            <a:endParaRPr kumimoji="1" lang="zh-CN" altLang="en-US" dirty="0"/>
          </a:p>
        </p:txBody>
      </p:sp>
      <p:pic>
        <p:nvPicPr>
          <p:cNvPr id="8" name="内容占位符 7" descr="屏幕快照 2015-04-17 11.36.28.png"/>
          <p:cNvPicPr>
            <a:picLocks noGrp="1" noChangeAspect="1"/>
          </p:cNvPicPr>
          <p:nvPr>
            <p:ph idx="1"/>
          </p:nvPr>
        </p:nvPicPr>
        <p:blipFill>
          <a:blip r:embed="rId2">
            <a:extLst>
              <a:ext uri="{28A0092B-C50C-407E-A947-70E740481C1C}">
                <a14:useLocalDpi xmlns:a14="http://schemas.microsoft.com/office/drawing/2010/main" val="0"/>
              </a:ext>
            </a:extLst>
          </a:blip>
          <a:srcRect l="-37527" r="-37527"/>
          <a:stretch>
            <a:fillRect/>
          </a:stretch>
        </p:blipFill>
        <p:spPr/>
      </p:pic>
    </p:spTree>
    <p:extLst>
      <p:ext uri="{BB962C8B-B14F-4D97-AF65-F5344CB8AC3E}">
        <p14:creationId xmlns:p14="http://schemas.microsoft.com/office/powerpoint/2010/main" val="384202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The Dual Approach to Growth Accounting</a:t>
            </a:r>
            <a:endParaRPr kumimoji="1"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latin typeface="Times New Roman"/>
                <a:cs typeface="Times New Roman"/>
              </a:rPr>
              <a:t>Hence, with only the condition that output equals factor incomes, we have the result that the primal and dual </a:t>
            </a:r>
            <a:r>
              <a:rPr lang="en-US" altLang="zh-CN" dirty="0" smtClean="0">
                <a:latin typeface="Times New Roman"/>
                <a:cs typeface="Times New Roman"/>
              </a:rPr>
              <a:t>measures </a:t>
            </a:r>
            <a:r>
              <a:rPr lang="en-US" altLang="zh-CN" dirty="0">
                <a:latin typeface="Times New Roman"/>
                <a:cs typeface="Times New Roman"/>
              </a:rPr>
              <a:t>of the Solow residual are equal</a:t>
            </a:r>
            <a:r>
              <a:rPr lang="en-US" altLang="zh-CN" dirty="0" smtClean="0">
                <a:latin typeface="Times New Roman"/>
                <a:cs typeface="Times New Roman"/>
              </a:rPr>
              <a:t>.</a:t>
            </a:r>
            <a:r>
              <a:rPr lang="en-US" altLang="zh-CN" dirty="0">
                <a:latin typeface="Times New Roman"/>
                <a:cs typeface="Times New Roman"/>
              </a:rPr>
              <a:t> No other assumptions are needed for this result </a:t>
            </a:r>
            <a:endParaRPr lang="en-US" altLang="zh-CN" dirty="0" smtClean="0">
              <a:latin typeface="Times New Roman"/>
              <a:cs typeface="Times New Roman"/>
            </a:endParaRPr>
          </a:p>
          <a:p>
            <a:r>
              <a:rPr lang="en-US" altLang="zh-CN" dirty="0">
                <a:latin typeface="Times New Roman"/>
                <a:cs typeface="Times New Roman"/>
              </a:rPr>
              <a:t>As long as the data on factor prices are consistent with those from the national accounts the two sets of TFPG estimates will be the same as long as the growth rate of the capital share is equal to that of the profit share.</a:t>
            </a:r>
            <a:endParaRPr lang="en-US" altLang="zh-CN" baseline="30000" dirty="0">
              <a:latin typeface="Times New Roman"/>
              <a:cs typeface="Times New Roman"/>
            </a:endParaRPr>
          </a:p>
          <a:p>
            <a:r>
              <a:rPr lang="en-US" altLang="zh-CN" dirty="0">
                <a:latin typeface="Times New Roman"/>
                <a:cs typeface="Times New Roman"/>
              </a:rPr>
              <a:t> Therefore, any difference between the dual and primal estimates of TFPG is probably not due to imperfect competition or omitted factors of production, but rather due to inconsistencies between the data from the national accounts and the factor price </a:t>
            </a:r>
            <a:r>
              <a:rPr lang="en-US" altLang="zh-CN" dirty="0" smtClean="0">
                <a:latin typeface="Times New Roman"/>
                <a:cs typeface="Times New Roman"/>
              </a:rPr>
              <a:t>data.</a:t>
            </a:r>
            <a:endParaRPr lang="en-US" altLang="zh-CN" dirty="0">
              <a:latin typeface="Times New Roman"/>
              <a:cs typeface="Times New Roman"/>
            </a:endParaRPr>
          </a:p>
          <a:p>
            <a:endParaRPr kumimoji="1" lang="zh-CN" altLang="en-US" dirty="0"/>
          </a:p>
        </p:txBody>
      </p:sp>
    </p:spTree>
    <p:extLst>
      <p:ext uri="{BB962C8B-B14F-4D97-AF65-F5344CB8AC3E}">
        <p14:creationId xmlns:p14="http://schemas.microsoft.com/office/powerpoint/2010/main" val="2385325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奥斯汀.thmx</Template>
  <TotalTime>10076</TotalTime>
  <Words>2233</Words>
  <Application>Microsoft Macintosh PowerPoint</Application>
  <PresentationFormat>全屏显示(4:3)</PresentationFormat>
  <Paragraphs>108</Paragraphs>
  <Slides>31</Slides>
  <Notes>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奥斯汀</vt:lpstr>
      <vt:lpstr>What Explains the Industrial Revolution in East Asia? Evidence From the Factor Markets</vt:lpstr>
      <vt:lpstr>   Introduction</vt:lpstr>
      <vt:lpstr>Figure 1 plots three alternative measures of the marginal product of capital in Korea. All three measures indicate that the marginal product of capital has fallen dramatically since the 1960’s. In the case of Singapore, however, it is highly unlikely that the return to capital in Singapore has fallen by the magnitude indicated by the national accounts </vt:lpstr>
      <vt:lpstr> Introduction</vt:lpstr>
      <vt:lpstr> Introduction</vt:lpstr>
      <vt:lpstr> content</vt:lpstr>
      <vt:lpstr>The Dual Approach to Growth Accounting</vt:lpstr>
      <vt:lpstr>The Dual Approach to Growth Accounting</vt:lpstr>
      <vt:lpstr>The Dual Approach to Growth Accounting</vt:lpstr>
      <vt:lpstr>II. Measuring Factor Prices and Factor Shares </vt:lpstr>
      <vt:lpstr>II. Measuring Factor Prices and Factor Shares  </vt:lpstr>
      <vt:lpstr>II. Measuring Factor Prices and Factor Shares </vt:lpstr>
      <vt:lpstr>                factor shares  </vt:lpstr>
      <vt:lpstr>III. Dual Estimates of TFPG  </vt:lpstr>
      <vt:lpstr>III. Dual Estimates of TFPG </vt:lpstr>
      <vt:lpstr>IV. Has the Return to Capital in Singapore Fallen</vt:lpstr>
      <vt:lpstr>        A . Taxes on Capital </vt:lpstr>
      <vt:lpstr>       A . Taxes on Capital </vt:lpstr>
      <vt:lpstr>B . Stalinist Forced Investment </vt:lpstr>
      <vt:lpstr>PowerPoint 演示文稿</vt:lpstr>
      <vt:lpstr>PowerPoint 演示文稿</vt:lpstr>
      <vt:lpstr>PowerPoint 演示文稿</vt:lpstr>
      <vt:lpstr>C. Changes in the Risk Premium  </vt:lpstr>
      <vt:lpstr>C. Changes in the Risk Premium </vt:lpstr>
      <vt:lpstr>D. Financial Market Controls  </vt:lpstr>
      <vt:lpstr>V. Errors in the National Accounts  </vt:lpstr>
      <vt:lpstr>V. Errors in the National Accounts  </vt:lpstr>
      <vt:lpstr>V. Errors in the National Accounts </vt:lpstr>
      <vt:lpstr>V. Errors in the National Accounts  </vt:lpstr>
      <vt:lpstr>Conclusion  </vt:lpstr>
      <vt:lpstr>               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Yiqun Sun</dc:creator>
  <cp:lastModifiedBy>Yiqun Sun</cp:lastModifiedBy>
  <cp:revision>60</cp:revision>
  <dcterms:created xsi:type="dcterms:W3CDTF">2015-04-11T16:36:57Z</dcterms:created>
  <dcterms:modified xsi:type="dcterms:W3CDTF">2015-04-20T16:19:13Z</dcterms:modified>
</cp:coreProperties>
</file>