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78" r:id="rId5"/>
    <p:sldId id="279" r:id="rId6"/>
    <p:sldId id="258" r:id="rId7"/>
    <p:sldId id="259" r:id="rId8"/>
    <p:sldId id="280" r:id="rId9"/>
    <p:sldId id="281" r:id="rId10"/>
    <p:sldId id="260" r:id="rId11"/>
    <p:sldId id="262" r:id="rId12"/>
    <p:sldId id="263" r:id="rId13"/>
    <p:sldId id="261" r:id="rId14"/>
    <p:sldId id="264" r:id="rId15"/>
    <p:sldId id="265" r:id="rId16"/>
    <p:sldId id="266" r:id="rId17"/>
    <p:sldId id="267" r:id="rId18"/>
    <p:sldId id="268" r:id="rId19"/>
    <p:sldId id="270" r:id="rId20"/>
    <p:sldId id="271" r:id="rId21"/>
    <p:sldId id="272" r:id="rId22"/>
    <p:sldId id="275" r:id="rId23"/>
    <p:sldId id="276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A0CB-DD4B-45FC-9268-A6264A3215FC}" type="datetimeFigureOut">
              <a:rPr lang="zh-CN" altLang="en-US" smtClean="0"/>
              <a:pPr/>
              <a:t>2014/4/24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5DF0-7915-4B76-97FA-550DE1005A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A0CB-DD4B-45FC-9268-A6264A3215FC}" type="datetimeFigureOut">
              <a:rPr lang="zh-CN" altLang="en-US" smtClean="0"/>
              <a:pPr/>
              <a:t>2014/4/24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5DF0-7915-4B76-97FA-550DE1005A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A0CB-DD4B-45FC-9268-A6264A3215FC}" type="datetimeFigureOut">
              <a:rPr lang="zh-CN" altLang="en-US" smtClean="0"/>
              <a:pPr/>
              <a:t>2014/4/24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5DF0-7915-4B76-97FA-550DE1005A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A0CB-DD4B-45FC-9268-A6264A3215FC}" type="datetimeFigureOut">
              <a:rPr lang="zh-CN" altLang="en-US" smtClean="0"/>
              <a:pPr/>
              <a:t>2014/4/24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5DF0-7915-4B76-97FA-550DE1005A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A0CB-DD4B-45FC-9268-A6264A3215FC}" type="datetimeFigureOut">
              <a:rPr lang="zh-CN" altLang="en-US" smtClean="0"/>
              <a:pPr/>
              <a:t>2014/4/24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5DF0-7915-4B76-97FA-550DE1005A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A0CB-DD4B-45FC-9268-A6264A3215FC}" type="datetimeFigureOut">
              <a:rPr lang="zh-CN" altLang="en-US" smtClean="0"/>
              <a:pPr/>
              <a:t>2014/4/24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5DF0-7915-4B76-97FA-550DE1005A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A0CB-DD4B-45FC-9268-A6264A3215FC}" type="datetimeFigureOut">
              <a:rPr lang="zh-CN" altLang="en-US" smtClean="0"/>
              <a:pPr/>
              <a:t>2014/4/24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5DF0-7915-4B76-97FA-550DE1005A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A0CB-DD4B-45FC-9268-A6264A3215FC}" type="datetimeFigureOut">
              <a:rPr lang="zh-CN" altLang="en-US" smtClean="0"/>
              <a:pPr/>
              <a:t>2014/4/24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5DF0-7915-4B76-97FA-550DE1005A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A0CB-DD4B-45FC-9268-A6264A3215FC}" type="datetimeFigureOut">
              <a:rPr lang="zh-CN" altLang="en-US" smtClean="0"/>
              <a:pPr/>
              <a:t>2014/4/24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5DF0-7915-4B76-97FA-550DE1005A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A0CB-DD4B-45FC-9268-A6264A3215FC}" type="datetimeFigureOut">
              <a:rPr lang="zh-CN" altLang="en-US" smtClean="0"/>
              <a:pPr/>
              <a:t>2014/4/24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5DF0-7915-4B76-97FA-550DE1005A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A0CB-DD4B-45FC-9268-A6264A3215FC}" type="datetimeFigureOut">
              <a:rPr lang="zh-CN" altLang="en-US" smtClean="0"/>
              <a:pPr/>
              <a:t>2014/4/24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5DF0-7915-4B76-97FA-550DE1005A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1A0CB-DD4B-45FC-9268-A6264A3215FC}" type="datetimeFigureOut">
              <a:rPr lang="zh-CN" altLang="en-US" smtClean="0"/>
              <a:pPr/>
              <a:t>2014/4/24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65DF0-7915-4B76-97FA-550DE1005A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Group Size and Social </a:t>
            </a:r>
            <a:r>
              <a:rPr lang="en-US" altLang="zh-CN" dirty="0"/>
              <a:t>T</a:t>
            </a:r>
            <a:r>
              <a:rPr lang="en-US" altLang="zh-CN" dirty="0" smtClean="0"/>
              <a:t>ies in Microfinance </a:t>
            </a:r>
            <a:r>
              <a:rPr lang="en-US" altLang="zh-CN" dirty="0"/>
              <a:t>I</a:t>
            </a:r>
            <a:r>
              <a:rPr lang="en-US" altLang="zh-CN" dirty="0" smtClean="0"/>
              <a:t>nstitutions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Klaus </a:t>
            </a:r>
            <a:r>
              <a:rPr lang="en-US" altLang="zh-CN" dirty="0" err="1" smtClean="0"/>
              <a:t>Abbink</a:t>
            </a:r>
            <a:r>
              <a:rPr lang="en-US" altLang="zh-CN" dirty="0" smtClean="0"/>
              <a:t>, Bernd </a:t>
            </a:r>
            <a:r>
              <a:rPr lang="en-US" altLang="zh-CN" dirty="0" err="1" smtClean="0"/>
              <a:t>Irlenbusch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Elke</a:t>
            </a:r>
            <a:r>
              <a:rPr lang="en-US" altLang="zh-CN" dirty="0" smtClean="0"/>
              <a:t> Renner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Conducted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Erfurter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Laboratorium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experimentelle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Wirtschaftsforschung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University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Erfurt,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Germany</a:t>
            </a:r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48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subjects</a:t>
            </a:r>
          </a:p>
          <a:p>
            <a:pPr lvl="1"/>
            <a:r>
              <a:rPr kumimoji="1" lang="en-US" altLang="zh-CN" dirty="0" smtClean="0"/>
              <a:t>Most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students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(economics</a:t>
            </a:r>
            <a:r>
              <a:rPr kumimoji="1" lang="zh-CN" altLang="en-US" dirty="0" smtClean="0"/>
              <a:t>,</a:t>
            </a:r>
            <a:r>
              <a:rPr kumimoji="1" lang="en-US" altLang="zh-CN" dirty="0" smtClean="0"/>
              <a:t>law,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sociology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constituted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largest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fractions)</a:t>
            </a:r>
          </a:p>
          <a:p>
            <a:r>
              <a:rPr kumimoji="1" lang="en-US" altLang="zh-CN" dirty="0" smtClean="0"/>
              <a:t>Register either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 individual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(4)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:</a:t>
            </a:r>
            <a:r>
              <a:rPr kumimoji="1" lang="en-US" altLang="zh-CN" dirty="0" smtClean="0"/>
              <a:t>individual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recruitment</a:t>
            </a:r>
          </a:p>
          <a:p>
            <a:pPr lvl="1"/>
            <a:r>
              <a:rPr kumimoji="1" lang="en-US" altLang="zh-CN" dirty="0" smtClean="0"/>
              <a:t>GR: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Being required to indicate the intensity of their contact 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scale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(no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contact)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7</a:t>
            </a:r>
          </a:p>
          <a:p>
            <a:r>
              <a:rPr kumimoji="1" lang="en-US" altLang="zh-CN" dirty="0" smtClean="0"/>
              <a:t>Present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microfinance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situation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subjects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753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Assumptions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Individual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repayment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enforced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default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success)</a:t>
            </a:r>
          </a:p>
          <a:p>
            <a:r>
              <a:rPr kumimoji="1" lang="en-US" altLang="zh-CN" dirty="0" smtClean="0"/>
              <a:t>Individuals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means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verifying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failure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their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fellow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borrower’s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projects</a:t>
            </a:r>
          </a:p>
          <a:p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individual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uncorrelated</a:t>
            </a:r>
          </a:p>
          <a:p>
            <a:r>
              <a:rPr kumimoji="1" lang="en-US" altLang="zh-CN" dirty="0" smtClean="0"/>
              <a:t>Symmetric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situation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(no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difference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individuals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strategic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situation)</a:t>
            </a:r>
            <a:r>
              <a:rPr kumimoji="1" lang="zh-CN" altLang="en-US" dirty="0" smtClean="0"/>
              <a:t>;</a:t>
            </a:r>
            <a:r>
              <a:rPr kumimoji="1" lang="en-US" altLang="zh-CN" dirty="0" smtClean="0"/>
              <a:t>max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own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income</a:t>
            </a:r>
          </a:p>
          <a:p>
            <a:r>
              <a:rPr kumimoji="1" lang="en-US" altLang="zh-CN" dirty="0" smtClean="0"/>
              <a:t>No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income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680504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62500" lnSpcReduction="20000"/>
          </a:bodyPr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individuals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receives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loan;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repayment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jointly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liable</a:t>
            </a:r>
          </a:p>
          <a:p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175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taler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(fictitious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currency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exp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Enables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member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invest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risky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(same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probability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5/6, 83.3%</a:t>
            </a:r>
          </a:p>
          <a:p>
            <a:pPr lvl="1"/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payoff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420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taler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repayment</a:t>
            </a:r>
            <a:r>
              <a:rPr kumimoji="1" lang="zh-CN" altLang="en-US" dirty="0" smtClean="0"/>
              <a:t>,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supposed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210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taler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(assume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175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talers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20%)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Total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amount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210n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taler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(MFI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individual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not)</a:t>
            </a:r>
          </a:p>
          <a:p>
            <a:pPr lvl="1"/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failed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banned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borrowing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round</a:t>
            </a:r>
          </a:p>
          <a:p>
            <a:pPr lvl="1"/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debt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210n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talers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split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among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those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individuals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contribute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(full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repayment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possible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half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members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contribute)</a:t>
            </a:r>
          </a:p>
          <a:p>
            <a:pPr lvl="1"/>
            <a:r>
              <a:rPr kumimoji="1" lang="en-US" altLang="zh-CN" dirty="0" smtClean="0"/>
              <a:t>After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round,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informed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contributors,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round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payoff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2959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rocedures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Introductory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talk</a:t>
            </a:r>
          </a:p>
          <a:p>
            <a:r>
              <a:rPr kumimoji="1" lang="en-US" altLang="zh-CN" dirty="0" smtClean="0"/>
              <a:t>Subjects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rooms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visually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separated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another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curtains (IR)  together (GR)</a:t>
            </a:r>
          </a:p>
          <a:p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subject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rolled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determine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project, </a:t>
            </a:r>
            <a:r>
              <a:rPr kumimoji="1" lang="en-US" altLang="zh-CN" dirty="0"/>
              <a:t>l</a:t>
            </a:r>
            <a:r>
              <a:rPr kumimoji="1" lang="en-US" altLang="zh-CN" dirty="0" smtClean="0"/>
              <a:t>osing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number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announced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randomly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  <a:p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success,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payoff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experimenter,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fail,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payoff (no loan given, just final payoff)</a:t>
            </a:r>
          </a:p>
          <a:p>
            <a:r>
              <a:rPr kumimoji="1" lang="en-US" altLang="zh-CN" dirty="0" smtClean="0"/>
              <a:t>Subjects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decide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contribute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their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ticking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boxes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</a:p>
          <a:p>
            <a:r>
              <a:rPr kumimoji="1" lang="en-US" altLang="zh-CN" dirty="0" smtClean="0"/>
              <a:t>Experimenters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compute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rounds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Repeat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rounds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total</a:t>
            </a:r>
            <a:r>
              <a:rPr kumimoji="1" lang="zh-CN" altLang="zh-CN" dirty="0" smtClean="0"/>
              <a:t>,</a:t>
            </a:r>
            <a:r>
              <a:rPr kumimoji="1" lang="en-US" altLang="zh-CN" dirty="0" smtClean="0"/>
              <a:t>no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after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rounds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850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theoretically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contributions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</a:p>
          <a:p>
            <a:r>
              <a:rPr kumimoji="1" lang="en-US" altLang="zh-CN" dirty="0" smtClean="0"/>
              <a:t>Backward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induction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looking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penultimate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(9th)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round</a:t>
            </a:r>
          </a:p>
          <a:p>
            <a:r>
              <a:rPr kumimoji="1" lang="en-US" altLang="zh-CN" dirty="0" smtClean="0"/>
              <a:t>Play will end after the first round</a:t>
            </a:r>
          </a:p>
        </p:txBody>
      </p:sp>
      <p:pic>
        <p:nvPicPr>
          <p:cNvPr id="4" name="图片 3" descr="屏幕快照 2014-04-01 1.47.1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89040"/>
            <a:ext cx="9144001" cy="283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50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treatment</a:t>
            </a:r>
            <a:endParaRPr kumimoji="1" lang="zh-CN" altLang="en-US" dirty="0"/>
          </a:p>
        </p:txBody>
      </p:sp>
      <p:pic>
        <p:nvPicPr>
          <p:cNvPr id="4" name="内容占位符 3" descr="屏幕快照 2014-04-01 1.49.00 PM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" r="-88" b="847"/>
          <a:stretch/>
        </p:blipFill>
        <p:spPr>
          <a:xfrm>
            <a:off x="1475656" y="1844824"/>
            <a:ext cx="6207844" cy="2692400"/>
          </a:xfrm>
        </p:spPr>
      </p:pic>
    </p:spTree>
    <p:extLst>
      <p:ext uri="{BB962C8B-B14F-4D97-AF65-F5344CB8AC3E}">
        <p14:creationId xmlns:p14="http://schemas.microsoft.com/office/powerpoint/2010/main" val="3770930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Method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statistic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Nonparametric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tests</a:t>
            </a:r>
          </a:p>
          <a:p>
            <a:r>
              <a:rPr kumimoji="1" lang="en-US" altLang="zh-CN" dirty="0" smtClean="0"/>
              <a:t>Fisher’s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-</a:t>
            </a:r>
            <a:r>
              <a:rPr kumimoji="1" lang="en-US" altLang="zh-CN" dirty="0" smtClean="0"/>
              <a:t>sample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permutation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</a:t>
            </a:r>
          </a:p>
          <a:p>
            <a:pPr lvl="1"/>
            <a:r>
              <a:rPr kumimoji="1" lang="en-US" altLang="zh-CN" dirty="0" smtClean="0"/>
              <a:t>Whether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independent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samples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likely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drawn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distribution</a:t>
            </a:r>
          </a:p>
          <a:p>
            <a:pPr lvl="1"/>
            <a:r>
              <a:rPr kumimoji="1" lang="en-US" altLang="zh-CN" dirty="0" smtClean="0"/>
              <a:t>Rejection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null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hypothesis</a:t>
            </a:r>
            <a:r>
              <a:rPr kumimoji="1" lang="zh-CN" altLang="en-US" dirty="0" smtClean="0"/>
              <a:t>: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different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</a:p>
          <a:p>
            <a:pPr lvl="1"/>
            <a:r>
              <a:rPr kumimoji="1" lang="en-US" altLang="zh-CN" dirty="0" smtClean="0"/>
              <a:t>E.g.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coefficient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α=5%.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R</a:t>
            </a:r>
            <a:r>
              <a:rPr kumimoji="1" lang="en-US" altLang="zh-CN" dirty="0" smtClean="0"/>
              <a:t>epayment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rates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IR2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IR4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statistically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significantly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different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factors)</a:t>
            </a:r>
          </a:p>
        </p:txBody>
      </p:sp>
    </p:spTree>
    <p:extLst>
      <p:ext uri="{BB962C8B-B14F-4D97-AF65-F5344CB8AC3E}">
        <p14:creationId xmlns:p14="http://schemas.microsoft.com/office/powerpoint/2010/main" val="3264324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50704" cy="1143000"/>
          </a:xfrm>
        </p:spPr>
        <p:txBody>
          <a:bodyPr/>
          <a:lstStyle/>
          <a:p>
            <a:r>
              <a:rPr kumimoji="1" lang="en-US" altLang="zh-CN" dirty="0" smtClean="0"/>
              <a:t>Results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525963"/>
          </a:xfrm>
        </p:spPr>
        <p:txBody>
          <a:bodyPr>
            <a:normAutofit fontScale="62500" lnSpcReduction="20000"/>
          </a:bodyPr>
          <a:lstStyle/>
          <a:p>
            <a:r>
              <a:rPr kumimoji="1" lang="en-US" altLang="zh-CN" dirty="0" smtClean="0"/>
              <a:t>Contribution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decisions</a:t>
            </a:r>
            <a:r>
              <a:rPr kumimoji="1" lang="zh-CN" altLang="en-US" dirty="0" smtClean="0"/>
              <a:t> (</a:t>
            </a:r>
            <a:r>
              <a:rPr kumimoji="1" lang="en-US" altLang="zh-CN" dirty="0" smtClean="0"/>
              <a:t>description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statistically)</a:t>
            </a:r>
          </a:p>
          <a:p>
            <a:r>
              <a:rPr kumimoji="1" lang="en-US" altLang="zh-CN" dirty="0"/>
              <a:t>weak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support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statistical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endParaRPr kumimoji="1" lang="en-US" altLang="zh-CN" dirty="0" smtClean="0"/>
          </a:p>
          <a:p>
            <a:r>
              <a:rPr lang="en-US" altLang="zh-CN" dirty="0"/>
              <a:t>Of all pairwise comparisons,</a:t>
            </a:r>
            <a:r>
              <a:rPr lang="zh-CN" altLang="en-US" dirty="0"/>
              <a:t> </a:t>
            </a:r>
            <a:r>
              <a:rPr lang="en-US" altLang="zh-CN" dirty="0"/>
              <a:t>we can reject the null hypothesis of equal</a:t>
            </a:r>
            <a:r>
              <a:rPr lang="zh-CN" altLang="en-US" dirty="0"/>
              <a:t> </a:t>
            </a:r>
            <a:r>
              <a:rPr lang="en-US" altLang="zh-CN" dirty="0"/>
              <a:t>contribution rates only for the comparison</a:t>
            </a:r>
            <a:r>
              <a:rPr lang="zh-CN" altLang="en-US" dirty="0"/>
              <a:t> </a:t>
            </a:r>
            <a:r>
              <a:rPr lang="en-US" altLang="zh-CN" dirty="0"/>
              <a:t>of the contribution rates in rounds 1–9 for</a:t>
            </a:r>
            <a:r>
              <a:rPr lang="zh-CN" altLang="en-US" dirty="0"/>
              <a:t> </a:t>
            </a:r>
            <a:r>
              <a:rPr lang="en-US" altLang="zh-CN" dirty="0"/>
              <a:t>IR8 versus IR4. The rates tend to be weakly</a:t>
            </a:r>
            <a:r>
              <a:rPr lang="zh-CN" altLang="en-US" dirty="0"/>
              <a:t> </a:t>
            </a:r>
            <a:r>
              <a:rPr lang="en-US" altLang="zh-CN" dirty="0"/>
              <a:t>significantly (p </a:t>
            </a:r>
            <a:r>
              <a:rPr lang="zh-CN" altLang="zh-CN" dirty="0"/>
              <a:t>=</a:t>
            </a:r>
            <a:r>
              <a:rPr lang="en-US" altLang="zh-CN" dirty="0"/>
              <a:t> 0.0219, one-sided, Fisher’s</a:t>
            </a:r>
            <a:r>
              <a:rPr lang="zh-CN" altLang="en-US" dirty="0"/>
              <a:t> </a:t>
            </a:r>
            <a:r>
              <a:rPr lang="en-US" altLang="zh-CN" dirty="0"/>
              <a:t>two-sample</a:t>
            </a:r>
            <a:r>
              <a:rPr lang="zh-CN" altLang="en-US" dirty="0"/>
              <a:t> </a:t>
            </a:r>
            <a:r>
              <a:rPr lang="en-US" altLang="zh-CN" dirty="0"/>
              <a:t>permutation test) lower in the</a:t>
            </a:r>
            <a:r>
              <a:rPr lang="zh-CN" altLang="en-US" dirty="0"/>
              <a:t> </a:t>
            </a:r>
            <a:r>
              <a:rPr lang="en-US" altLang="zh-CN" dirty="0"/>
              <a:t>IR8 condition. </a:t>
            </a:r>
          </a:p>
          <a:p>
            <a:endParaRPr kumimoji="1" lang="zh-CN" altLang="en-US" dirty="0"/>
          </a:p>
        </p:txBody>
      </p:sp>
      <p:pic>
        <p:nvPicPr>
          <p:cNvPr id="4" name="图片 3" descr="屏幕快照 2014-04-01 1.51.0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04664"/>
            <a:ext cx="4752528" cy="2934686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716016" y="3933056"/>
            <a:ext cx="3826768" cy="2481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All other differences are 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statistically significant (p </a:t>
            </a:r>
            <a:r>
              <a:rPr lang="zh-CN" altLang="zh-CN" dirty="0" smtClean="0"/>
              <a:t>=</a:t>
            </a:r>
            <a:r>
              <a:rPr lang="en-US" altLang="zh-CN" dirty="0" smtClean="0"/>
              <a:t>0.296 for IR2 versus</a:t>
            </a:r>
            <a:r>
              <a:rPr lang="zh-CN" altLang="en-US" dirty="0" smtClean="0"/>
              <a:t> </a:t>
            </a:r>
            <a:r>
              <a:rPr lang="en-US" altLang="zh-CN" dirty="0" smtClean="0"/>
              <a:t>IR4 and p= 0.166 for IR2 versus IR8, 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sided,</a:t>
            </a:r>
            <a:r>
              <a:rPr lang="zh-CN" altLang="en-US" dirty="0" smtClean="0"/>
              <a:t> </a:t>
            </a:r>
            <a:r>
              <a:rPr lang="en-US" altLang="zh-CN" dirty="0" smtClean="0"/>
              <a:t>Fisher’s two-sample permutation test).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369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Expected </a:t>
            </a:r>
            <a:r>
              <a:rPr kumimoji="1" lang="en-US" altLang="zh-CN" dirty="0"/>
              <a:t>F</a:t>
            </a:r>
            <a:r>
              <a:rPr kumimoji="1" lang="en-US" altLang="zh-CN" dirty="0" smtClean="0"/>
              <a:t>ull Repayment Rates</a:t>
            </a:r>
          </a:p>
          <a:p>
            <a:pPr lvl="1"/>
            <a:r>
              <a:rPr kumimoji="1" lang="en-US" altLang="zh-CN" dirty="0" smtClean="0"/>
              <a:t>MFI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cares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repayment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rates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(total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amount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repayment</a:t>
            </a:r>
            <a:r>
              <a:rPr kumimoji="1" lang="zh-CN" altLang="en-US" dirty="0" smtClean="0"/>
              <a:t>,</a:t>
            </a:r>
            <a:r>
              <a:rPr kumimoji="1" lang="en-US" altLang="zh-CN" dirty="0" smtClean="0"/>
              <a:t>enough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not?)</a:t>
            </a:r>
          </a:p>
          <a:p>
            <a:pPr lvl="1"/>
            <a:r>
              <a:rPr lang="en-US" altLang="zh-CN" dirty="0"/>
              <a:t>O</a:t>
            </a:r>
            <a:r>
              <a:rPr lang="en-US" altLang="zh-CN" dirty="0" smtClean="0"/>
              <a:t>ne </a:t>
            </a:r>
            <a:r>
              <a:rPr lang="en-US" altLang="zh-CN" dirty="0"/>
              <a:t>could look at the actual </a:t>
            </a:r>
            <a:r>
              <a:rPr lang="en-US" altLang="zh-CN" dirty="0" smtClean="0"/>
              <a:t>repayment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rates </a:t>
            </a:r>
            <a:r>
              <a:rPr lang="en-US" altLang="zh-CN" dirty="0"/>
              <a:t>realized in the sessions. However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these </a:t>
            </a:r>
            <a:r>
              <a:rPr lang="en-US" altLang="zh-CN" dirty="0"/>
              <a:t>are highly influenced by the </a:t>
            </a:r>
            <a:r>
              <a:rPr lang="en-US" altLang="zh-CN" dirty="0" smtClean="0"/>
              <a:t>realizations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 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random </a:t>
            </a:r>
            <a:r>
              <a:rPr lang="en-US" altLang="zh-CN" dirty="0"/>
              <a:t>draws</a:t>
            </a:r>
            <a:endParaRPr kumimoji="1" lang="zh-CN" altLang="en-US" dirty="0"/>
          </a:p>
        </p:txBody>
      </p:sp>
      <p:pic>
        <p:nvPicPr>
          <p:cNvPr id="4" name="图片 3" descr="屏幕快照 2014-04-01 1.57.4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437112"/>
            <a:ext cx="47498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52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39726"/>
          </a:xfrm>
        </p:spPr>
        <p:txBody>
          <a:bodyPr>
            <a:normAutofit/>
          </a:bodyPr>
          <a:lstStyle/>
          <a:p>
            <a:r>
              <a:rPr kumimoji="1" lang="en-US" altLang="zh-CN" sz="2800" dirty="0"/>
              <a:t>Results</a:t>
            </a:r>
            <a:endParaRPr kumimoji="1" lang="zh-CN" altLang="en-US" sz="2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504" y="1700808"/>
            <a:ext cx="4834880" cy="3960440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1800" dirty="0"/>
              <a:t>Outperform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individual</a:t>
            </a:r>
            <a:r>
              <a:rPr kumimoji="1" lang="zh-CN" altLang="en-US" sz="1800" dirty="0"/>
              <a:t> </a:t>
            </a:r>
            <a:r>
              <a:rPr kumimoji="1" lang="en-US" altLang="zh-CN" sz="1800" dirty="0" smtClean="0"/>
              <a:t>lending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(ERR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&gt;</a:t>
            </a:r>
            <a:r>
              <a:rPr kumimoji="1" lang="zh-CN" altLang="en-US" sz="1800" dirty="0" smtClean="0"/>
              <a:t> </a:t>
            </a:r>
            <a:r>
              <a:rPr kumimoji="1" lang="zh-CN" altLang="zh-CN" sz="1800" dirty="0" smtClean="0"/>
              <a:t>5</a:t>
            </a:r>
            <a:r>
              <a:rPr kumimoji="1" lang="en-US" altLang="zh-CN" sz="1800" dirty="0" smtClean="0"/>
              <a:t>/6)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1800" dirty="0" smtClean="0"/>
              <a:t>Decrease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ERR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but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/>
              <a:t>w</a:t>
            </a:r>
            <a:r>
              <a:rPr kumimoji="1" lang="en-US" altLang="zh-CN" sz="1800" dirty="0" smtClean="0"/>
              <a:t>eak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support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of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statistical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analysis</a:t>
            </a:r>
          </a:p>
          <a:p>
            <a:pPr marL="285750" indent="-285750">
              <a:buFont typeface="Arial"/>
              <a:buChar char="•"/>
            </a:pPr>
            <a:r>
              <a:rPr lang="en-US" altLang="zh-CN" sz="1800" dirty="0"/>
              <a:t> The </a:t>
            </a:r>
            <a:r>
              <a:rPr lang="en-US" altLang="zh-CN" sz="1800" dirty="0" smtClean="0"/>
              <a:t>nonparametric</a:t>
            </a:r>
            <a:r>
              <a:rPr lang="zh-CN" altLang="en-US" sz="1800" dirty="0" smtClean="0"/>
              <a:t> </a:t>
            </a:r>
            <a:r>
              <a:rPr lang="en-US" altLang="zh-CN" sz="1800" dirty="0" err="1" smtClean="0"/>
              <a:t>Jonckheere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test, </a:t>
            </a:r>
            <a:r>
              <a:rPr lang="en-US" altLang="zh-CN" sz="1800" dirty="0" smtClean="0"/>
              <a:t>rejects </a:t>
            </a:r>
            <a:r>
              <a:rPr lang="en-US" altLang="zh-CN" sz="1800" dirty="0"/>
              <a:t>the null hypothesis of </a:t>
            </a:r>
            <a:r>
              <a:rPr lang="en-US" altLang="zh-CN" sz="1800" dirty="0" smtClean="0"/>
              <a:t>equal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rates </a:t>
            </a:r>
            <a:r>
              <a:rPr lang="en-US" altLang="zh-CN" sz="1800" dirty="0"/>
              <a:t>in favor of the hypothesis of </a:t>
            </a:r>
            <a:r>
              <a:rPr lang="en-US" altLang="zh-CN" sz="1800" dirty="0" smtClean="0"/>
              <a:t>decreasing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rates </a:t>
            </a:r>
            <a:r>
              <a:rPr lang="en-US" altLang="zh-CN" sz="1800" dirty="0"/>
              <a:t>at a weak significance level of p </a:t>
            </a:r>
            <a:r>
              <a:rPr lang="zh-CN" altLang="zh-CN" sz="1800" dirty="0"/>
              <a:t>=</a:t>
            </a:r>
            <a:r>
              <a:rPr lang="en-US" altLang="zh-CN" sz="1800" dirty="0" smtClean="0"/>
              <a:t> 0.08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(</a:t>
            </a:r>
            <a:r>
              <a:rPr lang="en-US" altLang="zh-CN" sz="1800" dirty="0"/>
              <a:t>one-sided)</a:t>
            </a:r>
            <a:r>
              <a:rPr lang="en-US" altLang="zh-CN" sz="1800" dirty="0" smtClean="0"/>
              <a:t>.</a:t>
            </a:r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6" name="图片 5" descr="屏幕快照 2014-04-01 1.59.5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852936"/>
            <a:ext cx="3991748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Why microcredit?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Too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offer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collateral</a:t>
            </a:r>
          </a:p>
          <a:p>
            <a:pPr lvl="1"/>
            <a:r>
              <a:rPr kumimoji="1" lang="en-US" altLang="zh-CN" dirty="0" smtClean="0"/>
              <a:t>High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risk</a:t>
            </a:r>
          </a:p>
          <a:p>
            <a:r>
              <a:rPr kumimoji="1" lang="en-US" altLang="zh-CN" dirty="0" smtClean="0"/>
              <a:t>Live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remote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rural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villages</a:t>
            </a:r>
          </a:p>
          <a:p>
            <a:pPr lvl="1"/>
            <a:r>
              <a:rPr kumimoji="1" lang="en-US" altLang="zh-CN" dirty="0" smtClean="0"/>
              <a:t>Beyond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traditional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banking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</a:p>
          <a:p>
            <a:r>
              <a:rPr kumimoji="1" lang="en-US" altLang="zh-CN" dirty="0" smtClean="0"/>
              <a:t>Complex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myriad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nature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Monitoring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high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4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Dynamics of play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0032" y="1052736"/>
            <a:ext cx="3754760" cy="1008113"/>
          </a:xfrm>
        </p:spPr>
        <p:txBody>
          <a:bodyPr>
            <a:normAutofit/>
          </a:bodyPr>
          <a:lstStyle/>
          <a:p>
            <a:r>
              <a:rPr kumimoji="1" lang="en-US" altLang="zh-CN" sz="2000" dirty="0" smtClean="0"/>
              <a:t>Contribution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Decisions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over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Rounds</a:t>
            </a:r>
            <a:endParaRPr kumimoji="1" lang="zh-CN" altLang="en-US" sz="2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628800"/>
            <a:ext cx="3826768" cy="4497363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kumimoji="1" lang="en-US" altLang="zh-CN" sz="1800" dirty="0" smtClean="0"/>
              <a:t>Expect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contribution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rates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to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decrease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toward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the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end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of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play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1800" dirty="0" smtClean="0"/>
              <a:t>More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than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two</a:t>
            </a:r>
            <a:r>
              <a:rPr kumimoji="1" lang="zh-CN" altLang="en-US" sz="1800" dirty="0" smtClean="0"/>
              <a:t>-</a:t>
            </a:r>
            <a:r>
              <a:rPr kumimoji="1" lang="en-US" altLang="zh-CN" sz="1800" dirty="0" smtClean="0"/>
              <a:t>thirds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of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subjects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contribute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in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round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7</a:t>
            </a:r>
          </a:p>
          <a:p>
            <a:endParaRPr kumimoji="1" lang="zh-CN" altLang="en-US" dirty="0"/>
          </a:p>
        </p:txBody>
      </p:sp>
      <p:pic>
        <p:nvPicPr>
          <p:cNvPr id="5" name="图片 4" descr="屏幕快照 2014-04-01 2.07.4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72816"/>
            <a:ext cx="421196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28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Dynamics of play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1800" dirty="0" smtClean="0"/>
              <a:t>Contribution decisions can be observed also in single groups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1800" dirty="0" smtClean="0"/>
              <a:t>Compute correlation coefficients between the number of yes choices and the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number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of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rounds.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1800" dirty="0" smtClean="0"/>
              <a:t>Rejects the null hypothesis at α=0.05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1800" dirty="0" smtClean="0"/>
              <a:t>With increase of # of round, people are less willing to contribute</a:t>
            </a:r>
            <a:endParaRPr kumimoji="1" lang="zh-CN" altLang="en-US" sz="1800" dirty="0"/>
          </a:p>
        </p:txBody>
      </p:sp>
      <p:pic>
        <p:nvPicPr>
          <p:cNvPr id="5" name="图片 4" descr="屏幕快照 2014-04-01 2.11.2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0"/>
            <a:ext cx="56134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31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lending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outperforms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individual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lending</a:t>
            </a:r>
          </a:p>
          <a:p>
            <a:pPr lvl="1"/>
            <a:r>
              <a:rPr kumimoji="1" lang="en-US" altLang="zh-CN" dirty="0" smtClean="0"/>
              <a:t>Repayment rates higher than those by individual</a:t>
            </a:r>
          </a:p>
          <a:p>
            <a:pPr lvl="1"/>
            <a:r>
              <a:rPr kumimoji="1" lang="en-US" altLang="zh-CN" dirty="0" smtClean="0"/>
              <a:t>Small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decrease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incentive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free-ride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ERR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significant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different</a:t>
            </a:r>
          </a:p>
          <a:p>
            <a:r>
              <a:rPr kumimoji="1" lang="en-US" altLang="zh-CN" dirty="0" smtClean="0"/>
              <a:t>self-selected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groups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high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less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contributions</a:t>
            </a:r>
          </a:p>
          <a:p>
            <a:pPr lvl="1"/>
            <a:r>
              <a:rPr kumimoji="1" lang="en-US" altLang="zh-CN" dirty="0" smtClean="0"/>
              <a:t>Relatively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repayment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rates</a:t>
            </a:r>
          </a:p>
          <a:p>
            <a:r>
              <a:rPr kumimoji="1" lang="en-US" altLang="zh-CN" dirty="0" smtClean="0"/>
              <a:t>Dynamically people are less willing to repay loan if lending is likely to stop</a:t>
            </a:r>
          </a:p>
        </p:txBody>
      </p:sp>
    </p:spTree>
    <p:extLst>
      <p:ext uri="{BB962C8B-B14F-4D97-AF65-F5344CB8AC3E}">
        <p14:creationId xmlns:p14="http://schemas.microsoft.com/office/powerpoint/2010/main" val="1203555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Shortcomings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borrow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(less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incentive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protect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their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loan)</a:t>
            </a:r>
          </a:p>
          <a:p>
            <a:r>
              <a:rPr kumimoji="1" lang="en-US" altLang="zh-CN" dirty="0" smtClean="0"/>
              <a:t>Self-selected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repayment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loan</a:t>
            </a:r>
          </a:p>
          <a:p>
            <a:r>
              <a:rPr kumimoji="1" lang="en-US" altLang="zh-CN" dirty="0" smtClean="0"/>
              <a:t>Monitor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pressure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appears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(influence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social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ties)</a:t>
            </a:r>
          </a:p>
          <a:p>
            <a:r>
              <a:rPr kumimoji="1" lang="en-US" altLang="zh-CN" dirty="0" smtClean="0"/>
              <a:t>Experiment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1.5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hours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comparing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actual</a:t>
            </a:r>
            <a:r>
              <a:rPr kumimoji="1" lang="zh-CN" altLang="en-US" dirty="0" smtClean="0"/>
              <a:t> </a:t>
            </a:r>
            <a:r>
              <a:rPr kumimoji="1" lang="en-US" altLang="zh-CN" smtClean="0"/>
              <a:t>world…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196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Idea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Traditional loan lending has some problems </a:t>
            </a:r>
          </a:p>
          <a:p>
            <a:r>
              <a:rPr lang="en-US" altLang="zh-CN" dirty="0" smtClean="0"/>
              <a:t>So introduce group lending </a:t>
            </a:r>
          </a:p>
          <a:p>
            <a:pPr lvl="1"/>
            <a:r>
              <a:rPr lang="en-US" altLang="zh-CN" dirty="0" smtClean="0"/>
              <a:t>With joint liability and possibility being cut from continuous lending</a:t>
            </a:r>
          </a:p>
          <a:p>
            <a:r>
              <a:rPr lang="en-US" altLang="zh-CN" dirty="0" smtClean="0"/>
              <a:t>Curtain problems in group lending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(1-4)</a:t>
            </a:r>
          </a:p>
          <a:p>
            <a:pPr lvl="1"/>
            <a:r>
              <a:rPr lang="en-US" altLang="zh-CN" dirty="0" smtClean="0"/>
              <a:t>Incentive to free ride: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individual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borrowers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rely</a:t>
            </a:r>
            <a:r>
              <a:rPr lang="zh-CN" altLang="en-US" dirty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their</a:t>
            </a:r>
            <a:r>
              <a:rPr lang="zh-CN" altLang="en-US" dirty="0" smtClean="0"/>
              <a:t> </a:t>
            </a:r>
            <a:r>
              <a:rPr lang="en-US" altLang="zh-CN" dirty="0" smtClean="0"/>
              <a:t>fellow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repay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loan,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gives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incentive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free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ride</a:t>
            </a:r>
          </a:p>
          <a:p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free-riding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</a:t>
            </a:r>
            <a:r>
              <a:rPr lang="zh-CN" altLang="en-US" dirty="0" smtClean="0"/>
              <a:t>,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methods:</a:t>
            </a:r>
          </a:p>
          <a:p>
            <a:pPr lvl="1"/>
            <a:r>
              <a:rPr lang="en-US" altLang="zh-CN" dirty="0" smtClean="0"/>
              <a:t>Group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</a:t>
            </a:r>
          </a:p>
          <a:p>
            <a:pPr lvl="1"/>
            <a:r>
              <a:rPr lang="en-US" altLang="zh-CN" dirty="0" smtClean="0"/>
              <a:t>Social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ties</a:t>
            </a:r>
          </a:p>
          <a:p>
            <a:pPr lvl="1"/>
            <a:r>
              <a:rPr lang="en-US" altLang="zh-CN" dirty="0" smtClean="0"/>
              <a:t>Dynamic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incentives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/>
              <a:t>Basic Idea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Free-riding incentives depends crucially on group size</a:t>
            </a:r>
          </a:p>
          <a:p>
            <a:pPr lvl="1"/>
            <a:r>
              <a:rPr lang="en-US" altLang="zh-CN" dirty="0"/>
              <a:t>Larger size, individual tends to shirk (strategically default)</a:t>
            </a:r>
          </a:p>
          <a:p>
            <a:pPr lvl="1"/>
            <a:r>
              <a:rPr lang="en-US" altLang="zh-CN" dirty="0"/>
              <a:t>Larger</a:t>
            </a:r>
            <a:r>
              <a:rPr lang="zh-CN" altLang="en-US" dirty="0"/>
              <a:t> </a:t>
            </a:r>
            <a:r>
              <a:rPr lang="en-US" altLang="zh-CN" dirty="0"/>
              <a:t>size,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repayment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tends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 smtClean="0"/>
              <a:t>higher</a:t>
            </a:r>
          </a:p>
          <a:p>
            <a:r>
              <a:rPr lang="en-US" altLang="zh-CN" dirty="0" smtClean="0"/>
              <a:t>Social</a:t>
            </a:r>
            <a:r>
              <a:rPr lang="zh-CN" altLang="en-US" dirty="0" smtClean="0"/>
              <a:t> </a:t>
            </a:r>
            <a:r>
              <a:rPr lang="en-US" altLang="zh-CN" dirty="0"/>
              <a:t>ties</a:t>
            </a:r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lose</a:t>
            </a:r>
            <a:r>
              <a:rPr lang="zh-CN" altLang="en-US" dirty="0" smtClean="0"/>
              <a:t> </a:t>
            </a: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ties</a:t>
            </a:r>
            <a:r>
              <a:rPr lang="zh-CN" altLang="en-US" dirty="0"/>
              <a:t> </a:t>
            </a:r>
            <a:r>
              <a:rPr lang="en-US" altLang="zh-CN" dirty="0"/>
              <a:t>enhance</a:t>
            </a:r>
            <a:r>
              <a:rPr lang="zh-CN" altLang="en-US" dirty="0"/>
              <a:t> </a:t>
            </a:r>
            <a:r>
              <a:rPr lang="en-US" altLang="zh-CN" dirty="0"/>
              <a:t>peer</a:t>
            </a:r>
            <a:r>
              <a:rPr lang="zh-CN" altLang="en-US" dirty="0"/>
              <a:t> </a:t>
            </a:r>
            <a:r>
              <a:rPr lang="en-US" altLang="zh-CN" dirty="0"/>
              <a:t>pressure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solidarity</a:t>
            </a:r>
          </a:p>
          <a:p>
            <a:pPr lvl="1"/>
            <a:r>
              <a:rPr lang="en-US" altLang="zh-CN" dirty="0"/>
              <a:t>Better information, prevent from misreporting succession of </a:t>
            </a:r>
            <a:r>
              <a:rPr lang="en-US" altLang="zh-CN" dirty="0" smtClean="0"/>
              <a:t>project,</a:t>
            </a:r>
            <a:r>
              <a:rPr lang="zh-CN" altLang="en-US" dirty="0" smtClean="0"/>
              <a:t> </a:t>
            </a:r>
            <a:r>
              <a:rPr lang="en-US" altLang="zh-CN" dirty="0" smtClean="0"/>
              <a:t>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success</a:t>
            </a:r>
            <a:endParaRPr lang="en-US" altLang="zh-CN" dirty="0"/>
          </a:p>
          <a:p>
            <a:pPr lvl="1"/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close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lead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forgivingness</a:t>
            </a:r>
            <a:r>
              <a:rPr lang="zh-CN" altLang="en-US" dirty="0"/>
              <a:t> </a:t>
            </a:r>
            <a:r>
              <a:rPr lang="en-US" altLang="zh-CN" dirty="0"/>
              <a:t>toward</a:t>
            </a:r>
            <a:r>
              <a:rPr lang="zh-CN" altLang="en-US" dirty="0"/>
              <a:t> </a:t>
            </a:r>
            <a:r>
              <a:rPr lang="en-US" altLang="zh-CN" dirty="0"/>
              <a:t>defaulter</a:t>
            </a:r>
          </a:p>
          <a:p>
            <a:r>
              <a:rPr lang="en-US" altLang="zh-CN" dirty="0"/>
              <a:t>Dynamic incentives</a:t>
            </a:r>
          </a:p>
          <a:p>
            <a:pPr lvl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urban</a:t>
            </a:r>
            <a:r>
              <a:rPr lang="zh-CN" altLang="en-US" dirty="0"/>
              <a:t> </a:t>
            </a:r>
            <a:r>
              <a:rPr lang="en-US" altLang="zh-CN" dirty="0"/>
              <a:t>contexts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transition</a:t>
            </a:r>
            <a:r>
              <a:rPr lang="zh-CN" altLang="en-US" dirty="0"/>
              <a:t> </a:t>
            </a:r>
            <a:r>
              <a:rPr lang="en-US" altLang="zh-CN" dirty="0"/>
              <a:t>economies,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difficult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  <a:r>
              <a:rPr lang="zh-CN" altLang="en-US" dirty="0"/>
              <a:t> </a:t>
            </a:r>
            <a:r>
              <a:rPr lang="en-US" altLang="zh-CN" dirty="0"/>
              <a:t>self-selected</a:t>
            </a:r>
            <a:r>
              <a:rPr lang="zh-CN" altLang="en-US" dirty="0"/>
              <a:t> </a:t>
            </a:r>
            <a:r>
              <a:rPr lang="en-US" altLang="zh-CN" dirty="0"/>
              <a:t>groups</a:t>
            </a:r>
            <a:endParaRPr lang="zh-CN" altLang="en-US" dirty="0"/>
          </a:p>
          <a:p>
            <a:pPr lvl="1"/>
            <a:r>
              <a:rPr lang="en-US" altLang="zh-CN" dirty="0" smtClean="0"/>
              <a:t>Follow</a:t>
            </a:r>
            <a:r>
              <a:rPr lang="en-US" altLang="zh-CN" dirty="0"/>
              <a:t>-up loans are subject to whether previous loans have been </a:t>
            </a:r>
            <a:r>
              <a:rPr lang="en-US" altLang="zh-CN" dirty="0" smtClean="0"/>
              <a:t>repaid</a:t>
            </a:r>
          </a:p>
        </p:txBody>
      </p:sp>
      <p:sp>
        <p:nvSpPr>
          <p:cNvPr id="4" name="矩形 3"/>
          <p:cNvSpPr/>
          <p:nvPr/>
        </p:nvSpPr>
        <p:spPr>
          <a:xfrm>
            <a:off x="2323324" y="1628800"/>
            <a:ext cx="40052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Appropriate?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71157" y="2967335"/>
            <a:ext cx="4201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Self-selected</a:t>
            </a:r>
            <a:r>
              <a:rPr lang="zh-CN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75856" y="4725144"/>
            <a:ext cx="23433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Useful?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031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Laboratory experiment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Why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empirical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experiment?</a:t>
            </a:r>
          </a:p>
          <a:p>
            <a:pPr lvl="1"/>
            <a:r>
              <a:rPr kumimoji="1" lang="en-US" altLang="zh-CN" dirty="0" smtClean="0"/>
              <a:t>Controlled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empirical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experiment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single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properties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institutions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systematically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varied</a:t>
            </a:r>
          </a:p>
          <a:p>
            <a:pPr lvl="1"/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accessibility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comparability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hard</a:t>
            </a:r>
          </a:p>
          <a:p>
            <a:pPr lvl="1"/>
            <a:r>
              <a:rPr kumimoji="1" lang="en-US" altLang="zh-CN" dirty="0" smtClean="0"/>
              <a:t>Relevant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variables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observe,</a:t>
            </a:r>
            <a:r>
              <a:rPr kumimoji="1" lang="zh-CN" altLang="zh-CN" dirty="0"/>
              <a:t> </a:t>
            </a:r>
            <a:r>
              <a:rPr kumimoji="1" lang="en-US" altLang="zh-CN" dirty="0" smtClean="0"/>
              <a:t>like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individual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risk</a:t>
            </a:r>
          </a:p>
          <a:p>
            <a:r>
              <a:rPr kumimoji="1" lang="en-US" altLang="zh-CN" dirty="0" smtClean="0"/>
              <a:t>Introduce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alternative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approach</a:t>
            </a:r>
          </a:p>
          <a:p>
            <a:pPr lvl="1"/>
            <a:r>
              <a:rPr kumimoji="1" lang="en-US" altLang="zh-CN" dirty="0" smtClean="0"/>
              <a:t>Could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specific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parameters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observe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behavior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simulated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MFI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scenarios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directly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interactive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laboratory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experiment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37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Related Experimental Studies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laboratory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experiments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microcredit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institutions</a:t>
            </a:r>
          </a:p>
          <a:p>
            <a:pPr lvl="1"/>
            <a:r>
              <a:rPr kumimoji="1" lang="en-US" altLang="zh-CN" i="1" dirty="0"/>
              <a:t>public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good</a:t>
            </a:r>
            <a:r>
              <a:rPr kumimoji="1" lang="zh-CN" altLang="en-US" i="1" dirty="0"/>
              <a:t> </a:t>
            </a:r>
            <a:endParaRPr kumimoji="1" lang="en-US" altLang="zh-CN" i="1" dirty="0" smtClean="0"/>
          </a:p>
          <a:p>
            <a:r>
              <a:rPr kumimoji="1" lang="en-US" altLang="zh-CN" dirty="0" smtClean="0"/>
              <a:t>Similarity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between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public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Microlending</a:t>
            </a:r>
            <a:endParaRPr kumimoji="1" lang="en-US" altLang="zh-CN" dirty="0" smtClean="0"/>
          </a:p>
          <a:p>
            <a:r>
              <a:rPr kumimoji="1"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Theoretically no individual would like to contribute in a single game</a:t>
            </a:r>
          </a:p>
        </p:txBody>
      </p:sp>
    </p:spTree>
    <p:extLst>
      <p:ext uri="{BB962C8B-B14F-4D97-AF65-F5344CB8AC3E}">
        <p14:creationId xmlns:p14="http://schemas.microsoft.com/office/powerpoint/2010/main" val="88911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Public good games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84983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person,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$6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initially.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contribute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$6,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suppose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2/3,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$4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return.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Total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$8.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public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goods,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share,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utility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8.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contributes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contributor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$4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non-contributor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own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$6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$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contributor,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total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$10.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investment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(contribution)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dominant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strategy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034972"/>
              </p:ext>
            </p:extLst>
          </p:nvPr>
        </p:nvGraphicFramePr>
        <p:xfrm>
          <a:off x="3923928" y="4941168"/>
          <a:ext cx="4464495" cy="1656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165"/>
                <a:gridCol w="1488165"/>
                <a:gridCol w="1488165"/>
              </a:tblGrid>
              <a:tr h="45605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|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Invest</a:t>
                      </a:r>
                      <a:r>
                        <a:rPr lang="zh-CN" altLang="en-US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invest</a:t>
                      </a:r>
                      <a:endParaRPr lang="zh-CN" altLang="en-US" dirty="0"/>
                    </a:p>
                  </a:txBody>
                  <a:tcPr/>
                </a:tc>
              </a:tr>
              <a:tr h="6000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Invest</a:t>
                      </a:r>
                      <a:r>
                        <a:rPr lang="zh-CN" altLang="en-US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(8,8)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(4,10)</a:t>
                      </a:r>
                      <a:endParaRPr lang="zh-CN" altLang="en-US" dirty="0"/>
                    </a:p>
                  </a:txBody>
                  <a:tcPr/>
                </a:tc>
              </a:tr>
              <a:tr h="6000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invest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(10,4)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(6,6)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452320" y="59492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N.E.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012160" y="544522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</a:t>
            </a:r>
            <a:r>
              <a:rPr kumimoji="1" lang="zh-CN" altLang="zh-CN" dirty="0" smtClean="0"/>
              <a:t>.</a:t>
            </a:r>
            <a:r>
              <a:rPr kumimoji="1" lang="en-US" altLang="zh-CN" dirty="0" smtClean="0"/>
              <a:t>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276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zh-CN" dirty="0" smtClean="0"/>
              <a:t>Model a situation that repayment is not compatible with own-income Max</a:t>
            </a:r>
          </a:p>
          <a:p>
            <a:r>
              <a:rPr kumimoji="1" lang="en-US" altLang="zh-CN" dirty="0" smtClean="0"/>
              <a:t>Follow-up loans are subject to full repayment in the past</a:t>
            </a:r>
          </a:p>
          <a:p>
            <a:r>
              <a:rPr kumimoji="1" lang="en-US" altLang="zh-CN" dirty="0" smtClean="0"/>
              <a:t>Each member of a group invests in an risky project</a:t>
            </a:r>
          </a:p>
          <a:p>
            <a:pPr lvl="1"/>
            <a:r>
              <a:rPr kumimoji="1" lang="en-US" altLang="zh-CN" dirty="0" smtClean="0"/>
              <a:t>Whether succeeds or not is known only to individual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investor</a:t>
            </a:r>
          </a:p>
          <a:p>
            <a:r>
              <a:rPr kumimoji="1" lang="en-US" altLang="zh-CN" dirty="0" smtClean="0"/>
              <a:t>Subjects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individual)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decide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contribute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repayment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Only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those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successful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contribute</a:t>
            </a:r>
          </a:p>
          <a:p>
            <a:r>
              <a:rPr kumimoji="1" lang="en-US" altLang="zh-CN" dirty="0" smtClean="0"/>
              <a:t>Ends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contribute,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fail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initial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10295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we focus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size</a:t>
            </a:r>
          </a:p>
          <a:p>
            <a:pPr lvl="1"/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n=2,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8</a:t>
            </a:r>
          </a:p>
          <a:p>
            <a:r>
              <a:rPr kumimoji="1" lang="en-US" altLang="zh-CN" dirty="0" smtClean="0"/>
              <a:t>Dynamic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incentive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structure</a:t>
            </a:r>
          </a:p>
          <a:p>
            <a:pPr lvl="1"/>
            <a:r>
              <a:rPr kumimoji="1" lang="en-US" altLang="zh-CN" dirty="0" smtClean="0"/>
              <a:t>Effect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potential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loans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repayment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previous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debt</a:t>
            </a:r>
          </a:p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intensity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social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ties</a:t>
            </a:r>
          </a:p>
          <a:p>
            <a:pPr lvl="1"/>
            <a:r>
              <a:rPr kumimoji="1" lang="en-US" altLang="zh-CN" dirty="0" smtClean="0"/>
              <a:t>Effect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self-selected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v.s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randomly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formed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group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5194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1394</Words>
  <Application>Microsoft Office PowerPoint</Application>
  <PresentationFormat>On-screen Show (4:3)</PresentationFormat>
  <Paragraphs>156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主题</vt:lpstr>
      <vt:lpstr>Group Size and Social Ties in Microfinance Institutions</vt:lpstr>
      <vt:lpstr>Why microcredit?</vt:lpstr>
      <vt:lpstr>Basic Idea</vt:lpstr>
      <vt:lpstr>Basic Idea</vt:lpstr>
      <vt:lpstr>Laboratory experiment</vt:lpstr>
      <vt:lpstr>Related Experimental Studies</vt:lpstr>
      <vt:lpstr>Public good games</vt:lpstr>
      <vt:lpstr>Experiment introduction</vt:lpstr>
      <vt:lpstr>What we focus </vt:lpstr>
      <vt:lpstr>Experiment introduction</vt:lpstr>
      <vt:lpstr>Model Assumptions</vt:lpstr>
      <vt:lpstr>Model </vt:lpstr>
      <vt:lpstr>Procedures</vt:lpstr>
      <vt:lpstr>theoretically</vt:lpstr>
      <vt:lpstr>treatment</vt:lpstr>
      <vt:lpstr>Method for statistic</vt:lpstr>
      <vt:lpstr>Results</vt:lpstr>
      <vt:lpstr>Results</vt:lpstr>
      <vt:lpstr>Results</vt:lpstr>
      <vt:lpstr>Dynamics of play</vt:lpstr>
      <vt:lpstr>Dynamics of play</vt:lpstr>
      <vt:lpstr>conclusion</vt:lpstr>
      <vt:lpstr>Shortcomings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Size and Social Ties in Microfinance Institutions</dc:title>
  <dc:creator>李元阳</dc:creator>
  <cp:lastModifiedBy>Jeffrey Nugent</cp:lastModifiedBy>
  <cp:revision>34</cp:revision>
  <dcterms:created xsi:type="dcterms:W3CDTF">2014-04-01T18:56:54Z</dcterms:created>
  <dcterms:modified xsi:type="dcterms:W3CDTF">2014-04-25T01:19:42Z</dcterms:modified>
</cp:coreProperties>
</file>