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4" r:id="rId6"/>
    <p:sldId id="260" r:id="rId7"/>
    <p:sldId id="261" r:id="rId8"/>
    <p:sldId id="262" r:id="rId9"/>
    <p:sldId id="263" r:id="rId10"/>
    <p:sldId id="266" r:id="rId11"/>
    <p:sldId id="267" r:id="rId12"/>
    <p:sldId id="268" r:id="rId13"/>
    <p:sldId id="265" r:id="rId14"/>
    <p:sldId id="269" r:id="rId15"/>
    <p:sldId id="271" r:id="rId16"/>
    <p:sldId id="270" r:id="rId17"/>
    <p:sldId id="272" r:id="rId18"/>
    <p:sldId id="279" r:id="rId19"/>
    <p:sldId id="273" r:id="rId20"/>
    <p:sldId id="274" r:id="rId21"/>
    <p:sldId id="280" r:id="rId22"/>
    <p:sldId id="275" r:id="rId23"/>
    <p:sldId id="276"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autoAdjust="0"/>
    <p:restoredTop sz="94624" autoAdjust="0"/>
  </p:normalViewPr>
  <p:slideViewPr>
    <p:cSldViewPr>
      <p:cViewPr varScale="1">
        <p:scale>
          <a:sx n="65" d="100"/>
          <a:sy n="65" d="100"/>
        </p:scale>
        <p:origin x="-1296" y="-77"/>
      </p:cViewPr>
      <p:guideLst>
        <p:guide orient="horz" pos="2160"/>
        <p:guide pos="2880"/>
      </p:guideLst>
    </p:cSldViewPr>
  </p:slideViewPr>
  <p:outlineViewPr>
    <p:cViewPr>
      <p:scale>
        <a:sx n="33" d="100"/>
        <a:sy n="33" d="100"/>
      </p:scale>
      <p:origin x="0" y="6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E6F3E4A-21CC-417F-9AC0-EED05D92024E}" type="datetimeFigureOut">
              <a:rPr lang="en-US" smtClean="0"/>
              <a:t>5/4/2014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06B52449-57F4-4B9F-97DC-098DA97AA39B}"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F3E4A-21CC-417F-9AC0-EED05D92024E}" type="datetimeFigureOut">
              <a:rPr lang="en-US" smtClean="0"/>
              <a:t>5/4/2014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52449-57F4-4B9F-97DC-098DA97AA3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6F3E4A-21CC-417F-9AC0-EED05D92024E}" type="datetimeFigureOut">
              <a:rPr lang="en-US" smtClean="0"/>
              <a:t>5/4/2014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52449-57F4-4B9F-97DC-098DA97AA3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6F3E4A-21CC-417F-9AC0-EED05D92024E}" type="datetimeFigureOut">
              <a:rPr lang="en-US" smtClean="0"/>
              <a:t>5/4/2014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52449-57F4-4B9F-97DC-098DA97AA3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E6F3E4A-21CC-417F-9AC0-EED05D92024E}" type="datetimeFigureOut">
              <a:rPr lang="en-US" smtClean="0"/>
              <a:t>5/4/2014</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52449-57F4-4B9F-97DC-098DA97AA39B}"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6F3E4A-21CC-417F-9AC0-EED05D92024E}" type="datetimeFigureOut">
              <a:rPr lang="en-US" smtClean="0"/>
              <a:t>5/4/2014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52449-57F4-4B9F-97DC-098DA97AA3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6F3E4A-21CC-417F-9AC0-EED05D92024E}" type="datetimeFigureOut">
              <a:rPr lang="en-US" smtClean="0"/>
              <a:t>5/4/2014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52449-57F4-4B9F-97DC-098DA97AA3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6F3E4A-21CC-417F-9AC0-EED05D92024E}" type="datetimeFigureOut">
              <a:rPr lang="en-US" smtClean="0"/>
              <a:t>5/4/2014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52449-57F4-4B9F-97DC-098DA97AA3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E6F3E4A-21CC-417F-9AC0-EED05D92024E}" type="datetimeFigureOut">
              <a:rPr lang="en-US" smtClean="0"/>
              <a:t>5/4/2014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B52449-57F4-4B9F-97DC-098DA97AA3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6F3E4A-21CC-417F-9AC0-EED05D92024E}" type="datetimeFigureOut">
              <a:rPr lang="en-US" smtClean="0"/>
              <a:t>5/4/2014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52449-57F4-4B9F-97DC-098DA97AA39B}"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E6F3E4A-21CC-417F-9AC0-EED05D92024E}" type="datetimeFigureOut">
              <a:rPr lang="en-US" smtClean="0"/>
              <a:t>5/4/2014</a:t>
            </a:fld>
            <a:endParaRPr lang="en-US"/>
          </a:p>
        </p:txBody>
      </p:sp>
      <p:sp>
        <p:nvSpPr>
          <p:cNvPr id="7" name="Slide Number Placeholder 6"/>
          <p:cNvSpPr>
            <a:spLocks noGrp="1"/>
          </p:cNvSpPr>
          <p:nvPr>
            <p:ph type="sldNum" sz="quarter" idx="12"/>
          </p:nvPr>
        </p:nvSpPr>
        <p:spPr/>
        <p:txBody>
          <a:bodyPr/>
          <a:lstStyle/>
          <a:p>
            <a:fld id="{06B52449-57F4-4B9F-97DC-098DA97AA39B}"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E6F3E4A-21CC-417F-9AC0-EED05D92024E}" type="datetimeFigureOut">
              <a:rPr lang="en-US" smtClean="0"/>
              <a:t>5/4/2014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06B52449-57F4-4B9F-97DC-098DA97AA39B}"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0000" lnSpcReduction="20000"/>
          </a:bodyPr>
          <a:lstStyle/>
          <a:p>
            <a:r>
              <a:rPr lang="en-US" dirty="0" smtClean="0"/>
              <a:t>By </a:t>
            </a:r>
            <a:r>
              <a:rPr lang="en-US" dirty="0" err="1" smtClean="0"/>
              <a:t>william</a:t>
            </a:r>
            <a:r>
              <a:rPr lang="en-US" dirty="0" smtClean="0"/>
              <a:t> easterly and ross </a:t>
            </a:r>
            <a:r>
              <a:rPr lang="en-US" dirty="0" err="1" smtClean="0"/>
              <a:t>levine</a:t>
            </a:r>
            <a:endParaRPr lang="en-US" dirty="0" smtClean="0"/>
          </a:p>
          <a:p>
            <a:r>
              <a:rPr lang="en-US" dirty="0" smtClean="0"/>
              <a:t>Presented by </a:t>
            </a:r>
            <a:r>
              <a:rPr lang="en-US" dirty="0" err="1" smtClean="0"/>
              <a:t>berk</a:t>
            </a:r>
            <a:r>
              <a:rPr lang="en-US" dirty="0" smtClean="0"/>
              <a:t> </a:t>
            </a:r>
            <a:r>
              <a:rPr lang="en-US" dirty="0" err="1" smtClean="0"/>
              <a:t>turfanda</a:t>
            </a:r>
            <a:endParaRPr lang="en-US" dirty="0"/>
          </a:p>
        </p:txBody>
      </p:sp>
      <p:sp>
        <p:nvSpPr>
          <p:cNvPr id="2" name="Title 1"/>
          <p:cNvSpPr>
            <a:spLocks noGrp="1"/>
          </p:cNvSpPr>
          <p:nvPr>
            <p:ph type="ctrTitle"/>
          </p:nvPr>
        </p:nvSpPr>
        <p:spPr/>
        <p:txBody>
          <a:bodyPr/>
          <a:lstStyle/>
          <a:p>
            <a:r>
              <a:rPr lang="en-US" sz="3300" dirty="0" smtClean="0"/>
              <a:t>Africa’s growth tragedy: a retrospective 1960-89</a:t>
            </a:r>
            <a:endParaRPr lang="en-US" sz="3300" dirty="0"/>
          </a:p>
        </p:txBody>
      </p:sp>
    </p:spTree>
    <p:extLst>
      <p:ext uri="{BB962C8B-B14F-4D97-AF65-F5344CB8AC3E}">
        <p14:creationId xmlns:p14="http://schemas.microsoft.com/office/powerpoint/2010/main" val="2240892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Cross-country regressions: core results</a:t>
            </a:r>
            <a:endParaRPr lang="en-US" dirty="0"/>
          </a:p>
        </p:txBody>
      </p:sp>
      <p:sp>
        <p:nvSpPr>
          <p:cNvPr id="3" name="Content Placeholder 2"/>
          <p:cNvSpPr>
            <a:spLocks noGrp="1"/>
          </p:cNvSpPr>
          <p:nvPr>
            <p:ph idx="1"/>
          </p:nvPr>
        </p:nvSpPr>
        <p:spPr/>
        <p:txBody>
          <a:bodyPr/>
          <a:lstStyle/>
          <a:p>
            <a:r>
              <a:rPr lang="en-US" dirty="0" smtClean="0"/>
              <a:t>All of the variables were significant at the 0.05 significant level and of the anticipated sign</a:t>
            </a:r>
          </a:p>
          <a:p>
            <a:r>
              <a:rPr lang="en-US" dirty="0" smtClean="0"/>
              <a:t>“countries with greater financial development, larger fiscal surpluses, and lower black market exchange rate </a:t>
            </a:r>
            <a:r>
              <a:rPr lang="en-US" dirty="0" err="1" smtClean="0"/>
              <a:t>premia</a:t>
            </a:r>
            <a:r>
              <a:rPr lang="en-US" dirty="0" smtClean="0"/>
              <a:t> </a:t>
            </a:r>
            <a:r>
              <a:rPr lang="en-US" b="1" dirty="0" smtClean="0"/>
              <a:t>grew</a:t>
            </a:r>
            <a:r>
              <a:rPr lang="en-US" dirty="0" smtClean="0"/>
              <a:t> </a:t>
            </a:r>
            <a:r>
              <a:rPr lang="en-US" b="1" dirty="0" smtClean="0"/>
              <a:t>significantly</a:t>
            </a:r>
            <a:r>
              <a:rPr lang="en-US" dirty="0" smtClean="0"/>
              <a:t> </a:t>
            </a:r>
            <a:r>
              <a:rPr lang="en-US" b="1" dirty="0" smtClean="0"/>
              <a:t>faster</a:t>
            </a:r>
            <a:r>
              <a:rPr lang="en-US" dirty="0" smtClean="0"/>
              <a:t> than countries with more shallow financial systems, large fiscal deficits, and sizable black market </a:t>
            </a:r>
            <a:r>
              <a:rPr lang="en-US" dirty="0" err="1" smtClean="0"/>
              <a:t>premia</a:t>
            </a:r>
            <a:r>
              <a:rPr lang="en-US" dirty="0" smtClean="0"/>
              <a:t>”</a:t>
            </a:r>
          </a:p>
          <a:p>
            <a:r>
              <a:rPr lang="en-US" dirty="0" smtClean="0"/>
              <a:t>Also found that political assassinations are negatively correlated with long-run growth, while educational attainment is positively linked to growth</a:t>
            </a:r>
          </a:p>
          <a:p>
            <a:pPr marL="114300" indent="0" algn="ctr">
              <a:buNone/>
            </a:pPr>
            <a:r>
              <a:rPr lang="en-US" dirty="0" smtClean="0">
                <a:solidFill>
                  <a:srgbClr val="FF0000"/>
                </a:solidFill>
              </a:rPr>
              <a:t>Results shown on Table 1</a:t>
            </a:r>
          </a:p>
        </p:txBody>
      </p:sp>
    </p:spTree>
    <p:extLst>
      <p:ext uri="{BB962C8B-B14F-4D97-AF65-F5344CB8AC3E}">
        <p14:creationId xmlns:p14="http://schemas.microsoft.com/office/powerpoint/2010/main" val="3945663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1: Regression results</a:t>
            </a:r>
            <a:endParaRPr lang="en-US" dirty="0"/>
          </a:p>
        </p:txBody>
      </p:sp>
      <p:pic>
        <p:nvPicPr>
          <p:cNvPr id="3076" name="Picture 4" descr="C:\Users\Berk\Desktop\tabl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3724275" cy="42195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Berk\Desktop\table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638425"/>
            <a:ext cx="372427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41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Cross-country regressions: assessing Africa's performance</a:t>
            </a:r>
            <a:endParaRPr lang="en-US" dirty="0"/>
          </a:p>
        </p:txBody>
      </p:sp>
      <p:sp>
        <p:nvSpPr>
          <p:cNvPr id="3" name="Content Placeholder 2"/>
          <p:cNvSpPr>
            <a:spLocks noGrp="1"/>
          </p:cNvSpPr>
          <p:nvPr>
            <p:ph idx="1"/>
          </p:nvPr>
        </p:nvSpPr>
        <p:spPr/>
        <p:txBody>
          <a:bodyPr>
            <a:normAutofit lnSpcReduction="10000"/>
          </a:bodyPr>
          <a:lstStyle/>
          <a:p>
            <a:r>
              <a:rPr lang="en-US" dirty="0" smtClean="0"/>
              <a:t>The authors decomposed the core results and compared them with other regions of the world:</a:t>
            </a:r>
          </a:p>
          <a:p>
            <a:pPr lvl="1"/>
            <a:r>
              <a:rPr lang="en-US" dirty="0" smtClean="0"/>
              <a:t>Africa seems to have worse policy indicators than other regions</a:t>
            </a:r>
          </a:p>
          <a:p>
            <a:r>
              <a:rPr lang="en-US" dirty="0" smtClean="0"/>
              <a:t>The core regression attributes for 1.5 of the 2.3% difference in growth rates between non-African and African countries to the Africa dummy variable (which measures our inability to explain Africa’s growth)</a:t>
            </a:r>
          </a:p>
          <a:p>
            <a:pPr lvl="1"/>
            <a:r>
              <a:rPr lang="en-US" dirty="0" smtClean="0"/>
              <a:t>The three policy indicators (black market premium, financial depth, budget surplus) combine for 0.9 of the 2.3% difference</a:t>
            </a:r>
          </a:p>
          <a:p>
            <a:pPr marL="411480" lvl="1" indent="0" algn="ctr">
              <a:buNone/>
            </a:pPr>
            <a:r>
              <a:rPr lang="en-US" dirty="0" smtClean="0">
                <a:solidFill>
                  <a:srgbClr val="FF0000"/>
                </a:solidFill>
              </a:rPr>
              <a:t>Decomposition shown on Following Graph</a:t>
            </a:r>
          </a:p>
        </p:txBody>
      </p:sp>
    </p:spTree>
    <p:extLst>
      <p:ext uri="{BB962C8B-B14F-4D97-AF65-F5344CB8AC3E}">
        <p14:creationId xmlns:p14="http://schemas.microsoft.com/office/powerpoint/2010/main" val="2275196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Berk\Deskto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7047"/>
            <a:ext cx="9067800" cy="6760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723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other explanations: infrastructure</a:t>
            </a:r>
            <a:endParaRPr lang="en-US" dirty="0"/>
          </a:p>
        </p:txBody>
      </p:sp>
      <p:sp>
        <p:nvSpPr>
          <p:cNvPr id="3" name="Content Placeholder 2"/>
          <p:cNvSpPr>
            <a:spLocks noGrp="1"/>
          </p:cNvSpPr>
          <p:nvPr>
            <p:ph idx="1"/>
          </p:nvPr>
        </p:nvSpPr>
        <p:spPr/>
        <p:txBody>
          <a:bodyPr>
            <a:normAutofit/>
          </a:bodyPr>
          <a:lstStyle/>
          <a:p>
            <a:r>
              <a:rPr lang="en-US" dirty="0" smtClean="0"/>
              <a:t>In an attempt to explain Africa’s poor economic performance more thoroughly, the authors consider two other explanations, infrastructure and ethnic diversity</a:t>
            </a:r>
          </a:p>
          <a:p>
            <a:r>
              <a:rPr lang="en-US" dirty="0" smtClean="0"/>
              <a:t>Many studies of Africa have argued that poor infrastructure may inhibit economic growth</a:t>
            </a:r>
          </a:p>
          <a:p>
            <a:pPr lvl="1"/>
            <a:r>
              <a:rPr lang="en-US" dirty="0" smtClean="0"/>
              <a:t>The authors find: “the initial stock of roads/railways and initial electricity generation are not significantly correlated with future economic growth”</a:t>
            </a:r>
          </a:p>
          <a:p>
            <a:pPr lvl="1"/>
            <a:r>
              <a:rPr lang="en-US" dirty="0" smtClean="0"/>
              <a:t>“we do, however, find a strong link between growth and telephones per worker</a:t>
            </a:r>
            <a:r>
              <a:rPr lang="en-US" dirty="0" smtClean="0"/>
              <a:t>”</a:t>
            </a:r>
            <a:endParaRPr lang="en-US" dirty="0" smtClean="0"/>
          </a:p>
        </p:txBody>
      </p:sp>
    </p:spTree>
    <p:extLst>
      <p:ext uri="{BB962C8B-B14F-4D97-AF65-F5344CB8AC3E}">
        <p14:creationId xmlns:p14="http://schemas.microsoft.com/office/powerpoint/2010/main" val="3393872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other explanations: infrastructure</a:t>
            </a:r>
            <a:endParaRPr lang="en-US" dirty="0"/>
          </a:p>
        </p:txBody>
      </p:sp>
      <p:sp>
        <p:nvSpPr>
          <p:cNvPr id="3" name="Content Placeholder 2"/>
          <p:cNvSpPr>
            <a:spLocks noGrp="1"/>
          </p:cNvSpPr>
          <p:nvPr>
            <p:ph idx="1"/>
          </p:nvPr>
        </p:nvSpPr>
        <p:spPr/>
        <p:txBody>
          <a:bodyPr>
            <a:normAutofit/>
          </a:bodyPr>
          <a:lstStyle/>
          <a:p>
            <a:r>
              <a:rPr lang="en-US" dirty="0" smtClean="0"/>
              <a:t>The authors conclude that although infrastructure seems to matter, the data does not provide enough to consider it a significant reason for Africa’s slow growth</a:t>
            </a:r>
          </a:p>
          <a:p>
            <a:r>
              <a:rPr lang="en-US" dirty="0" smtClean="0"/>
              <a:t>They do, however, hope that more data can be obtained and studied in order to provide a stronger analysis</a:t>
            </a:r>
          </a:p>
          <a:p>
            <a:r>
              <a:rPr lang="en-US" dirty="0" smtClean="0"/>
              <a:t>Critique</a:t>
            </a:r>
            <a:r>
              <a:rPr lang="en-US" dirty="0"/>
              <a:t>: The argument is normatively strong, but the authors are not able to fully satisfy their hypothesis because of the lack of available data</a:t>
            </a:r>
          </a:p>
        </p:txBody>
      </p:sp>
    </p:spTree>
    <p:extLst>
      <p:ext uri="{BB962C8B-B14F-4D97-AF65-F5344CB8AC3E}">
        <p14:creationId xmlns:p14="http://schemas.microsoft.com/office/powerpoint/2010/main" val="1496663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other explanations: ethnic diversity</a:t>
            </a:r>
            <a:endParaRPr lang="en-US" dirty="0"/>
          </a:p>
        </p:txBody>
      </p:sp>
      <p:sp>
        <p:nvSpPr>
          <p:cNvPr id="3" name="Content Placeholder 2"/>
          <p:cNvSpPr>
            <a:spLocks noGrp="1"/>
          </p:cNvSpPr>
          <p:nvPr>
            <p:ph idx="1"/>
          </p:nvPr>
        </p:nvSpPr>
        <p:spPr/>
        <p:txBody>
          <a:bodyPr/>
          <a:lstStyle/>
          <a:p>
            <a:r>
              <a:rPr lang="en-US" dirty="0" smtClean="0"/>
              <a:t>Ethnic diversity is a common characteristic among African countries – data suggests that 14 of the 15 most ethnically diverse societies in the world are in Africa</a:t>
            </a:r>
          </a:p>
          <a:p>
            <a:pPr lvl="1"/>
            <a:r>
              <a:rPr lang="en-US" dirty="0" smtClean="0"/>
              <a:t>Wars, institutional weakness, bad policies, civil strife, political instability, destructive competition for rent, corruption, as well as an increased chance of destructive policies for long-run growth are all effects of ethnic diversity</a:t>
            </a:r>
          </a:p>
          <a:p>
            <a:r>
              <a:rPr lang="en-US" dirty="0" smtClean="0"/>
              <a:t>The authors use a variable constructed by Mauro (1993) called the </a:t>
            </a:r>
            <a:r>
              <a:rPr lang="en-US" b="1" dirty="0" smtClean="0"/>
              <a:t>ETHNIC variable </a:t>
            </a:r>
            <a:r>
              <a:rPr lang="en-US" dirty="0" smtClean="0"/>
              <a:t>– the probability that two randomly selected individuals in a country will belong to different ethno linguistic groups</a:t>
            </a:r>
            <a:endParaRPr lang="en-US" dirty="0"/>
          </a:p>
        </p:txBody>
      </p:sp>
    </p:spTree>
    <p:extLst>
      <p:ext uri="{BB962C8B-B14F-4D97-AF65-F5344CB8AC3E}">
        <p14:creationId xmlns:p14="http://schemas.microsoft.com/office/powerpoint/2010/main" val="2338769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other explanations: ethnic diversity</a:t>
            </a:r>
            <a:endParaRPr lang="en-US" dirty="0"/>
          </a:p>
        </p:txBody>
      </p:sp>
      <p:sp>
        <p:nvSpPr>
          <p:cNvPr id="3" name="Content Placeholder 2"/>
          <p:cNvSpPr>
            <a:spLocks noGrp="1"/>
          </p:cNvSpPr>
          <p:nvPr>
            <p:ph idx="1"/>
          </p:nvPr>
        </p:nvSpPr>
        <p:spPr/>
        <p:txBody>
          <a:bodyPr>
            <a:normAutofit lnSpcReduction="10000"/>
          </a:bodyPr>
          <a:lstStyle/>
          <a:p>
            <a:r>
              <a:rPr lang="en-US" dirty="0" smtClean="0"/>
              <a:t>Results:</a:t>
            </a:r>
          </a:p>
          <a:p>
            <a:pPr lvl="1"/>
            <a:r>
              <a:rPr lang="en-US" dirty="0" smtClean="0"/>
              <a:t>ETHNIC is significantly correlated with growth, controlled for other factors</a:t>
            </a:r>
          </a:p>
          <a:p>
            <a:pPr lvl="2"/>
            <a:r>
              <a:rPr lang="en-US" dirty="0" smtClean="0"/>
              <a:t>“The coefficient on the ethnic diversity variable implies that it accounts for 0.8 percentage points of the 2.3 percentage point gap between Africa’s growth and the rest of the sample”</a:t>
            </a:r>
          </a:p>
          <a:p>
            <a:pPr lvl="1"/>
            <a:r>
              <a:rPr lang="en-US" dirty="0" smtClean="0"/>
              <a:t>Ethnic diversity is found to be negatively correlated with schooling attainment, with financial depth, and with all three infrastructure indicators (roads, telephones, electricity)</a:t>
            </a:r>
          </a:p>
          <a:p>
            <a:pPr lvl="2"/>
            <a:r>
              <a:rPr lang="en-US" dirty="0" smtClean="0"/>
              <a:t>Positively correlated with black market premium</a:t>
            </a:r>
          </a:p>
          <a:p>
            <a:r>
              <a:rPr lang="en-US" dirty="0" smtClean="0"/>
              <a:t>Therefore, the data implies that ethnic diversity independently accounts for about 35% of Africa’s growth differential with the rest of the world</a:t>
            </a:r>
            <a:endParaRPr lang="en-US" dirty="0"/>
          </a:p>
        </p:txBody>
      </p:sp>
    </p:spTree>
    <p:extLst>
      <p:ext uri="{BB962C8B-B14F-4D97-AF65-F5344CB8AC3E}">
        <p14:creationId xmlns:p14="http://schemas.microsoft.com/office/powerpoint/2010/main" val="1624453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ETHNIC variable and regression</a:t>
            </a:r>
            <a:endParaRPr lang="en-US" dirty="0"/>
          </a:p>
        </p:txBody>
      </p:sp>
      <p:pic>
        <p:nvPicPr>
          <p:cNvPr id="4098" name="Picture 2" descr="C:\Users\Berk\Desktop\ethn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752600"/>
            <a:ext cx="455295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ers\Berk\Desktop\ethnic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752600"/>
            <a:ext cx="4800600"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044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other explanations: ethnic diversity</a:t>
            </a:r>
            <a:endParaRPr lang="en-US" dirty="0"/>
          </a:p>
        </p:txBody>
      </p:sp>
      <p:sp>
        <p:nvSpPr>
          <p:cNvPr id="3" name="Content Placeholder 2"/>
          <p:cNvSpPr>
            <a:spLocks noGrp="1"/>
          </p:cNvSpPr>
          <p:nvPr>
            <p:ph idx="1"/>
          </p:nvPr>
        </p:nvSpPr>
        <p:spPr/>
        <p:txBody>
          <a:bodyPr>
            <a:normAutofit/>
          </a:bodyPr>
          <a:lstStyle/>
          <a:p>
            <a:r>
              <a:rPr lang="en-US" dirty="0" smtClean="0"/>
              <a:t>“Thus, ethnic diversity slows growth directly </a:t>
            </a:r>
            <a:r>
              <a:rPr lang="en-US" b="1" dirty="0" smtClean="0"/>
              <a:t>and</a:t>
            </a:r>
            <a:r>
              <a:rPr lang="en-US" dirty="0" smtClean="0"/>
              <a:t> retards growth indirectly by making the adoption of good policies more difficult.”</a:t>
            </a:r>
          </a:p>
          <a:p>
            <a:r>
              <a:rPr lang="en-US" dirty="0" smtClean="0"/>
              <a:t>Ethnic diversity seems to be a much more statistically based explanation for Africa’s slow </a:t>
            </a:r>
            <a:r>
              <a:rPr lang="en-US" dirty="0" smtClean="0"/>
              <a:t>growth than infrastructure</a:t>
            </a:r>
            <a:endParaRPr lang="en-US" dirty="0" smtClean="0"/>
          </a:p>
          <a:p>
            <a:r>
              <a:rPr lang="en-US" dirty="0" smtClean="0"/>
              <a:t>Critique: Ethnic diversity and tensions might be a result of conflicts, war, and political battles </a:t>
            </a:r>
            <a:r>
              <a:rPr lang="en-US" dirty="0" smtClean="0"/>
              <a:t>because </a:t>
            </a:r>
            <a:r>
              <a:rPr lang="en-US" dirty="0" smtClean="0"/>
              <a:t>of </a:t>
            </a:r>
            <a:r>
              <a:rPr lang="en-US" dirty="0" smtClean="0"/>
              <a:t>their poor economic situations</a:t>
            </a:r>
            <a:endParaRPr lang="en-US" dirty="0"/>
          </a:p>
        </p:txBody>
      </p:sp>
    </p:spTree>
    <p:extLst>
      <p:ext uri="{BB962C8B-B14F-4D97-AF65-F5344CB8AC3E}">
        <p14:creationId xmlns:p14="http://schemas.microsoft.com/office/powerpoint/2010/main" val="3960698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Authors</a:t>
            </a:r>
            <a:endParaRPr lang="en-US" dirty="0"/>
          </a:p>
        </p:txBody>
      </p:sp>
      <p:pic>
        <p:nvPicPr>
          <p:cNvPr id="6146" name="Picture 2" descr="http://news.byu.edu/releases/archive09/Feb/easterly/easterly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600200"/>
            <a:ext cx="1428750" cy="1523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3" name="Content Placeholder 2"/>
          <p:cNvSpPr>
            <a:spLocks noGrp="1"/>
          </p:cNvSpPr>
          <p:nvPr>
            <p:ph idx="1"/>
          </p:nvPr>
        </p:nvSpPr>
        <p:spPr>
          <a:xfrm>
            <a:off x="457200" y="1752601"/>
            <a:ext cx="7239000" cy="1295400"/>
          </a:xfrm>
        </p:spPr>
        <p:txBody>
          <a:bodyPr>
            <a:normAutofit/>
          </a:bodyPr>
          <a:lstStyle/>
          <a:p>
            <a:r>
              <a:rPr lang="en-US" dirty="0" smtClean="0"/>
              <a:t>William Easterly - </a:t>
            </a:r>
            <a:r>
              <a:rPr lang="en-US" dirty="0"/>
              <a:t>Professor of Economics at New York University and Co-director of the NYU Development Research </a:t>
            </a:r>
            <a:r>
              <a:rPr lang="en-US" dirty="0" smtClean="0"/>
              <a:t>Institute</a:t>
            </a:r>
          </a:p>
          <a:p>
            <a:endParaRPr lang="en-US" dirty="0"/>
          </a:p>
        </p:txBody>
      </p:sp>
      <p:pic>
        <p:nvPicPr>
          <p:cNvPr id="6148" name="Picture 4" descr="https://research.brown.edu/images/headshot/11301622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162300"/>
            <a:ext cx="1343025" cy="1714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7" name="Content Placeholder 2"/>
          <p:cNvSpPr txBox="1">
            <a:spLocks/>
          </p:cNvSpPr>
          <p:nvPr/>
        </p:nvSpPr>
        <p:spPr>
          <a:xfrm>
            <a:off x="1905000" y="3581400"/>
            <a:ext cx="7239000" cy="1295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US" dirty="0"/>
              <a:t>Ross Levine - Willis H. Booth Chair in Banking and Finance at the Haas School of Business, University of California – </a:t>
            </a:r>
            <a:r>
              <a:rPr lang="en-US" dirty="0" smtClean="0"/>
              <a:t>Berkeley</a:t>
            </a:r>
            <a:endParaRPr lang="en-US" dirty="0"/>
          </a:p>
        </p:txBody>
      </p:sp>
      <p:sp>
        <p:nvSpPr>
          <p:cNvPr id="8" name="Content Placeholder 2"/>
          <p:cNvSpPr txBox="1">
            <a:spLocks/>
          </p:cNvSpPr>
          <p:nvPr/>
        </p:nvSpPr>
        <p:spPr>
          <a:xfrm>
            <a:off x="1219200" y="5181600"/>
            <a:ext cx="7239000" cy="1295400"/>
          </a:xfrm>
          <a:prstGeom prst="rect">
            <a:avLst/>
          </a:prstGeom>
        </p:spPr>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None/>
            </a:pPr>
            <a:r>
              <a:rPr lang="en-US" dirty="0"/>
              <a:t>This paper is a joint product of the Macroeconomics and Growth Division and the Finance and Private Sector Development Division as part of a larger effort to understand the link between policies and growth</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3976371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Neighbors</a:t>
            </a:r>
            <a:endParaRPr lang="en-US" dirty="0"/>
          </a:p>
        </p:txBody>
      </p:sp>
      <p:sp>
        <p:nvSpPr>
          <p:cNvPr id="3" name="Content Placeholder 2"/>
          <p:cNvSpPr>
            <a:spLocks noGrp="1"/>
          </p:cNvSpPr>
          <p:nvPr>
            <p:ph idx="1"/>
          </p:nvPr>
        </p:nvSpPr>
        <p:spPr/>
        <p:txBody>
          <a:bodyPr>
            <a:normAutofit/>
          </a:bodyPr>
          <a:lstStyle/>
          <a:p>
            <a:r>
              <a:rPr lang="en-US" dirty="0" smtClean="0"/>
              <a:t>Some studies have shown that general spillovers arise across borders, such as low investment or high political instability that may affect both countries</a:t>
            </a:r>
          </a:p>
          <a:p>
            <a:r>
              <a:rPr lang="en-US" dirty="0" smtClean="0"/>
              <a:t>The authors expand an examination by Chua (1993) and </a:t>
            </a:r>
            <a:r>
              <a:rPr lang="en-US" dirty="0" err="1" smtClean="0"/>
              <a:t>Ades</a:t>
            </a:r>
            <a:r>
              <a:rPr lang="en-US" dirty="0" smtClean="0"/>
              <a:t> and Chua(1993) which looked into this neighbor spillovers</a:t>
            </a:r>
          </a:p>
          <a:p>
            <a:pPr lvl="1"/>
            <a:r>
              <a:rPr lang="en-US" dirty="0" smtClean="0"/>
              <a:t>Changed the weights from equal to weighted by total GDP</a:t>
            </a:r>
          </a:p>
          <a:p>
            <a:pPr lvl="1"/>
            <a:r>
              <a:rPr lang="en-US" dirty="0" smtClean="0"/>
              <a:t>Allowed for testing for direct contagion effects of growth success and failures</a:t>
            </a:r>
          </a:p>
        </p:txBody>
      </p:sp>
    </p:spTree>
    <p:extLst>
      <p:ext uri="{BB962C8B-B14F-4D97-AF65-F5344CB8AC3E}">
        <p14:creationId xmlns:p14="http://schemas.microsoft.com/office/powerpoint/2010/main" val="3070296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Berk\Desktop\neighborregres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3616"/>
            <a:ext cx="4239446" cy="666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164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neighbors</a:t>
            </a:r>
            <a:endParaRPr lang="en-US" dirty="0"/>
          </a:p>
        </p:txBody>
      </p:sp>
      <p:sp>
        <p:nvSpPr>
          <p:cNvPr id="3" name="Content Placeholder 2"/>
          <p:cNvSpPr>
            <a:spLocks noGrp="1"/>
          </p:cNvSpPr>
          <p:nvPr>
            <p:ph idx="1"/>
          </p:nvPr>
        </p:nvSpPr>
        <p:spPr/>
        <p:txBody>
          <a:bodyPr>
            <a:normAutofit fontScale="92500"/>
          </a:bodyPr>
          <a:lstStyle/>
          <a:p>
            <a:r>
              <a:rPr lang="en-US" dirty="0" smtClean="0"/>
              <a:t>Results: </a:t>
            </a:r>
            <a:r>
              <a:rPr lang="en-US" dirty="0"/>
              <a:t>“Each country’s neighbors’ growth has a </a:t>
            </a:r>
            <a:r>
              <a:rPr lang="en-US" dirty="0" smtClean="0"/>
              <a:t>surprisingly large </a:t>
            </a:r>
            <a:r>
              <a:rPr lang="en-US" dirty="0"/>
              <a:t>and </a:t>
            </a:r>
            <a:r>
              <a:rPr lang="en-US" dirty="0" smtClean="0"/>
              <a:t>statistically </a:t>
            </a:r>
            <a:r>
              <a:rPr lang="en-US" dirty="0"/>
              <a:t>significant effect on each county’s own growth: one percentage </a:t>
            </a:r>
            <a:r>
              <a:rPr lang="en-US" dirty="0" smtClean="0"/>
              <a:t>point more </a:t>
            </a:r>
            <a:r>
              <a:rPr lang="en-US" dirty="0"/>
              <a:t>growth by the neighbors in a given decade translated into higher own growth of .55 percentage points.”</a:t>
            </a:r>
          </a:p>
          <a:p>
            <a:r>
              <a:rPr lang="en-US" dirty="0" smtClean="0"/>
              <a:t>Although a spillover exists, the authors are unable to pin-point exactly where it comes from</a:t>
            </a:r>
          </a:p>
          <a:p>
            <a:r>
              <a:rPr lang="en-US" dirty="0" smtClean="0"/>
              <a:t>The authors believe more research is necessary, and contribute by suggesting that “research on growth </a:t>
            </a:r>
            <a:r>
              <a:rPr lang="en-US" b="1" i="1" dirty="0" smtClean="0"/>
              <a:t>interactions</a:t>
            </a:r>
            <a:r>
              <a:rPr lang="en-US" dirty="0" smtClean="0"/>
              <a:t> between countries would be another fruitful area to add to the study of countries’ individual characteristics”</a:t>
            </a:r>
            <a:endParaRPr lang="en-US" dirty="0"/>
          </a:p>
        </p:txBody>
      </p:sp>
    </p:spTree>
    <p:extLst>
      <p:ext uri="{BB962C8B-B14F-4D97-AF65-F5344CB8AC3E}">
        <p14:creationId xmlns:p14="http://schemas.microsoft.com/office/powerpoint/2010/main" val="1513343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neighbors: multipliers</a:t>
            </a:r>
            <a:endParaRPr lang="en-US" dirty="0"/>
          </a:p>
        </p:txBody>
      </p:sp>
      <p:sp>
        <p:nvSpPr>
          <p:cNvPr id="3" name="Content Placeholder 2"/>
          <p:cNvSpPr>
            <a:spLocks noGrp="1"/>
          </p:cNvSpPr>
          <p:nvPr>
            <p:ph idx="1"/>
          </p:nvPr>
        </p:nvSpPr>
        <p:spPr/>
        <p:txBody>
          <a:bodyPr>
            <a:normAutofit lnSpcReduction="10000"/>
          </a:bodyPr>
          <a:lstStyle/>
          <a:p>
            <a:r>
              <a:rPr lang="en-US" dirty="0" smtClean="0"/>
              <a:t>The neighbor spillover effects may be hugely important for African growth in the future</a:t>
            </a:r>
          </a:p>
          <a:p>
            <a:pPr lvl="1"/>
            <a:r>
              <a:rPr lang="en-US" dirty="0" smtClean="0"/>
              <a:t>Most African countries have 4 or more neighbors</a:t>
            </a:r>
          </a:p>
          <a:p>
            <a:pPr lvl="1"/>
            <a:r>
              <a:rPr lang="en-US" dirty="0" smtClean="0"/>
              <a:t>If all countries act together, the ‘neighbor multiplier’ is much larger than if a single country acts alone</a:t>
            </a:r>
          </a:p>
          <a:p>
            <a:pPr lvl="2"/>
            <a:r>
              <a:rPr lang="en-US" dirty="0" smtClean="0"/>
              <a:t>They find that, “a set of neighbors adopting a set of policy changes that would have raised growth by 1.04 percentage points if they had each acted alone will see growth increase by 2.2 percentage points if they act together.”</a:t>
            </a:r>
          </a:p>
          <a:p>
            <a:r>
              <a:rPr lang="en-US" dirty="0" smtClean="0"/>
              <a:t>The results suggest that acting in unison has magnified effects (for good and for evil). Therefore, policy recommendations based upon this multiplier may be key for African economic growth</a:t>
            </a:r>
            <a:endParaRPr lang="en-US" dirty="0"/>
          </a:p>
        </p:txBody>
      </p:sp>
    </p:spTree>
    <p:extLst>
      <p:ext uri="{BB962C8B-B14F-4D97-AF65-F5344CB8AC3E}">
        <p14:creationId xmlns:p14="http://schemas.microsoft.com/office/powerpoint/2010/main" val="1984375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smtClean="0"/>
              <a:t>The paper finds that poor growth is strongly associated with:</a:t>
            </a:r>
          </a:p>
          <a:p>
            <a:pPr marL="868680" lvl="1" indent="-457200">
              <a:buFont typeface="+mj-lt"/>
              <a:buAutoNum type="arabicPeriod"/>
            </a:pPr>
            <a:r>
              <a:rPr lang="en-US" dirty="0" smtClean="0"/>
              <a:t>Low schooling</a:t>
            </a:r>
          </a:p>
          <a:p>
            <a:pPr marL="868680" lvl="1" indent="-457200">
              <a:buFont typeface="+mj-lt"/>
              <a:buAutoNum type="arabicPeriod"/>
            </a:pPr>
            <a:r>
              <a:rPr lang="en-US" dirty="0" smtClean="0"/>
              <a:t>Political instability</a:t>
            </a:r>
          </a:p>
          <a:p>
            <a:pPr marL="868680" lvl="1" indent="-457200">
              <a:buFont typeface="+mj-lt"/>
              <a:buAutoNum type="arabicPeriod"/>
            </a:pPr>
            <a:r>
              <a:rPr lang="en-US" dirty="0" smtClean="0"/>
              <a:t>Under-developed financial systems</a:t>
            </a:r>
          </a:p>
          <a:p>
            <a:pPr marL="868680" lvl="1" indent="-457200">
              <a:buFont typeface="+mj-lt"/>
              <a:buAutoNum type="arabicPeriod"/>
            </a:pPr>
            <a:r>
              <a:rPr lang="en-US" dirty="0" smtClean="0"/>
              <a:t>Distorted foreign exchange market, as measured by the black market premium</a:t>
            </a:r>
          </a:p>
          <a:p>
            <a:pPr marL="868680" lvl="1" indent="-457200">
              <a:buFont typeface="+mj-lt"/>
              <a:buAutoNum type="arabicPeriod"/>
            </a:pPr>
            <a:r>
              <a:rPr lang="en-US" dirty="0" smtClean="0"/>
              <a:t>High government deficits</a:t>
            </a:r>
          </a:p>
          <a:p>
            <a:pPr marL="868680" lvl="1" indent="-457200">
              <a:buFont typeface="+mj-lt"/>
              <a:buAutoNum type="arabicPeriod"/>
            </a:pPr>
            <a:r>
              <a:rPr lang="en-US" dirty="0" smtClean="0"/>
              <a:t>Low infrastructure</a:t>
            </a:r>
          </a:p>
          <a:p>
            <a:pPr marL="868680" lvl="1" indent="-457200">
              <a:buFont typeface="+mj-lt"/>
              <a:buAutoNum type="arabicPeriod"/>
            </a:pPr>
            <a:r>
              <a:rPr lang="en-US" dirty="0" smtClean="0"/>
              <a:t>Ethnic fractionalization</a:t>
            </a:r>
          </a:p>
          <a:p>
            <a:r>
              <a:rPr lang="en-US" dirty="0" smtClean="0"/>
              <a:t>Spillovers from neighbors can magnify these variables</a:t>
            </a:r>
          </a:p>
        </p:txBody>
      </p:sp>
    </p:spTree>
    <p:extLst>
      <p:ext uri="{BB962C8B-B14F-4D97-AF65-F5344CB8AC3E}">
        <p14:creationId xmlns:p14="http://schemas.microsoft.com/office/powerpoint/2010/main" val="65851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The authors believe that their findings on ethnic diversity and contagion are two areas in which the paper has contributed, and more research should be done.</a:t>
            </a:r>
          </a:p>
          <a:p>
            <a:pPr lvl="1"/>
            <a:r>
              <a:rPr lang="en-US" dirty="0" smtClean="0"/>
              <a:t>Ethnic diversity mechanisms might enable policy recommendations that can mitigate their effects</a:t>
            </a:r>
          </a:p>
          <a:p>
            <a:pPr lvl="1"/>
            <a:r>
              <a:rPr lang="en-US" dirty="0" smtClean="0"/>
              <a:t>Contagion (neighbor spillover) can be used for both good and bad. Due to the amount of neighbors each African country has, neighbor spillover may be a key political mechanism to magnify economic growth</a:t>
            </a:r>
          </a:p>
        </p:txBody>
      </p:sp>
    </p:spTree>
    <p:extLst>
      <p:ext uri="{BB962C8B-B14F-4D97-AF65-F5344CB8AC3E}">
        <p14:creationId xmlns:p14="http://schemas.microsoft.com/office/powerpoint/2010/main" val="953310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Presentation</a:t>
            </a:r>
            <a:endParaRPr lang="en-US" dirty="0"/>
          </a:p>
        </p:txBody>
      </p:sp>
      <p:sp>
        <p:nvSpPr>
          <p:cNvPr id="3" name="Content Placeholder 2"/>
          <p:cNvSpPr>
            <a:spLocks noGrp="1"/>
          </p:cNvSpPr>
          <p:nvPr>
            <p:ph idx="1"/>
          </p:nvPr>
        </p:nvSpPr>
        <p:spPr/>
        <p:txBody>
          <a:bodyPr>
            <a:normAutofit fontScale="92500" lnSpcReduction="20000"/>
          </a:bodyPr>
          <a:lstStyle/>
          <a:p>
            <a:pPr marL="571500" indent="-457200">
              <a:buFont typeface="+mj-lt"/>
              <a:buAutoNum type="arabicParenR"/>
            </a:pPr>
            <a:r>
              <a:rPr lang="en-US" dirty="0" smtClean="0"/>
              <a:t>Introduction</a:t>
            </a:r>
          </a:p>
          <a:p>
            <a:pPr lvl="1">
              <a:buFont typeface="Wingdings" panose="05000000000000000000" pitchFamily="2" charset="2"/>
              <a:buChar char="v"/>
            </a:pPr>
            <a:r>
              <a:rPr lang="en-US" dirty="0" smtClean="0"/>
              <a:t> Understanding African economic growth</a:t>
            </a:r>
          </a:p>
          <a:p>
            <a:pPr marL="571500" indent="-457200">
              <a:buFont typeface="+mj-lt"/>
              <a:buAutoNum type="arabicParenR"/>
            </a:pPr>
            <a:r>
              <a:rPr lang="en-US" dirty="0" smtClean="0"/>
              <a:t>Using cross-country regressions to explain growth</a:t>
            </a:r>
          </a:p>
          <a:p>
            <a:pPr lvl="1">
              <a:buFont typeface="Wingdings" panose="05000000000000000000" pitchFamily="2" charset="2"/>
              <a:buChar char="v"/>
            </a:pPr>
            <a:r>
              <a:rPr lang="en-US" dirty="0" smtClean="0"/>
              <a:t> Core Regression</a:t>
            </a:r>
          </a:p>
          <a:p>
            <a:pPr lvl="1">
              <a:buFont typeface="Wingdings" panose="05000000000000000000" pitchFamily="2" charset="2"/>
              <a:buChar char="v"/>
            </a:pPr>
            <a:r>
              <a:rPr lang="en-US" dirty="0" smtClean="0"/>
              <a:t> Assessing Africa’s Performance</a:t>
            </a:r>
          </a:p>
          <a:p>
            <a:pPr marL="571500" indent="-457200">
              <a:buFont typeface="+mj-lt"/>
              <a:buAutoNum type="arabicParenR"/>
            </a:pPr>
            <a:r>
              <a:rPr lang="en-US" dirty="0" smtClean="0"/>
              <a:t>Two other explanations for African growth</a:t>
            </a:r>
          </a:p>
          <a:p>
            <a:pPr lvl="1">
              <a:buFont typeface="Wingdings" panose="05000000000000000000" pitchFamily="2" charset="2"/>
              <a:buChar char="v"/>
            </a:pPr>
            <a:r>
              <a:rPr lang="en-US" dirty="0" smtClean="0"/>
              <a:t> Infrastructure</a:t>
            </a:r>
          </a:p>
          <a:p>
            <a:pPr lvl="1">
              <a:buFont typeface="Wingdings" panose="05000000000000000000" pitchFamily="2" charset="2"/>
              <a:buChar char="v"/>
            </a:pPr>
            <a:r>
              <a:rPr lang="en-US" dirty="0" smtClean="0"/>
              <a:t> Ethnic Diversity</a:t>
            </a:r>
          </a:p>
          <a:p>
            <a:pPr marL="571500" indent="-457200">
              <a:buFont typeface="+mj-lt"/>
              <a:buAutoNum type="arabicParenR"/>
            </a:pPr>
            <a:r>
              <a:rPr lang="en-US" dirty="0" smtClean="0"/>
              <a:t>The Neighbors</a:t>
            </a:r>
          </a:p>
          <a:p>
            <a:pPr lvl="1">
              <a:buFont typeface="Wingdings" panose="05000000000000000000" pitchFamily="2" charset="2"/>
              <a:buChar char="v"/>
            </a:pPr>
            <a:r>
              <a:rPr lang="en-US" dirty="0" smtClean="0"/>
              <a:t> Neighbor spillover</a:t>
            </a:r>
          </a:p>
          <a:p>
            <a:pPr lvl="1">
              <a:buFont typeface="Wingdings" panose="05000000000000000000" pitchFamily="2" charset="2"/>
              <a:buChar char="v"/>
            </a:pPr>
            <a:r>
              <a:rPr lang="en-US" dirty="0" smtClean="0"/>
              <a:t> Neighbor multipliers</a:t>
            </a:r>
          </a:p>
          <a:p>
            <a:pPr marL="571500" indent="-457200">
              <a:buFont typeface="+mj-lt"/>
              <a:buAutoNum type="arabicParenR"/>
            </a:pPr>
            <a:r>
              <a:rPr lang="en-US" dirty="0" smtClean="0"/>
              <a:t>Conclusions</a:t>
            </a:r>
          </a:p>
          <a:p>
            <a:pPr lvl="1">
              <a:buFont typeface="Wingdings" panose="05000000000000000000" pitchFamily="2" charset="2"/>
              <a:buChar char="v"/>
            </a:pPr>
            <a:r>
              <a:rPr lang="en-US" dirty="0" smtClean="0"/>
              <a:t> Contributions &amp; Future research</a:t>
            </a:r>
            <a:endParaRPr lang="en-US" dirty="0"/>
          </a:p>
        </p:txBody>
      </p:sp>
    </p:spTree>
    <p:extLst>
      <p:ext uri="{BB962C8B-B14F-4D97-AF65-F5344CB8AC3E}">
        <p14:creationId xmlns:p14="http://schemas.microsoft.com/office/powerpoint/2010/main" val="2177489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History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African economic history since the 1960s is a tragic story of unfilled potential. While many development economics clamored about Africa’s economic </a:t>
            </a:r>
            <a:r>
              <a:rPr lang="en-US" dirty="0" smtClean="0"/>
              <a:t>possibilities, the continent failed </a:t>
            </a:r>
            <a:r>
              <a:rPr lang="en-US" dirty="0" smtClean="0"/>
              <a:t>miserably to live up to expectations</a:t>
            </a:r>
          </a:p>
          <a:p>
            <a:pPr lvl="1"/>
            <a:r>
              <a:rPr lang="en-US" dirty="0" smtClean="0"/>
              <a:t>Much of </a:t>
            </a:r>
            <a:r>
              <a:rPr lang="en-US" dirty="0" smtClean="0"/>
              <a:t>Africa has suffered </a:t>
            </a:r>
            <a:r>
              <a:rPr lang="en-US" b="1" dirty="0" smtClean="0"/>
              <a:t>negative</a:t>
            </a:r>
            <a:r>
              <a:rPr lang="en-US" dirty="0" smtClean="0"/>
              <a:t> per </a:t>
            </a:r>
            <a:r>
              <a:rPr lang="en-US" dirty="0" smtClean="0"/>
              <a:t>capita </a:t>
            </a:r>
            <a:r>
              <a:rPr lang="en-US" dirty="0" smtClean="0"/>
              <a:t>growth since </a:t>
            </a:r>
            <a:r>
              <a:rPr lang="en-US" dirty="0" smtClean="0"/>
              <a:t>1960 (more information on following slide)</a:t>
            </a:r>
            <a:endParaRPr lang="en-US" dirty="0" smtClean="0"/>
          </a:p>
          <a:p>
            <a:pPr lvl="1"/>
            <a:r>
              <a:rPr lang="en-US" dirty="0" smtClean="0"/>
              <a:t>Out of the 20 poorest countries in the world, 16 are in Sub-Saharan Africa</a:t>
            </a:r>
            <a:endParaRPr lang="en-US" dirty="0"/>
          </a:p>
          <a:p>
            <a:r>
              <a:rPr lang="en-US" dirty="0" smtClean="0"/>
              <a:t>More than economics statistics – real consequences</a:t>
            </a:r>
          </a:p>
          <a:p>
            <a:pPr lvl="1"/>
            <a:r>
              <a:rPr lang="en-US" dirty="0" smtClean="0"/>
              <a:t>Typical mother has a 30% chance of all children surviving to age 5</a:t>
            </a:r>
          </a:p>
          <a:p>
            <a:pPr lvl="1"/>
            <a:r>
              <a:rPr lang="en-US" dirty="0" smtClean="0"/>
              <a:t>Average life expectancy is only 48 years</a:t>
            </a:r>
          </a:p>
          <a:p>
            <a:pPr lvl="1"/>
            <a:r>
              <a:rPr lang="en-US" dirty="0" smtClean="0"/>
              <a:t>Daily calorie intake is only 70% of Latin America/Asia</a:t>
            </a:r>
          </a:p>
        </p:txBody>
      </p:sp>
    </p:spTree>
    <p:extLst>
      <p:ext uri="{BB962C8B-B14F-4D97-AF65-F5344CB8AC3E}">
        <p14:creationId xmlns:p14="http://schemas.microsoft.com/office/powerpoint/2010/main" val="3582291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erk\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228600"/>
            <a:ext cx="8613497"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632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reasons</a:t>
            </a:r>
            <a:endParaRPr lang="en-US" dirty="0"/>
          </a:p>
        </p:txBody>
      </p:sp>
      <p:sp>
        <p:nvSpPr>
          <p:cNvPr id="3" name="Content Placeholder 2"/>
          <p:cNvSpPr>
            <a:spLocks noGrp="1"/>
          </p:cNvSpPr>
          <p:nvPr>
            <p:ph idx="1"/>
          </p:nvPr>
        </p:nvSpPr>
        <p:spPr/>
        <p:txBody>
          <a:bodyPr>
            <a:normAutofit lnSpcReduction="10000"/>
          </a:bodyPr>
          <a:lstStyle/>
          <a:p>
            <a:r>
              <a:rPr lang="en-US" dirty="0" smtClean="0"/>
              <a:t>Why has African economic growth been the slowest of any region in the world?</a:t>
            </a:r>
          </a:p>
          <a:p>
            <a:pPr lvl="1"/>
            <a:r>
              <a:rPr lang="en-US" dirty="0" smtClean="0"/>
              <a:t>Rigorous country-studies identified a diverse set of potential causes:</a:t>
            </a:r>
          </a:p>
          <a:p>
            <a:pPr lvl="2"/>
            <a:r>
              <a:rPr lang="en-US" dirty="0" smtClean="0"/>
              <a:t>Bad policies</a:t>
            </a:r>
          </a:p>
          <a:p>
            <a:pPr lvl="2"/>
            <a:r>
              <a:rPr lang="en-US" dirty="0" smtClean="0"/>
              <a:t>Poor education</a:t>
            </a:r>
          </a:p>
          <a:p>
            <a:pPr lvl="2"/>
            <a:r>
              <a:rPr lang="en-US" dirty="0" smtClean="0"/>
              <a:t>Political instability</a:t>
            </a:r>
          </a:p>
          <a:p>
            <a:pPr lvl="2"/>
            <a:r>
              <a:rPr lang="en-US" dirty="0" smtClean="0"/>
              <a:t>Adequate infrastructure</a:t>
            </a:r>
          </a:p>
          <a:p>
            <a:pPr lvl="2"/>
            <a:r>
              <a:rPr lang="en-US" dirty="0" smtClean="0"/>
              <a:t>Ethnic strife</a:t>
            </a:r>
          </a:p>
          <a:p>
            <a:pPr lvl="2"/>
            <a:endParaRPr lang="en-US" dirty="0"/>
          </a:p>
          <a:p>
            <a:r>
              <a:rPr lang="en-US" dirty="0" smtClean="0"/>
              <a:t>The great challenge, then, is to find policy recommendations and strategies to fuel sustained development</a:t>
            </a:r>
            <a:endParaRPr lang="en-US" dirty="0"/>
          </a:p>
        </p:txBody>
      </p:sp>
    </p:spTree>
    <p:extLst>
      <p:ext uri="{BB962C8B-B14F-4D97-AF65-F5344CB8AC3E}">
        <p14:creationId xmlns:p14="http://schemas.microsoft.com/office/powerpoint/2010/main" val="3581966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contribution</a:t>
            </a:r>
            <a:endParaRPr lang="en-US" dirty="0"/>
          </a:p>
        </p:txBody>
      </p:sp>
      <p:sp>
        <p:nvSpPr>
          <p:cNvPr id="3" name="Content Placeholder 2"/>
          <p:cNvSpPr>
            <a:spLocks noGrp="1"/>
          </p:cNvSpPr>
          <p:nvPr>
            <p:ph idx="1"/>
          </p:nvPr>
        </p:nvSpPr>
        <p:spPr/>
        <p:txBody>
          <a:bodyPr/>
          <a:lstStyle/>
          <a:p>
            <a:r>
              <a:rPr lang="en-US" dirty="0" smtClean="0"/>
              <a:t>Easterly and Levine use cross-country regression to quantify the relationships of economic growth and a array of factors that may contribute to Africa’s ills</a:t>
            </a:r>
          </a:p>
          <a:p>
            <a:pPr lvl="1"/>
            <a:r>
              <a:rPr lang="en-US" dirty="0" smtClean="0"/>
              <a:t>The analysis improves significantly on past attempts to account for the growth experiences of Sub-Saharan Africa</a:t>
            </a:r>
          </a:p>
          <a:p>
            <a:pPr lvl="1"/>
            <a:r>
              <a:rPr lang="en-US" dirty="0" smtClean="0"/>
              <a:t>Affirms that low-school attainment, political instability, poorly developed financial systems, large black market exchange rate </a:t>
            </a:r>
            <a:r>
              <a:rPr lang="en-US" dirty="0" err="1" smtClean="0"/>
              <a:t>premia</a:t>
            </a:r>
            <a:r>
              <a:rPr lang="en-US" dirty="0" smtClean="0"/>
              <a:t>, large government deficits and inadequate infrastructure are associated with slow growth</a:t>
            </a:r>
          </a:p>
          <a:p>
            <a:pPr lvl="1"/>
            <a:r>
              <a:rPr lang="en-US" dirty="0" smtClean="0"/>
              <a:t>Finds that Africa's ethnic diversity tends to slow growth and reduce likelihood of adopting good policies</a:t>
            </a:r>
          </a:p>
          <a:p>
            <a:pPr lvl="1"/>
            <a:r>
              <a:rPr lang="en-US" dirty="0" smtClean="0"/>
              <a:t>Examines the neighboring country effect</a:t>
            </a:r>
            <a:endParaRPr lang="en-US" dirty="0"/>
          </a:p>
        </p:txBody>
      </p:sp>
    </p:spTree>
    <p:extLst>
      <p:ext uri="{BB962C8B-B14F-4D97-AF65-F5344CB8AC3E}">
        <p14:creationId xmlns:p14="http://schemas.microsoft.com/office/powerpoint/2010/main" val="1109073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Critique</a:t>
            </a:r>
            <a:endParaRPr lang="en-US" dirty="0"/>
          </a:p>
        </p:txBody>
      </p:sp>
      <p:sp>
        <p:nvSpPr>
          <p:cNvPr id="3" name="Content Placeholder 2"/>
          <p:cNvSpPr>
            <a:spLocks noGrp="1"/>
          </p:cNvSpPr>
          <p:nvPr>
            <p:ph idx="1"/>
          </p:nvPr>
        </p:nvSpPr>
        <p:spPr/>
        <p:txBody>
          <a:bodyPr/>
          <a:lstStyle/>
          <a:p>
            <a:r>
              <a:rPr lang="en-US" dirty="0" smtClean="0"/>
              <a:t>The authors admit that the cross-country regression methodology does not establish directions of causality, and has numerous shortcomings</a:t>
            </a:r>
          </a:p>
          <a:p>
            <a:r>
              <a:rPr lang="en-US" dirty="0" smtClean="0"/>
              <a:t>They correctly encourage others to use other methods to study growth and draw complimentary conclusions about Africa </a:t>
            </a:r>
            <a:endParaRPr lang="en-US" dirty="0"/>
          </a:p>
        </p:txBody>
      </p:sp>
    </p:spTree>
    <p:extLst>
      <p:ext uri="{BB962C8B-B14F-4D97-AF65-F5344CB8AC3E}">
        <p14:creationId xmlns:p14="http://schemas.microsoft.com/office/powerpoint/2010/main" val="940308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Cross-country regressions</a:t>
            </a:r>
            <a:endParaRPr lang="en-US" dirty="0"/>
          </a:p>
        </p:txBody>
      </p:sp>
      <p:sp>
        <p:nvSpPr>
          <p:cNvPr id="3" name="Content Placeholder 2"/>
          <p:cNvSpPr>
            <a:spLocks noGrp="1"/>
          </p:cNvSpPr>
          <p:nvPr>
            <p:ph idx="1"/>
          </p:nvPr>
        </p:nvSpPr>
        <p:spPr/>
        <p:txBody>
          <a:bodyPr/>
          <a:lstStyle/>
          <a:p>
            <a:r>
              <a:rPr lang="en-US" dirty="0" smtClean="0"/>
              <a:t>Attempt to focus on long-run growth – abstracting from business cycle fluctuations</a:t>
            </a:r>
          </a:p>
          <a:p>
            <a:r>
              <a:rPr lang="en-US" dirty="0" smtClean="0"/>
              <a:t>193 observations using average annual growth rate of GDP per capita through the 1960s, 1970s, and 1980s</a:t>
            </a:r>
          </a:p>
          <a:p>
            <a:pPr marL="114300" indent="0">
              <a:buNone/>
            </a:pPr>
            <a:endParaRPr lang="en-US" dirty="0" smtClean="0"/>
          </a:p>
          <a:p>
            <a:endParaRPr lang="en-US" dirty="0"/>
          </a:p>
        </p:txBody>
      </p:sp>
    </p:spTree>
    <p:extLst>
      <p:ext uri="{BB962C8B-B14F-4D97-AF65-F5344CB8AC3E}">
        <p14:creationId xmlns:p14="http://schemas.microsoft.com/office/powerpoint/2010/main" val="8914795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234</TotalTime>
  <Words>1512</Words>
  <Application>Microsoft Office PowerPoint</Application>
  <PresentationFormat>On-screen Show (4:3)</PresentationFormat>
  <Paragraphs>117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Apothecary</vt:lpstr>
      <vt:lpstr>Africa’s growth tragedy: a retrospective 1960-89</vt:lpstr>
      <vt:lpstr>Authors</vt:lpstr>
      <vt:lpstr>Overview of Presentation</vt:lpstr>
      <vt:lpstr>Introduction: History</vt:lpstr>
      <vt:lpstr>PowerPoint Presentation</vt:lpstr>
      <vt:lpstr>Introduction: reasons</vt:lpstr>
      <vt:lpstr>Introduction: contribution</vt:lpstr>
      <vt:lpstr>Critique</vt:lpstr>
      <vt:lpstr>Cross-country regressions</vt:lpstr>
      <vt:lpstr>Cross-country regressions: core results</vt:lpstr>
      <vt:lpstr>Table 1: Regression results</vt:lpstr>
      <vt:lpstr>Cross-country regressions: assessing Africa's performance</vt:lpstr>
      <vt:lpstr>PowerPoint Presentation</vt:lpstr>
      <vt:lpstr>Two other explanations: infrastructure</vt:lpstr>
      <vt:lpstr>Two other explanations: infrastructure</vt:lpstr>
      <vt:lpstr>Two other explanations: ethnic diversity</vt:lpstr>
      <vt:lpstr>Two other explanations: ethnic diversity</vt:lpstr>
      <vt:lpstr>ETHNIC variable and regression</vt:lpstr>
      <vt:lpstr>Two other explanations: ethnic diversity</vt:lpstr>
      <vt:lpstr>The Neighbors</vt:lpstr>
      <vt:lpstr>PowerPoint Presentation</vt:lpstr>
      <vt:lpstr>The neighbors</vt:lpstr>
      <vt:lpstr>The neighbors: multipliers</vt:lpstr>
      <vt:lpstr>conclusions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Africa’s growth tragedy: a retrospective 1960-89</dc:title>
  <dc:creator>Berk</dc:creator>
  <cp:lastModifiedBy>Berk</cp:lastModifiedBy>
  <cp:revision>22</cp:revision>
  <dcterms:created xsi:type="dcterms:W3CDTF">2014-05-04T05:38:39Z</dcterms:created>
  <dcterms:modified xsi:type="dcterms:W3CDTF">2014-05-04T11:24:23Z</dcterms:modified>
</cp:coreProperties>
</file>