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77" r:id="rId7"/>
    <p:sldId id="263" r:id="rId8"/>
    <p:sldId id="272" r:id="rId9"/>
    <p:sldId id="273" r:id="rId10"/>
    <p:sldId id="264" r:id="rId11"/>
    <p:sldId id="265" r:id="rId12"/>
    <p:sldId id="274" r:id="rId13"/>
    <p:sldId id="266" r:id="rId14"/>
    <p:sldId id="267" r:id="rId15"/>
    <p:sldId id="268" r:id="rId16"/>
    <p:sldId id="275" r:id="rId17"/>
    <p:sldId id="260" r:id="rId18"/>
    <p:sldId id="261" r:id="rId19"/>
    <p:sldId id="276" r:id="rId20"/>
    <p:sldId id="270" r:id="rId21"/>
    <p:sldId id="269"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E595ED-72BB-412B-B9E4-990302080C2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595ED-72BB-412B-B9E4-990302080C2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595ED-72BB-412B-B9E4-990302080C2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595ED-72BB-412B-B9E4-990302080C2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595ED-72BB-412B-B9E4-990302080C2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E595ED-72BB-412B-B9E4-990302080C29}" type="datetimeFigureOut">
              <a:rPr lang="en-US" smtClean="0"/>
              <a:pPr/>
              <a:t>3/27/2014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E595ED-72BB-412B-B9E4-990302080C29}" type="datetimeFigureOut">
              <a:rPr lang="en-US" smtClean="0"/>
              <a:pPr/>
              <a:t>3/27/2014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E595ED-72BB-412B-B9E4-990302080C29}" type="datetimeFigureOut">
              <a:rPr lang="en-US" smtClean="0"/>
              <a:pPr/>
              <a:t>3/27/2014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595ED-72BB-412B-B9E4-990302080C29}" type="datetimeFigureOut">
              <a:rPr lang="en-US" smtClean="0"/>
              <a:pPr/>
              <a:t>3/27/2014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595ED-72BB-412B-B9E4-990302080C29}" type="datetimeFigureOut">
              <a:rPr lang="en-US" smtClean="0"/>
              <a:pPr/>
              <a:t>3/27/2014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595ED-72BB-412B-B9E4-990302080C29}" type="datetimeFigureOut">
              <a:rPr lang="en-US" smtClean="0"/>
              <a:pPr/>
              <a:t>3/27/2014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1992-4FBE-4585-B3A2-E7EF2EFEAE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95ED-72BB-412B-B9E4-990302080C29}" type="datetimeFigureOut">
              <a:rPr lang="en-US" smtClean="0"/>
              <a:pPr/>
              <a:t>3/27/2014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E1992-4FBE-4585-B3A2-E7EF2EFEAE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Amartya</a:t>
            </a:r>
            <a:r>
              <a:rPr lang="en-US" dirty="0" smtClean="0"/>
              <a:t> K. </a:t>
            </a:r>
            <a:r>
              <a:rPr lang="en-US" dirty="0" err="1" smtClean="0"/>
              <a:t>Sen</a:t>
            </a:r>
            <a:endParaRPr lang="en-US" dirty="0"/>
          </a:p>
        </p:txBody>
      </p:sp>
      <p:sp>
        <p:nvSpPr>
          <p:cNvPr id="3" name="Subtitle 2"/>
          <p:cNvSpPr>
            <a:spLocks noGrp="1"/>
          </p:cNvSpPr>
          <p:nvPr>
            <p:ph type="subTitle" idx="1"/>
          </p:nvPr>
        </p:nvSpPr>
        <p:spPr/>
        <p:txBody>
          <a:bodyPr>
            <a:normAutofit/>
          </a:bodyPr>
          <a:lstStyle/>
          <a:p>
            <a:r>
              <a:rPr lang="en-US" sz="3600" b="1" dirty="0" smtClean="0">
                <a:solidFill>
                  <a:srgbClr val="FF0000"/>
                </a:solidFill>
              </a:rPr>
              <a:t>Poverty , Entitlements and Famines</a:t>
            </a:r>
            <a:endParaRPr lang="en-US" sz="36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n2.tif"/>
          <p:cNvPicPr>
            <a:picLocks noGrp="1" noChangeAspect="1"/>
          </p:cNvPicPr>
          <p:nvPr>
            <p:ph idx="1"/>
          </p:nvPr>
        </p:nvPicPr>
        <p:blipFill>
          <a:blip r:embed="rId2" cstate="print"/>
          <a:stretch>
            <a:fillRect/>
          </a:stretch>
        </p:blipFill>
        <p:spPr>
          <a:xfrm rot="16200000">
            <a:off x="-274219" y="-1173584"/>
            <a:ext cx="8549434" cy="1028700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n 3.tif"/>
          <p:cNvPicPr>
            <a:picLocks noGrp="1" noChangeAspect="1"/>
          </p:cNvPicPr>
          <p:nvPr>
            <p:ph idx="1"/>
          </p:nvPr>
        </p:nvPicPr>
        <p:blipFill>
          <a:blip r:embed="rId2" cstate="print"/>
          <a:stretch>
            <a:fillRect/>
          </a:stretch>
        </p:blipFill>
        <p:spPr>
          <a:xfrm rot="16200000">
            <a:off x="-2664758" y="-459442"/>
            <a:ext cx="11044517" cy="1089660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Availability Data </a:t>
            </a:r>
            <a:endParaRPr lang="en-US" dirty="0"/>
          </a:p>
        </p:txBody>
      </p:sp>
      <p:sp>
        <p:nvSpPr>
          <p:cNvPr id="3" name="Content Placeholder 2"/>
          <p:cNvSpPr>
            <a:spLocks noGrp="1"/>
          </p:cNvSpPr>
          <p:nvPr>
            <p:ph idx="1"/>
          </p:nvPr>
        </p:nvSpPr>
        <p:spPr>
          <a:xfrm>
            <a:off x="457200" y="1219200"/>
            <a:ext cx="8305800" cy="5410200"/>
          </a:xfrm>
        </p:spPr>
        <p:txBody>
          <a:bodyPr>
            <a:normAutofit fontScale="77500" lnSpcReduction="20000"/>
          </a:bodyPr>
          <a:lstStyle/>
          <a:p>
            <a:r>
              <a:rPr lang="en-US" dirty="0" smtClean="0"/>
              <a:t>Government in Calcutta declared it priority to assure adequate supply of rice and other food in grain shops of Chambers of Commerce for 1 million employees in both private and public sector. Government also provides stocks of grains to private shops at controlled prices. Destitute persons removed from Calcutta so that bodies would not be piling up there. Many deaths due to disease. </a:t>
            </a:r>
          </a:p>
          <a:p>
            <a:r>
              <a:rPr lang="en-US" dirty="0" smtClean="0"/>
              <a:t>But rice crop for 1943 was in fact only 5% below the average of preceding 4 years. Wheat imports rose quite substantially so overall supply of grains was up. Carryover of rice stocks from 1942 were not lower than in previous year.</a:t>
            </a:r>
          </a:p>
          <a:p>
            <a:r>
              <a:rPr lang="en-US" sz="3500" b="1" dirty="0" err="1" smtClean="0">
                <a:solidFill>
                  <a:srgbClr val="FF0000"/>
                </a:solidFill>
              </a:rPr>
              <a:t>Sen</a:t>
            </a:r>
            <a:r>
              <a:rPr lang="en-US" sz="3500" b="1" dirty="0" smtClean="0">
                <a:solidFill>
                  <a:srgbClr val="FF0000"/>
                </a:solidFill>
              </a:rPr>
              <a:t> argues that the explanation was not lower food availability but exchange entitlement failure and largely confined to rural areas, the rural starving walked into Calcutta in desperation</a:t>
            </a:r>
            <a:endParaRPr lang="en-US" sz="35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n4.tif"/>
          <p:cNvPicPr>
            <a:picLocks noGrp="1" noChangeAspect="1"/>
          </p:cNvPicPr>
          <p:nvPr>
            <p:ph idx="1"/>
          </p:nvPr>
        </p:nvPicPr>
        <p:blipFill>
          <a:blip r:embed="rId2" cstate="print"/>
          <a:stretch>
            <a:fillRect/>
          </a:stretch>
        </p:blipFill>
        <p:spPr>
          <a:xfrm rot="10800000">
            <a:off x="-381000" y="152399"/>
            <a:ext cx="11292636" cy="914868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n5.tif"/>
          <p:cNvPicPr>
            <a:picLocks noGrp="1" noChangeAspect="1"/>
          </p:cNvPicPr>
          <p:nvPr>
            <p:ph idx="1"/>
          </p:nvPr>
        </p:nvPicPr>
        <p:blipFill>
          <a:blip r:embed="rId2" cstate="print"/>
          <a:stretch>
            <a:fillRect/>
          </a:stretch>
        </p:blipFill>
        <p:spPr>
          <a:xfrm rot="10620472">
            <a:off x="-716314" y="259960"/>
            <a:ext cx="10165521" cy="78551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n6.tif"/>
          <p:cNvPicPr>
            <a:picLocks noGrp="1" noChangeAspect="1"/>
          </p:cNvPicPr>
          <p:nvPr>
            <p:ph idx="1"/>
          </p:nvPr>
        </p:nvPicPr>
        <p:blipFill>
          <a:blip r:embed="rId2" cstate="print"/>
          <a:stretch>
            <a:fillRect/>
          </a:stretch>
        </p:blipFill>
        <p:spPr>
          <a:xfrm rot="16200000">
            <a:off x="-1909480" y="-833718"/>
            <a:ext cx="9762564" cy="12344401"/>
          </a:xfrm>
        </p:spPr>
      </p:pic>
      <p:sp>
        <p:nvSpPr>
          <p:cNvPr id="3" name="TextBox 2"/>
          <p:cNvSpPr txBox="1"/>
          <p:nvPr/>
        </p:nvSpPr>
        <p:spPr>
          <a:xfrm>
            <a:off x="8001000" y="4876800"/>
            <a:ext cx="533400" cy="523220"/>
          </a:xfrm>
          <a:prstGeom prst="rect">
            <a:avLst/>
          </a:prstGeom>
          <a:noFill/>
        </p:spPr>
        <p:txBody>
          <a:bodyPr wrap="square" rtlCol="0">
            <a:spAutoFit/>
          </a:bodyPr>
          <a:lstStyle/>
          <a:p>
            <a:r>
              <a:rPr lang="en-US" sz="2800" dirty="0" smtClean="0">
                <a:latin typeface="Calibri"/>
              </a:rPr>
              <a:t>←</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a:t>
            </a:r>
            <a:endParaRPr lang="en-US" dirty="0"/>
          </a:p>
        </p:txBody>
      </p:sp>
      <p:sp>
        <p:nvSpPr>
          <p:cNvPr id="3" name="Content Placeholder 2"/>
          <p:cNvSpPr>
            <a:spLocks noGrp="1"/>
          </p:cNvSpPr>
          <p:nvPr>
            <p:ph idx="1"/>
          </p:nvPr>
        </p:nvSpPr>
        <p:spPr/>
        <p:txBody>
          <a:bodyPr/>
          <a:lstStyle/>
          <a:p>
            <a:r>
              <a:rPr lang="en-US" dirty="0" smtClean="0"/>
              <a:t>Incidence of starvation would differ by occupation, much less for rice farmers and sharecroppers who would not have to exchange as much</a:t>
            </a:r>
          </a:p>
          <a:p>
            <a:r>
              <a:rPr lang="en-US" dirty="0" smtClean="0"/>
              <a:t>But would be high for laborers and transport people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en 8.tif"/>
          <p:cNvPicPr>
            <a:picLocks noGrp="1" noChangeAspect="1"/>
          </p:cNvPicPr>
          <p:nvPr>
            <p:ph idx="1"/>
          </p:nvPr>
        </p:nvPicPr>
        <p:blipFill>
          <a:blip r:embed="rId2" cstate="print"/>
          <a:stretch>
            <a:fillRect/>
          </a:stretch>
        </p:blipFill>
        <p:spPr>
          <a:xfrm rot="10800000">
            <a:off x="-2667001" y="-2590800"/>
            <a:ext cx="11537577" cy="94488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en 7.tif"/>
          <p:cNvPicPr>
            <a:picLocks noGrp="1" noChangeAspect="1"/>
          </p:cNvPicPr>
          <p:nvPr>
            <p:ph idx="1"/>
          </p:nvPr>
        </p:nvPicPr>
        <p:blipFill>
          <a:blip r:embed="rId2" cstate="print"/>
          <a:stretch>
            <a:fillRect/>
          </a:stretch>
        </p:blipFill>
        <p:spPr>
          <a:xfrm rot="16200000">
            <a:off x="-1497899" y="-1550099"/>
            <a:ext cx="8710802" cy="11811001"/>
          </a:xfrm>
        </p:spPr>
      </p:pic>
      <p:sp>
        <p:nvSpPr>
          <p:cNvPr id="3" name="TextBox 2"/>
          <p:cNvSpPr txBox="1"/>
          <p:nvPr/>
        </p:nvSpPr>
        <p:spPr>
          <a:xfrm>
            <a:off x="8305800" y="4876800"/>
            <a:ext cx="393056" cy="523220"/>
          </a:xfrm>
          <a:prstGeom prst="rect">
            <a:avLst/>
          </a:prstGeom>
          <a:noFill/>
        </p:spPr>
        <p:txBody>
          <a:bodyPr wrap="square" rtlCol="0">
            <a:spAutoFit/>
          </a:bodyPr>
          <a:lstStyle/>
          <a:p>
            <a:r>
              <a:rPr lang="en-US" sz="2800" b="1" dirty="0" smtClean="0">
                <a:latin typeface="Calibri"/>
              </a:rPr>
              <a:t>←</a:t>
            </a:r>
            <a:endParaRPr 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Cause of sharp entitlement failures</a:t>
            </a:r>
            <a:endParaRPr lang="en-US" dirty="0"/>
          </a:p>
        </p:txBody>
      </p:sp>
      <p:sp>
        <p:nvSpPr>
          <p:cNvPr id="3" name="Content Placeholder 2"/>
          <p:cNvSpPr>
            <a:spLocks noGrp="1"/>
          </p:cNvSpPr>
          <p:nvPr>
            <p:ph idx="1"/>
          </p:nvPr>
        </p:nvSpPr>
        <p:spPr>
          <a:xfrm>
            <a:off x="457200" y="838200"/>
            <a:ext cx="8229600" cy="6019800"/>
          </a:xfrm>
        </p:spPr>
        <p:txBody>
          <a:bodyPr>
            <a:normAutofit fontScale="85000" lnSpcReduction="20000"/>
          </a:bodyPr>
          <a:lstStyle/>
          <a:p>
            <a:r>
              <a:rPr lang="en-US" dirty="0" smtClean="0"/>
              <a:t>Increase in </a:t>
            </a:r>
            <a:r>
              <a:rPr lang="en-US" b="1" dirty="0" smtClean="0"/>
              <a:t>demand </a:t>
            </a:r>
            <a:r>
              <a:rPr lang="en-US" dirty="0" smtClean="0"/>
              <a:t>for rice: military and civilian construction was at unprecedented level</a:t>
            </a:r>
          </a:p>
          <a:p>
            <a:r>
              <a:rPr lang="en-US" dirty="0" smtClean="0"/>
              <a:t>Rises in rice prices led to hoarding of rice stocks in expectations of still higher rice prices. Bad administration of supplies and inconsistent policies, removing price controls suddenly between Dec 1942 and March 1943</a:t>
            </a:r>
          </a:p>
          <a:p>
            <a:r>
              <a:rPr lang="en-US" dirty="0" smtClean="0"/>
              <a:t>At the same time prohibition of interprovincial exports of grain</a:t>
            </a:r>
          </a:p>
          <a:p>
            <a:r>
              <a:rPr lang="en-US" dirty="0" smtClean="0"/>
              <a:t>Subsidies of rice in the chamber stores encouraged greater demand by these favored groups </a:t>
            </a:r>
          </a:p>
          <a:p>
            <a:r>
              <a:rPr lang="en-US" dirty="0" smtClean="0"/>
              <a:t>Drop in demand for luxuries which caused sharp reductions in prices of these products relative to rice</a:t>
            </a:r>
          </a:p>
          <a:p>
            <a:r>
              <a:rPr lang="en-US" b="1" dirty="0" smtClean="0">
                <a:solidFill>
                  <a:srgbClr val="FF0000"/>
                </a:solidFill>
              </a:rPr>
              <a:t>Major source of government’s failure was its faulty theory of famine</a:t>
            </a:r>
            <a:r>
              <a:rPr lang="en-US" dirty="0" smtClean="0"/>
              <a:t>, it had focused on supplies which were not very abnormal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Entitlements</a:t>
            </a:r>
            <a:endParaRPr lang="en-US" dirty="0"/>
          </a:p>
        </p:txBody>
      </p:sp>
      <p:sp>
        <p:nvSpPr>
          <p:cNvPr id="3" name="Content Placeholder 2"/>
          <p:cNvSpPr>
            <a:spLocks noGrp="1"/>
          </p:cNvSpPr>
          <p:nvPr>
            <p:ph idx="1"/>
          </p:nvPr>
        </p:nvSpPr>
        <p:spPr>
          <a:xfrm>
            <a:off x="228600" y="914400"/>
            <a:ext cx="8915400" cy="5211763"/>
          </a:xfrm>
        </p:spPr>
        <p:txBody>
          <a:bodyPr>
            <a:normAutofit fontScale="92500" lnSpcReduction="10000"/>
          </a:bodyPr>
          <a:lstStyle/>
          <a:p>
            <a:r>
              <a:rPr lang="en-US" dirty="0" smtClean="0"/>
              <a:t>Ownership Entitlements obtained in different ways </a:t>
            </a:r>
          </a:p>
          <a:p>
            <a:pPr lvl="1"/>
            <a:r>
              <a:rPr lang="en-US" dirty="0" smtClean="0"/>
              <a:t>Trade based</a:t>
            </a:r>
          </a:p>
          <a:p>
            <a:pPr lvl="1"/>
            <a:r>
              <a:rPr lang="en-US" dirty="0" smtClean="0"/>
              <a:t>Production based</a:t>
            </a:r>
          </a:p>
          <a:p>
            <a:pPr lvl="1"/>
            <a:r>
              <a:rPr lang="en-US" dirty="0" smtClean="0"/>
              <a:t>Own labor </a:t>
            </a:r>
          </a:p>
          <a:p>
            <a:pPr lvl="1"/>
            <a:r>
              <a:rPr lang="en-US" dirty="0" smtClean="0"/>
              <a:t>Inheritance and transfer</a:t>
            </a:r>
          </a:p>
          <a:p>
            <a:r>
              <a:rPr lang="en-US" dirty="0" smtClean="0"/>
              <a:t>Exchange Entitlements those that can be exchanged in a market economy, ability to find employment at certain wage rates, selling assets, buying goods at affordable prices, social security benefits</a:t>
            </a:r>
          </a:p>
          <a:p>
            <a:r>
              <a:rPr lang="en-US" dirty="0" smtClean="0"/>
              <a:t>Both such entitlements are important for avoiding famine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Famines</a:t>
            </a:r>
            <a:endParaRPr lang="en-US" dirty="0"/>
          </a:p>
        </p:txBody>
      </p:sp>
      <p:sp>
        <p:nvSpPr>
          <p:cNvPr id="3" name="Content Placeholder 2"/>
          <p:cNvSpPr>
            <a:spLocks noGrp="1"/>
          </p:cNvSpPr>
          <p:nvPr>
            <p:ph idx="1"/>
          </p:nvPr>
        </p:nvSpPr>
        <p:spPr>
          <a:xfrm>
            <a:off x="381000" y="1371600"/>
            <a:ext cx="8305800" cy="5257800"/>
          </a:xfrm>
        </p:spPr>
        <p:txBody>
          <a:bodyPr>
            <a:normAutofit fontScale="85000" lnSpcReduction="10000"/>
          </a:bodyPr>
          <a:lstStyle/>
          <a:p>
            <a:r>
              <a:rPr lang="en-US" dirty="0" smtClean="0"/>
              <a:t>Sahel (Mali, Mauritania, Burkina Faso, Niger, Chad, Ethiopia) etc. often show that </a:t>
            </a:r>
            <a:r>
              <a:rPr lang="en-US" b="1" dirty="0" smtClean="0"/>
              <a:t>pastoralists</a:t>
            </a:r>
            <a:r>
              <a:rPr lang="en-US" dirty="0" smtClean="0"/>
              <a:t> are the worst affected</a:t>
            </a:r>
          </a:p>
          <a:p>
            <a:r>
              <a:rPr lang="en-US" dirty="0"/>
              <a:t> </a:t>
            </a:r>
            <a:r>
              <a:rPr lang="en-US" dirty="0" smtClean="0"/>
              <a:t>They sell animals in distress sales so entitlement failure in terms of grain. They faced fixed taxes in currency units that had to be paid forcing more animal sales to obtain the needed revenue to pay them. While their mobility helped, discrimination against them by government favoring sedentary populations hurt them</a:t>
            </a:r>
          </a:p>
          <a:p>
            <a:r>
              <a:rPr lang="en-US" dirty="0" smtClean="0"/>
              <a:t>Also Bangladesh 1974, Again problems were not primarily food supply </a:t>
            </a:r>
          </a:p>
          <a:p>
            <a:r>
              <a:rPr lang="en-US" dirty="0" smtClean="0"/>
              <a:t>This one was studied carefully by </a:t>
            </a:r>
            <a:r>
              <a:rPr lang="en-US" dirty="0" err="1" smtClean="0"/>
              <a:t>Ravallion</a:t>
            </a:r>
            <a:r>
              <a:rPr lang="en-US" dirty="0" smtClean="0"/>
              <a:t> who showed the hoarding behavior played a major role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n9.tif"/>
          <p:cNvPicPr>
            <a:picLocks noGrp="1" noChangeAspect="1"/>
          </p:cNvPicPr>
          <p:nvPr>
            <p:ph idx="1"/>
          </p:nvPr>
        </p:nvPicPr>
        <p:blipFill>
          <a:blip r:embed="rId2" cstate="print"/>
          <a:stretch>
            <a:fillRect/>
          </a:stretch>
        </p:blipFill>
        <p:spPr>
          <a:xfrm rot="11016257">
            <a:off x="-663808" y="-369887"/>
            <a:ext cx="10311553" cy="829678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 the plight of people in such circumstances</a:t>
            </a:r>
            <a:endParaRPr lang="en-US" dirty="0"/>
          </a:p>
        </p:txBody>
      </p:sp>
      <p:sp>
        <p:nvSpPr>
          <p:cNvPr id="3" name="Content Placeholder 2"/>
          <p:cNvSpPr>
            <a:spLocks noGrp="1"/>
          </p:cNvSpPr>
          <p:nvPr>
            <p:ph idx="1"/>
          </p:nvPr>
        </p:nvSpPr>
        <p:spPr/>
        <p:txBody>
          <a:bodyPr/>
          <a:lstStyle/>
          <a:p>
            <a:r>
              <a:rPr lang="en-US" dirty="0" smtClean="0"/>
              <a:t>Importance of correct diagnosis of the problem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Concepts of Poverty</a:t>
            </a:r>
            <a:endParaRPr lang="en-US" dirty="0"/>
          </a:p>
        </p:txBody>
      </p:sp>
      <p:sp>
        <p:nvSpPr>
          <p:cNvPr id="3" name="Content Placeholder 2"/>
          <p:cNvSpPr>
            <a:spLocks noGrp="1"/>
          </p:cNvSpPr>
          <p:nvPr>
            <p:ph idx="1"/>
          </p:nvPr>
        </p:nvSpPr>
        <p:spPr>
          <a:xfrm>
            <a:off x="0" y="609600"/>
            <a:ext cx="8991600" cy="5867400"/>
          </a:xfrm>
        </p:spPr>
        <p:txBody>
          <a:bodyPr>
            <a:normAutofit fontScale="92500" lnSpcReduction="20000"/>
          </a:bodyPr>
          <a:lstStyle/>
          <a:p>
            <a:r>
              <a:rPr lang="en-US" dirty="0" smtClean="0"/>
              <a:t>Need Method (a) to identify a group as the poor as well as (b) to aggregate this into an image of poverty</a:t>
            </a:r>
          </a:p>
          <a:p>
            <a:r>
              <a:rPr lang="en-US" dirty="0" smtClean="0"/>
              <a:t>Different Approaches</a:t>
            </a:r>
          </a:p>
          <a:p>
            <a:pPr lvl="1"/>
            <a:r>
              <a:rPr lang="en-US" dirty="0" smtClean="0"/>
              <a:t>1.Biological: requirements for survival and work efficiency (subsistence</a:t>
            </a:r>
          </a:p>
          <a:p>
            <a:pPr lvl="1"/>
            <a:r>
              <a:rPr lang="en-US" dirty="0" smtClean="0"/>
              <a:t>Because of differences in individuals , climate culture of what can be eaten and what is available this hard to adhere to rigidly . Especially problematic are non-food items </a:t>
            </a:r>
          </a:p>
          <a:p>
            <a:pPr lvl="1"/>
            <a:r>
              <a:rPr lang="en-US" dirty="0" smtClean="0"/>
              <a:t>2. Inequality Emphasis on gaps between bottom percentiles and others </a:t>
            </a:r>
          </a:p>
          <a:p>
            <a:pPr lvl="1"/>
            <a:r>
              <a:rPr lang="en-US" dirty="0" smtClean="0"/>
              <a:t>3. Relative deprivation (sociological) Feelings or Conditions of deprivation. But it should have an absolute aspect as well</a:t>
            </a:r>
          </a:p>
          <a:p>
            <a:pPr lvl="1"/>
            <a:r>
              <a:rPr lang="en-US" dirty="0" smtClean="0"/>
              <a:t>4. Value judgment, subjective</a:t>
            </a:r>
          </a:p>
          <a:p>
            <a:pPr lvl="1"/>
            <a:r>
              <a:rPr lang="en-US" dirty="0" smtClean="0"/>
              <a:t>Standards: country –specific as in poverty lines or relative to a common standard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Issues</a:t>
            </a:r>
            <a:endParaRPr lang="en-US" dirty="0"/>
          </a:p>
        </p:txBody>
      </p:sp>
      <p:sp>
        <p:nvSpPr>
          <p:cNvPr id="3" name="Content Placeholder 2"/>
          <p:cNvSpPr>
            <a:spLocks noGrp="1"/>
          </p:cNvSpPr>
          <p:nvPr>
            <p:ph idx="1"/>
          </p:nvPr>
        </p:nvSpPr>
        <p:spPr>
          <a:xfrm>
            <a:off x="304800" y="1295400"/>
            <a:ext cx="8382000" cy="5257800"/>
          </a:xfrm>
        </p:spPr>
        <p:txBody>
          <a:bodyPr>
            <a:normAutofit fontScale="85000" lnSpcReduction="10000"/>
          </a:bodyPr>
          <a:lstStyle/>
          <a:p>
            <a:r>
              <a:rPr lang="en-US" dirty="0" smtClean="0"/>
              <a:t>Direct measurement of access to basic goods vs. income method , These reflect alternative concepts of poverty</a:t>
            </a:r>
          </a:p>
          <a:p>
            <a:r>
              <a:rPr lang="en-US" dirty="0" smtClean="0"/>
              <a:t>Family size and adult equivalents</a:t>
            </a:r>
          </a:p>
          <a:p>
            <a:r>
              <a:rPr lang="en-US" dirty="0" smtClean="0"/>
              <a:t>Poverty gaps and relative deprivation</a:t>
            </a:r>
          </a:p>
          <a:p>
            <a:r>
              <a:rPr lang="en-US" dirty="0" smtClean="0"/>
              <a:t>Standard measures and critiques</a:t>
            </a:r>
          </a:p>
          <a:p>
            <a:pPr lvl="1"/>
            <a:r>
              <a:rPr lang="en-US" b="1" dirty="0" smtClean="0">
                <a:solidFill>
                  <a:srgbClr val="FF0000"/>
                </a:solidFill>
              </a:rPr>
              <a:t>Head count ratio </a:t>
            </a:r>
            <a:r>
              <a:rPr lang="en-US" dirty="0" smtClean="0"/>
              <a:t>(H)frequently used in comparisons across countries and over time</a:t>
            </a:r>
          </a:p>
          <a:p>
            <a:pPr lvl="1"/>
            <a:r>
              <a:rPr lang="en-US" dirty="0" smtClean="0"/>
              <a:t>But it pays no attention to the extent to which people fall below it. This is </a:t>
            </a:r>
            <a:r>
              <a:rPr lang="en-US" b="1" dirty="0" smtClean="0">
                <a:solidFill>
                  <a:srgbClr val="FF0000"/>
                </a:solidFill>
              </a:rPr>
              <a:t>the income gap (I)</a:t>
            </a:r>
          </a:p>
          <a:p>
            <a:pPr lvl="1"/>
            <a:r>
              <a:rPr lang="en-US" dirty="0" smtClean="0"/>
              <a:t>But this ignores the distribution of income among the poor</a:t>
            </a:r>
          </a:p>
          <a:p>
            <a:pPr lvl="1"/>
            <a:r>
              <a:rPr lang="en-US" b="1" dirty="0" smtClean="0">
                <a:solidFill>
                  <a:srgbClr val="FF0000"/>
                </a:solidFill>
              </a:rPr>
              <a:t>Weighted sum of all the shortfalls</a:t>
            </a:r>
            <a:r>
              <a:rPr lang="en-US" dirty="0" smtClean="0"/>
              <a:t>. What weights, rank –ordered to reflect the relative deprivation aspect.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 and Famines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Starvation </a:t>
            </a:r>
            <a:r>
              <a:rPr lang="en-US" dirty="0" smtClean="0"/>
              <a:t>can be common phenomenon in poor countries</a:t>
            </a:r>
          </a:p>
          <a:p>
            <a:r>
              <a:rPr lang="en-US" dirty="0" smtClean="0"/>
              <a:t>But </a:t>
            </a:r>
            <a:r>
              <a:rPr lang="en-US" b="1" dirty="0" smtClean="0"/>
              <a:t>Famines</a:t>
            </a:r>
            <a:r>
              <a:rPr lang="en-US" dirty="0" smtClean="0"/>
              <a:t> are different: starvation that is not normal but may occur from time to time in large numbers</a:t>
            </a:r>
          </a:p>
          <a:p>
            <a:pPr lvl="1"/>
            <a:r>
              <a:rPr lang="en-US" dirty="0" smtClean="0"/>
              <a:t>Romans throwing themselves into Tiber in BC 436</a:t>
            </a:r>
          </a:p>
          <a:p>
            <a:pPr lvl="1"/>
            <a:r>
              <a:rPr lang="en-US" dirty="0" smtClean="0"/>
              <a:t>Kashmir in AD 918 in </a:t>
            </a:r>
            <a:r>
              <a:rPr lang="en-US" dirty="0" err="1" smtClean="0"/>
              <a:t>Vitasta</a:t>
            </a:r>
            <a:r>
              <a:rPr lang="en-US" dirty="0" smtClean="0"/>
              <a:t> </a:t>
            </a:r>
          </a:p>
          <a:p>
            <a:pPr lvl="1"/>
            <a:r>
              <a:rPr lang="en-US" dirty="0" smtClean="0"/>
              <a:t>China 1333-7,  4 million died in one region</a:t>
            </a:r>
          </a:p>
          <a:p>
            <a:pPr lvl="1"/>
            <a:r>
              <a:rPr lang="en-US" dirty="0" smtClean="0"/>
              <a:t>India 10 million in 1770</a:t>
            </a:r>
          </a:p>
          <a:p>
            <a:pPr lvl="1"/>
            <a:r>
              <a:rPr lang="en-US" dirty="0" smtClean="0"/>
              <a:t>Ireland in 1845-51 potato famine </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Sen’s</a:t>
            </a:r>
            <a:r>
              <a:rPr lang="en-US" dirty="0" smtClean="0"/>
              <a:t> Hypothesis</a:t>
            </a:r>
            <a:endParaRPr lang="en-US" dirty="0"/>
          </a:p>
        </p:txBody>
      </p:sp>
      <p:sp>
        <p:nvSpPr>
          <p:cNvPr id="3" name="Content Placeholder 2"/>
          <p:cNvSpPr>
            <a:spLocks noGrp="1"/>
          </p:cNvSpPr>
          <p:nvPr>
            <p:ph idx="1"/>
          </p:nvPr>
        </p:nvSpPr>
        <p:spPr/>
        <p:txBody>
          <a:bodyPr/>
          <a:lstStyle/>
          <a:p>
            <a:r>
              <a:rPr lang="en-US" b="1" dirty="0" smtClean="0"/>
              <a:t>Famines caused by sudden entitlement failures</a:t>
            </a:r>
          </a:p>
          <a:p>
            <a:r>
              <a:rPr lang="en-US" b="1" dirty="0" smtClean="0"/>
              <a:t>The concepts identified in following figure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n 1.tif"/>
          <p:cNvPicPr>
            <a:picLocks noGrp="1" noChangeAspect="1"/>
          </p:cNvPicPr>
          <p:nvPr>
            <p:ph idx="1"/>
          </p:nvPr>
        </p:nvPicPr>
        <p:blipFill>
          <a:blip r:embed="rId2" cstate="print"/>
          <a:stretch>
            <a:fillRect/>
          </a:stretch>
        </p:blipFill>
        <p:spPr>
          <a:xfrm rot="16200000">
            <a:off x="-2373405" y="-369795"/>
            <a:ext cx="10157011" cy="11506201"/>
          </a:xfrm>
        </p:spPr>
      </p:pic>
      <p:sp>
        <p:nvSpPr>
          <p:cNvPr id="5" name="TextBox 4"/>
          <p:cNvSpPr txBox="1"/>
          <p:nvPr/>
        </p:nvSpPr>
        <p:spPr>
          <a:xfrm>
            <a:off x="2057400" y="1447800"/>
            <a:ext cx="8705881" cy="1754326"/>
          </a:xfrm>
          <a:prstGeom prst="rect">
            <a:avLst/>
          </a:prstGeom>
          <a:noFill/>
        </p:spPr>
        <p:txBody>
          <a:bodyPr wrap="square" rtlCol="0">
            <a:spAutoFit/>
          </a:bodyPr>
          <a:lstStyle/>
          <a:p>
            <a:r>
              <a:rPr lang="en-US" dirty="0" smtClean="0"/>
              <a:t>With price ratio of P, the starvation set Si</a:t>
            </a:r>
          </a:p>
          <a:p>
            <a:r>
              <a:rPr lang="en-US" dirty="0" smtClean="0"/>
              <a:t> is given by OAB. With endowment vector</a:t>
            </a:r>
          </a:p>
          <a:p>
            <a:r>
              <a:rPr lang="en-US" dirty="0" smtClean="0"/>
              <a:t> of x, person can avoid starvation set . </a:t>
            </a:r>
          </a:p>
          <a:p>
            <a:r>
              <a:rPr lang="en-US" dirty="0" smtClean="0"/>
              <a:t>But if it falls to x*, then she is in that set.</a:t>
            </a:r>
          </a:p>
          <a:p>
            <a:r>
              <a:rPr lang="en-US" dirty="0" smtClean="0"/>
              <a:t> Similarly if price ratio rises to P*,  starvation set is now OAC</a:t>
            </a:r>
          </a:p>
          <a:p>
            <a:r>
              <a:rPr lang="en-US" dirty="0" smtClean="0"/>
              <a:t>exchange entitlement failure causes starvation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Exchange Entitlement Failures can be </a:t>
            </a:r>
            <a:endParaRPr lang="en-US" dirty="0"/>
          </a:p>
        </p:txBody>
      </p:sp>
      <p:sp>
        <p:nvSpPr>
          <p:cNvPr id="3" name="Content Placeholder 2"/>
          <p:cNvSpPr>
            <a:spLocks noGrp="1"/>
          </p:cNvSpPr>
          <p:nvPr>
            <p:ph idx="1"/>
          </p:nvPr>
        </p:nvSpPr>
        <p:spPr/>
        <p:txBody>
          <a:bodyPr/>
          <a:lstStyle/>
          <a:p>
            <a:r>
              <a:rPr lang="en-US" dirty="0" smtClean="0"/>
              <a:t>Direct</a:t>
            </a:r>
          </a:p>
          <a:p>
            <a:r>
              <a:rPr lang="en-US" dirty="0" smtClean="0"/>
              <a:t>Indirect</a:t>
            </a:r>
          </a:p>
          <a:p>
            <a:r>
              <a:rPr lang="en-US" dirty="0"/>
              <a:t> </a:t>
            </a:r>
            <a:r>
              <a:rPr lang="en-US" dirty="0" smtClean="0"/>
              <a:t>The two types of entitlement failure may occur at the same time as workers may be subject to this </a:t>
            </a:r>
          </a:p>
          <a:p>
            <a:r>
              <a:rPr lang="en-US" dirty="0" smtClean="0"/>
              <a:t>Fishermen and livestock raisers can also face these problems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Bengal Famine of 1943</a:t>
            </a:r>
            <a:endParaRPr lang="en-US" dirty="0"/>
          </a:p>
        </p:txBody>
      </p:sp>
      <p:sp>
        <p:nvSpPr>
          <p:cNvPr id="3" name="Content Placeholder 2"/>
          <p:cNvSpPr>
            <a:spLocks noGrp="1"/>
          </p:cNvSpPr>
          <p:nvPr>
            <p:ph idx="1"/>
          </p:nvPr>
        </p:nvSpPr>
        <p:spPr>
          <a:xfrm>
            <a:off x="304800" y="1600200"/>
            <a:ext cx="8382000" cy="5029200"/>
          </a:xfrm>
        </p:spPr>
        <p:txBody>
          <a:bodyPr>
            <a:normAutofit fontScale="85000" lnSpcReduction="20000"/>
          </a:bodyPr>
          <a:lstStyle/>
          <a:p>
            <a:r>
              <a:rPr lang="en-US" dirty="0" smtClean="0"/>
              <a:t>3-4 million died</a:t>
            </a:r>
          </a:p>
          <a:p>
            <a:r>
              <a:rPr lang="en-US" dirty="0" smtClean="0"/>
              <a:t>Slight decline in fall and winter 1942 rice crops due to cyclone and heavy rains and subsequent fungus which hit rice. </a:t>
            </a:r>
          </a:p>
          <a:p>
            <a:r>
              <a:rPr lang="en-US" dirty="0" smtClean="0"/>
              <a:t>Japanese occupation of Burma cut off rice imports from there</a:t>
            </a:r>
          </a:p>
          <a:p>
            <a:r>
              <a:rPr lang="en-US" dirty="0" smtClean="0"/>
              <a:t>Wholesale price of rice (rupees per </a:t>
            </a:r>
            <a:r>
              <a:rPr lang="en-US" dirty="0" err="1" smtClean="0"/>
              <a:t>maund</a:t>
            </a:r>
            <a:r>
              <a:rPr lang="en-US" dirty="0" smtClean="0"/>
              <a:t>) had been 13 on Dec 11 rose to 21 by March 1943 and 31 by May 1943 and 37 by August 1943. Although price controls put in could not easily find price  and market after that = 105 by end of 1943</a:t>
            </a:r>
          </a:p>
          <a:p>
            <a:r>
              <a:rPr lang="en-US" dirty="0" smtClean="0"/>
              <a:t>Death rate peaked in Dec 1943-end of 1944 but the peak of starvation was March-November 1943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997</Words>
  <Application>Microsoft Office PowerPoint</Application>
  <PresentationFormat>On-screen Show (4:3)</PresentationFormat>
  <Paragraphs>79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Amartya K. Sen</vt:lpstr>
      <vt:lpstr>Entitlements</vt:lpstr>
      <vt:lpstr>Concepts of Poverty</vt:lpstr>
      <vt:lpstr>Measurement Issues</vt:lpstr>
      <vt:lpstr>Starvation and Famines</vt:lpstr>
      <vt:lpstr>Sen’s Hypothesis</vt:lpstr>
      <vt:lpstr>PowerPoint Presentation</vt:lpstr>
      <vt:lpstr>Exchange Entitlement Failures can be </vt:lpstr>
      <vt:lpstr>The Great Bengal Famine of 1943</vt:lpstr>
      <vt:lpstr>PowerPoint Presentation</vt:lpstr>
      <vt:lpstr>PowerPoint Presentation</vt:lpstr>
      <vt:lpstr>Food Availability Data </vt:lpstr>
      <vt:lpstr>PowerPoint Presentation</vt:lpstr>
      <vt:lpstr>PowerPoint Presentation</vt:lpstr>
      <vt:lpstr>PowerPoint Presentation</vt:lpstr>
      <vt:lpstr>Implication</vt:lpstr>
      <vt:lpstr>PowerPoint Presentation</vt:lpstr>
      <vt:lpstr>PowerPoint Presentation</vt:lpstr>
      <vt:lpstr>Cause of sharp entitlement failures</vt:lpstr>
      <vt:lpstr>Other Famines</vt:lpstr>
      <vt:lpstr>PowerPoint Presentation</vt:lpstr>
      <vt:lpstr>Remember the plight of people in such circumstances</vt:lpstr>
    </vt:vector>
  </TitlesOfParts>
  <Company>USC College of Letters, Arts &amp;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Amartya K. Sen</dc:title>
  <dc:creator>College of Letters, Arts &amp; Sciences</dc:creator>
  <cp:lastModifiedBy>Jeffrey Nugent</cp:lastModifiedBy>
  <cp:revision>33</cp:revision>
  <dcterms:created xsi:type="dcterms:W3CDTF">2010-11-08T23:06:54Z</dcterms:created>
  <dcterms:modified xsi:type="dcterms:W3CDTF">2014-03-28T02:54:07Z</dcterms:modified>
</cp:coreProperties>
</file>