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6A4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F0213-F2F3-4142-ADE5-2143536ADE4F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EE699-8077-4125-AA7E-C28D4B255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5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Nov. 10, 2010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12DBD7-3DA9-434F-8220-289B86745E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Nov. 10,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Nov. 10,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Nov. 10,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Nov. 10,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12DBD7-3DA9-434F-8220-289B86745E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Nov. 10,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Nov. 10,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Nov. 10,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Nov. 10,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Nov. 10,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Nov. 10,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12DBD7-3DA9-434F-8220-289B86745E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Nov. 10,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12DBD7-3DA9-434F-8220-289B86745E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Sudhir</a:t>
            </a:r>
            <a:r>
              <a:rPr lang="en-US" dirty="0" smtClean="0"/>
              <a:t> </a:t>
            </a:r>
            <a:r>
              <a:rPr lang="en-US" dirty="0" err="1" smtClean="0"/>
              <a:t>Anand</a:t>
            </a:r>
            <a:r>
              <a:rPr lang="en-US" dirty="0" smtClean="0"/>
              <a:t> &amp; S. M. R. </a:t>
            </a:r>
            <a:r>
              <a:rPr lang="en-US" dirty="0" err="1" smtClean="0"/>
              <a:t>Kanbur</a:t>
            </a:r>
            <a:r>
              <a:rPr lang="en-US" dirty="0" smtClean="0"/>
              <a:t>, 1992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INEQUALITY AND DEVELOPMENT: A CRITIQUE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FUNCTIONAL FORMS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Eqn. 1.2A : </a:t>
            </a:r>
            <a:r>
              <a:rPr lang="en-US" dirty="0" smtClean="0"/>
              <a:t>significant coefficients, but does not support U-shape hypothesis.</a:t>
            </a:r>
          </a:p>
          <a:p>
            <a:endParaRPr lang="en-US" dirty="0" smtClean="0"/>
          </a:p>
          <a:p>
            <a:r>
              <a:rPr lang="en-US" i="1" dirty="0" smtClean="0"/>
              <a:t>Remaining ‘A’ equations: </a:t>
            </a:r>
            <a:r>
              <a:rPr lang="en-US" dirty="0" smtClean="0"/>
              <a:t> significant coefficients, support U-shape hypothesis, however, they have remarkably different turning points.</a:t>
            </a:r>
          </a:p>
          <a:p>
            <a:pPr lvl="1"/>
            <a:r>
              <a:rPr lang="en-US" i="1" dirty="0" smtClean="0"/>
              <a:t>Prediction of the time path of the inequality differs depending on the functional form </a:t>
            </a:r>
            <a:r>
              <a:rPr lang="en-US" i="1" dirty="0" smtClean="0">
                <a:sym typeface="Wingdings" pitchFamily="2" charset="2"/>
              </a:rPr>
              <a:t> different projections of inequality for a given year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72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Nov. 10,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91599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52400" y="3352800"/>
            <a:ext cx="5943600" cy="381000"/>
          </a:xfrm>
          <a:prstGeom prst="rect">
            <a:avLst/>
          </a:prstGeom>
          <a:solidFill>
            <a:srgbClr val="002060">
              <a:alpha val="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" y="2438400"/>
            <a:ext cx="5943600" cy="457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" y="4191000"/>
            <a:ext cx="5943600" cy="381000"/>
          </a:xfrm>
          <a:prstGeom prst="rect">
            <a:avLst/>
          </a:prstGeom>
          <a:solidFill>
            <a:srgbClr val="002060">
              <a:alpha val="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" y="5029200"/>
            <a:ext cx="5943600" cy="457200"/>
          </a:xfrm>
          <a:prstGeom prst="rect">
            <a:avLst/>
          </a:prstGeom>
          <a:solidFill>
            <a:srgbClr val="002060">
              <a:alpha val="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400" y="5867400"/>
            <a:ext cx="5943600" cy="457200"/>
          </a:xfrm>
          <a:prstGeom prst="rect">
            <a:avLst/>
          </a:prstGeom>
          <a:solidFill>
            <a:srgbClr val="002060">
              <a:alpha val="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53400" y="1600200"/>
            <a:ext cx="457200" cy="228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53400" y="3276600"/>
            <a:ext cx="457200" cy="266700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 cmpd="sng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153400" y="4122420"/>
            <a:ext cx="457200" cy="304800"/>
          </a:xfrm>
          <a:prstGeom prst="rect">
            <a:avLst/>
          </a:prstGeom>
          <a:solidFill>
            <a:schemeClr val="accent1">
              <a:alpha val="7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153400" y="5029200"/>
            <a:ext cx="4572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153400" y="5867400"/>
            <a:ext cx="4572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TESTING DIFFERENT FUNCTIONAL FORMS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of the 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s are around 0.5 and F values are around 25</a:t>
            </a:r>
          </a:p>
          <a:p>
            <a:r>
              <a:rPr lang="en-US" sz="2400" dirty="0" smtClean="0"/>
              <a:t>Durbin-Watson statistic does not pick any misspecification</a:t>
            </a:r>
          </a:p>
          <a:p>
            <a:endParaRPr lang="en-US" sz="2400" dirty="0"/>
          </a:p>
          <a:p>
            <a:r>
              <a:rPr lang="en-US" sz="2400" i="1" dirty="0" smtClean="0"/>
              <a:t>How to choose the proper model?</a:t>
            </a:r>
            <a:endParaRPr lang="en-US" sz="2400" i="1" dirty="0"/>
          </a:p>
          <a:p>
            <a:r>
              <a:rPr lang="en-US" sz="2400" dirty="0" smtClean="0"/>
              <a:t>Hypothesis testing procedure of Cox &amp; Pesaran:</a:t>
            </a:r>
          </a:p>
          <a:p>
            <a:pPr lvl="1"/>
            <a:r>
              <a:rPr lang="en-US" sz="2200" dirty="0" smtClean="0"/>
              <a:t>Test statistic = N</a:t>
            </a:r>
            <a:r>
              <a:rPr lang="en-US" sz="2200" baseline="-25000" dirty="0" smtClean="0"/>
              <a:t>0</a:t>
            </a:r>
          </a:p>
          <a:p>
            <a:pPr lvl="1"/>
            <a:r>
              <a:rPr lang="en-US" sz="2200" dirty="0" smtClean="0"/>
              <a:t>First: H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: model 1, H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: model 2</a:t>
            </a:r>
          </a:p>
          <a:p>
            <a:pPr lvl="1"/>
            <a:r>
              <a:rPr lang="en-US" sz="2200" dirty="0" smtClean="0"/>
              <a:t>Second : H</a:t>
            </a:r>
            <a:r>
              <a:rPr lang="en-US" sz="2200" baseline="-25000" dirty="0" smtClean="0"/>
              <a:t>0</a:t>
            </a:r>
            <a:r>
              <a:rPr lang="en-US" sz="2200" dirty="0" smtClean="0"/>
              <a:t>: model 2, H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: model 1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If, model 1rejects model 2 in the first stage and model to cannot reject model 1 in the second </a:t>
            </a:r>
            <a:r>
              <a:rPr lang="en-US" sz="1800" dirty="0" smtClean="0">
                <a:sym typeface="Wingdings" pitchFamily="2" charset="2"/>
              </a:rPr>
              <a:t> model 1 dominates model 2</a:t>
            </a:r>
            <a:endParaRPr lang="en-US" sz="1800" dirty="0" smtClean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813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4511040" cy="6477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933950" y="152400"/>
            <a:ext cx="3749040" cy="5867400"/>
          </a:xfrm>
        </p:spPr>
        <p:txBody>
          <a:bodyPr/>
          <a:lstStyle/>
          <a:p>
            <a:r>
              <a:rPr lang="en-US" dirty="0"/>
              <a:t>1.1A dominates </a:t>
            </a:r>
            <a:r>
              <a:rPr lang="en-US" dirty="0" smtClean="0"/>
              <a:t>1.2A at 5% significance </a:t>
            </a:r>
          </a:p>
          <a:p>
            <a:pPr lvl="1"/>
            <a:r>
              <a:rPr lang="en-US" dirty="0" smtClean="0"/>
              <a:t>0.93&lt;1.96 &amp; -14.6 &lt; -1.96</a:t>
            </a:r>
          </a:p>
          <a:p>
            <a:r>
              <a:rPr lang="en-US" dirty="0" smtClean="0"/>
              <a:t>It </a:t>
            </a:r>
            <a:r>
              <a:rPr lang="en-US" dirty="0"/>
              <a:t>cannot dominate 1.3A &amp; </a:t>
            </a:r>
            <a:r>
              <a:rPr lang="en-US" dirty="0" smtClean="0"/>
              <a:t>1.6A</a:t>
            </a:r>
          </a:p>
          <a:p>
            <a:r>
              <a:rPr lang="en-US" dirty="0" smtClean="0"/>
              <a:t>Data </a:t>
            </a:r>
            <a:r>
              <a:rPr lang="en-US" dirty="0"/>
              <a:t>cannot discriminate between these two functional forms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4419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28600" y="1143000"/>
            <a:ext cx="4191000" cy="3048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1447800"/>
            <a:ext cx="4191000" cy="381000"/>
          </a:xfrm>
          <a:prstGeom prst="rect">
            <a:avLst/>
          </a:prstGeom>
          <a:solidFill>
            <a:srgbClr val="1D06A4">
              <a:alpha val="0"/>
            </a:srgbClr>
          </a:solidFill>
          <a:ln>
            <a:solidFill>
              <a:srgbClr val="1D06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2514600"/>
            <a:ext cx="41910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1D06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2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ECONOMETRIC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6200" y="1447800"/>
            <a:ext cx="48006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Predicted value of I can lie outside the range of [0, 40] %</a:t>
            </a:r>
          </a:p>
          <a:p>
            <a:r>
              <a:rPr lang="en-US" sz="2400" dirty="0" smtClean="0"/>
              <a:t>Inconsistency between error term being normally distributed in the interval (∞, -∞) and dependent variable being restricted in [0, 40] interval</a:t>
            </a:r>
          </a:p>
          <a:p>
            <a:pPr lvl="1"/>
            <a:r>
              <a:rPr lang="en-US" sz="2200" dirty="0" smtClean="0"/>
              <a:t>‘Limited dependent variable’</a:t>
            </a:r>
            <a:endParaRPr lang="en-US" sz="2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95400"/>
            <a:ext cx="4572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8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ECONOMETRIC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15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458200" cy="4572000"/>
          </a:xfrm>
        </p:spPr>
        <p:txBody>
          <a:bodyPr/>
          <a:lstStyle/>
          <a:p>
            <a:r>
              <a:rPr lang="en-US" i="1" dirty="0" smtClean="0"/>
              <a:t>Remedy: </a:t>
            </a:r>
            <a:r>
              <a:rPr lang="en-US" dirty="0" smtClean="0"/>
              <a:t>logistic function;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Transform the dependent variable so as to keep the original I in the interval [0, 40].	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logistic and non-logistic curves of the equations 1.2B and 1.4B turns out to be very different (just reported)</a:t>
            </a:r>
          </a:p>
          <a:p>
            <a:pPr lvl="1"/>
            <a:endParaRPr lang="en-US" dirty="0" smtClean="0"/>
          </a:p>
          <a:p>
            <a:pPr lvl="1"/>
            <a:endParaRPr lang="en-US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7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INEQUALITY PROJECTION IN 2000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WDR 1978, 1979 &amp; 1980 used Ahluwalia’s methodology.</a:t>
            </a:r>
          </a:p>
          <a:p>
            <a:r>
              <a:rPr lang="en-US" dirty="0" smtClean="0"/>
              <a:t>Compare Ahluwalia’s model (1.1A) versus 1.3A : neither of which can dominate the other</a:t>
            </a:r>
          </a:p>
          <a:p>
            <a:pPr lvl="1"/>
            <a:r>
              <a:rPr lang="en-US" dirty="0" smtClean="0"/>
              <a:t>Major discrepancies between the projections</a:t>
            </a:r>
          </a:p>
          <a:p>
            <a:pPr lvl="1"/>
            <a:r>
              <a:rPr lang="en-US" dirty="0" smtClean="0"/>
              <a:t> </a:t>
            </a:r>
            <a:r>
              <a:rPr lang="en-US" i="1" dirty="0"/>
              <a:t>B</a:t>
            </a:r>
            <a:r>
              <a:rPr lang="en-US" i="1" dirty="0" smtClean="0"/>
              <a:t>angladesh:</a:t>
            </a:r>
            <a:r>
              <a:rPr lang="en-US" dirty="0" smtClean="0"/>
              <a:t> difference = 15% of their average value</a:t>
            </a:r>
          </a:p>
          <a:p>
            <a:pPr lvl="1"/>
            <a:r>
              <a:rPr lang="en-US" dirty="0" smtClean="0"/>
              <a:t>Overall range of discrepancies relative to the average range of projections = 24.2%</a:t>
            </a:r>
          </a:p>
          <a:p>
            <a:pPr lvl="1"/>
            <a:r>
              <a:rPr lang="en-US" i="1" dirty="0" smtClean="0"/>
              <a:t>Yugoslavia, Argentina and Venezuela</a:t>
            </a:r>
            <a:r>
              <a:rPr lang="en-US" dirty="0" smtClean="0"/>
              <a:t>: projections of income share are larger than 40%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Nov. 10,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630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990600"/>
            <a:ext cx="4038600" cy="228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0"/>
            <a:ext cx="87630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1D06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INEQUALITY PROJECTION IN 2000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Projections are highly sensitive to the functional form and the sample size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THE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source of the GNP/cap data is not cited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Income distribution data: either no source is cited or do not match the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Ahluwalia</a:t>
            </a:r>
            <a:r>
              <a:rPr lang="en-US" dirty="0" smtClean="0"/>
              <a:t> uses free-hand method to obtain the estimates of quintile shares through the observed points of survey data on the fitted Lorenz curve without proper justification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makes it impossible to replicate his estimates by an independent researcher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 gives no proper justification for the countries chosen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48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critique of the study conducted by </a:t>
            </a:r>
            <a:r>
              <a:rPr lang="en-US" dirty="0" err="1" smtClean="0"/>
              <a:t>Ahluwalia</a:t>
            </a:r>
            <a:r>
              <a:rPr lang="en-US" dirty="0" smtClean="0"/>
              <a:t>, which estimates the relationship between inequality and development and confirms the U-hypothesis introduced by Kuznets (1955)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THE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Income distribution data for the countries he has chosen are not comparable with respect to income concept, population unit and survey coverage.</a:t>
            </a:r>
          </a:p>
          <a:p>
            <a:pPr marL="0" indent="0">
              <a:buNone/>
            </a:pPr>
            <a:r>
              <a:rPr lang="en-US" b="1" dirty="0" smtClean="0"/>
              <a:t>Remedy:</a:t>
            </a:r>
          </a:p>
          <a:p>
            <a:r>
              <a:rPr lang="en-US" dirty="0" err="1" smtClean="0"/>
              <a:t>Anand</a:t>
            </a:r>
            <a:r>
              <a:rPr lang="en-US" dirty="0" smtClean="0"/>
              <a:t> &amp; </a:t>
            </a:r>
            <a:r>
              <a:rPr lang="en-US" dirty="0" err="1" smtClean="0"/>
              <a:t>Kanbur</a:t>
            </a:r>
            <a:r>
              <a:rPr lang="en-US" dirty="0" smtClean="0"/>
              <a:t> constructed a data set for the same set of countries which is comparable in terms of income concept (</a:t>
            </a:r>
            <a:r>
              <a:rPr lang="en-US" dirty="0" err="1" smtClean="0"/>
              <a:t>HH</a:t>
            </a:r>
            <a:r>
              <a:rPr lang="en-US" dirty="0" smtClean="0"/>
              <a:t> income), population unit (</a:t>
            </a:r>
            <a:r>
              <a:rPr lang="en-US" dirty="0" err="1" smtClean="0"/>
              <a:t>HH</a:t>
            </a:r>
            <a:r>
              <a:rPr lang="en-US" dirty="0" smtClean="0"/>
              <a:t>) and survey coverage (national).</a:t>
            </a:r>
          </a:p>
          <a:p>
            <a:pPr lvl="1"/>
            <a:r>
              <a:rPr lang="en-US" dirty="0" smtClean="0"/>
              <a:t>For 26 of the countries: no </a:t>
            </a:r>
            <a:r>
              <a:rPr lang="en-US" dirty="0" err="1" smtClean="0"/>
              <a:t>HH</a:t>
            </a:r>
            <a:r>
              <a:rPr lang="en-US" dirty="0" smtClean="0"/>
              <a:t>-National source is presented </a:t>
            </a:r>
            <a:r>
              <a:rPr lang="en-US" dirty="0" smtClean="0">
                <a:sym typeface="Wingdings" pitchFamily="2" charset="2"/>
              </a:rPr>
              <a:t> dropped (34 remaining)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" y="76200"/>
            <a:ext cx="4587240" cy="662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724400" y="76200"/>
            <a:ext cx="4343400" cy="6629400"/>
          </a:xfrm>
        </p:spPr>
        <p:txBody>
          <a:bodyPr/>
          <a:lstStyle/>
          <a:p>
            <a:r>
              <a:rPr lang="en-US" dirty="0" smtClean="0"/>
              <a:t>There are multiple figures of income distribution and GNP/cap for a given year for some countries.</a:t>
            </a:r>
          </a:p>
          <a:p>
            <a:r>
              <a:rPr lang="en-US" dirty="0" smtClean="0"/>
              <a:t>They choose one observation for each country.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44958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1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792162"/>
          </a:xfrm>
        </p:spPr>
        <p:txBody>
          <a:bodyPr/>
          <a:lstStyle/>
          <a:p>
            <a:r>
              <a:rPr lang="en-US" dirty="0" smtClean="0"/>
              <a:t>PROBLEMS WITH THE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22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839200" cy="5029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Model 1.1C </a:t>
            </a:r>
            <a:r>
              <a:rPr lang="en-US" dirty="0" smtClean="0"/>
              <a:t>: insignificant coefficients (except the dummy variable)</a:t>
            </a:r>
          </a:p>
          <a:p>
            <a:r>
              <a:rPr lang="en-US" dirty="0" smtClean="0"/>
              <a:t>Implies a U-shape, but the turning point is considerably different from 1.1A ($468 vs. $122)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12499" y="-1905000"/>
            <a:ext cx="3352802" cy="883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82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THE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Model 1.2C </a:t>
            </a:r>
            <a:r>
              <a:rPr lang="en-US" dirty="0" smtClean="0"/>
              <a:t>: Y2 </a:t>
            </a:r>
            <a:r>
              <a:rPr lang="en-US" dirty="0" smtClean="0">
                <a:sym typeface="Wingdings" pitchFamily="2" charset="2"/>
              </a:rPr>
              <a:t> insignificant</a:t>
            </a:r>
          </a:p>
          <a:p>
            <a:r>
              <a:rPr lang="en-US" dirty="0" smtClean="0">
                <a:sym typeface="Wingdings" pitchFamily="2" charset="2"/>
              </a:rPr>
              <a:t>Coefficients imply </a:t>
            </a:r>
            <a:r>
              <a:rPr lang="en-US" i="1" dirty="0" smtClean="0">
                <a:sym typeface="Wingdings" pitchFamily="2" charset="2"/>
              </a:rPr>
              <a:t>‘reversal of U-shape’</a:t>
            </a:r>
          </a:p>
          <a:p>
            <a:r>
              <a:rPr lang="en-US" dirty="0" smtClean="0">
                <a:sym typeface="Wingdings" pitchFamily="2" charset="2"/>
              </a:rPr>
              <a:t>According to non-nested hypothesis test: model 1.2C dominates 1.1C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24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915399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2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25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estimates of Ahluwalia are highly sensitive to the functional form of the regression which has a considerable impact on the projections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data set used by Ahluwalia is not properly justified and deficient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log-quadratic form is rejected, the preferred form (GNP/cap instead of log version) displays reversal of the commonly accepted U-shape 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Kuznets hypothesis:</a:t>
            </a:r>
          </a:p>
          <a:p>
            <a:pPr lvl="1"/>
            <a:r>
              <a:rPr lang="en-US" dirty="0" smtClean="0"/>
              <a:t>Study based on times series data for England, Germany and US</a:t>
            </a:r>
          </a:p>
          <a:p>
            <a:pPr lvl="1"/>
            <a:r>
              <a:rPr lang="en-US" dirty="0" smtClean="0"/>
              <a:t>Economic inequality increases </a:t>
            </a:r>
            <a:r>
              <a:rPr lang="en-US" dirty="0"/>
              <a:t>up to a certain point</a:t>
            </a:r>
            <a:r>
              <a:rPr lang="en-US" dirty="0" smtClean="0"/>
              <a:t> and </a:t>
            </a:r>
            <a:r>
              <a:rPr lang="en-US" dirty="0"/>
              <a:t>then </a:t>
            </a:r>
            <a:r>
              <a:rPr lang="en-US" dirty="0" smtClean="0"/>
              <a:t>declines as the income per capita increases. 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" y="2362200"/>
            <a:ext cx="4800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Recent studies: dominated by a cross section view.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Ahluwalia</a:t>
            </a:r>
            <a:r>
              <a:rPr lang="en-US" sz="2400" dirty="0" smtClean="0"/>
              <a:t> (1976b &amp; 1979): estimated the relationship between development and inequality based on the data from 60 developing and developed countries.</a:t>
            </a:r>
          </a:p>
          <a:p>
            <a:endParaRPr lang="en-US" sz="2400" dirty="0" smtClean="0"/>
          </a:p>
          <a:p>
            <a:r>
              <a:rPr lang="en-US" sz="2400" dirty="0" smtClean="0"/>
              <a:t>Importance of </a:t>
            </a:r>
            <a:r>
              <a:rPr lang="en-US" sz="2400" dirty="0" err="1" smtClean="0"/>
              <a:t>Ahluwalia’s</a:t>
            </a:r>
            <a:r>
              <a:rPr lang="en-US" sz="2400" dirty="0" smtClean="0"/>
              <a:t> work depend on two main factors: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000" dirty="0" smtClean="0"/>
              <a:t>It confirms the U-hypothesis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000" dirty="0" smtClean="0"/>
              <a:t>It has been used by the World Bank for projections of inequality and poverty in World Development Reports (</a:t>
            </a:r>
            <a:r>
              <a:rPr lang="en-US" sz="2000" dirty="0" err="1" smtClean="0"/>
              <a:t>WDR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45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Anand</a:t>
            </a:r>
            <a:r>
              <a:rPr lang="en-US" dirty="0" smtClean="0"/>
              <a:t> and </a:t>
            </a:r>
            <a:r>
              <a:rPr lang="en-US" dirty="0" err="1" smtClean="0"/>
              <a:t>Kanbur</a:t>
            </a:r>
            <a:r>
              <a:rPr lang="en-US" dirty="0" smtClean="0"/>
              <a:t> investigates </a:t>
            </a:r>
            <a:r>
              <a:rPr lang="en-US" dirty="0" err="1" smtClean="0"/>
              <a:t>Ahluwalia’s</a:t>
            </a:r>
            <a:r>
              <a:rPr lang="en-US" dirty="0" smtClean="0"/>
              <a:t> findings in terms of their sensitivity to different functional forms and different data sets which are particularly important for projections.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AHLUWALIA’S</a:t>
            </a:r>
            <a:r>
              <a:rPr lang="en-US" dirty="0" smtClean="0"/>
              <a:t> FINDINGS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 used cross section data from 60 developing and developed countries including 6 socialist countries.</a:t>
            </a:r>
          </a:p>
          <a:p>
            <a:r>
              <a:rPr lang="en-US" sz="2400" dirty="0" smtClean="0"/>
              <a:t>He ran 2 regressions; one for the full sample &amp; one for a subsample of 40 developing countries</a:t>
            </a:r>
          </a:p>
          <a:p>
            <a:r>
              <a:rPr lang="en-US" sz="2400" dirty="0" smtClean="0"/>
              <a:t>Regression equation: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 smtClean="0"/>
              <a:t>I </a:t>
            </a:r>
            <a:r>
              <a:rPr lang="en-US" sz="2000" i="1" dirty="0" smtClean="0"/>
              <a:t>= index of ‘equality</a:t>
            </a:r>
            <a:r>
              <a:rPr lang="en-US" sz="2000" dirty="0" smtClean="0"/>
              <a:t>’: income share of the lowest 40% of the population</a:t>
            </a:r>
          </a:p>
          <a:p>
            <a:pPr lvl="1"/>
            <a:r>
              <a:rPr lang="en-US" sz="2000" dirty="0" smtClean="0"/>
              <a:t>Y = GNP/cap</a:t>
            </a:r>
          </a:p>
          <a:p>
            <a:pPr lvl="1"/>
            <a:r>
              <a:rPr lang="en-US" sz="2000" dirty="0" smtClean="0"/>
              <a:t>D = dummy for the socialists (D=1 if socialist)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3657600"/>
            <a:ext cx="5042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7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AHLUWALIA’S</a:t>
            </a:r>
            <a:r>
              <a:rPr lang="en-US" dirty="0" smtClean="0"/>
              <a:t> FINDINGS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 found statistically significant coefficient estimates for </a:t>
            </a:r>
            <a:r>
              <a:rPr lang="en-US" dirty="0" err="1" smtClean="0"/>
              <a:t>logY</a:t>
            </a:r>
            <a:r>
              <a:rPr lang="en-US" dirty="0" smtClean="0"/>
              <a:t> and (</a:t>
            </a:r>
            <a:r>
              <a:rPr lang="en-US" dirty="0" err="1" smtClean="0"/>
              <a:t>logY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, which have the right signs generate the U-shape. </a:t>
            </a:r>
          </a:p>
          <a:p>
            <a:endParaRPr lang="en-US" dirty="0"/>
          </a:p>
          <a:p>
            <a:r>
              <a:rPr lang="en-US" i="1" dirty="0" smtClean="0"/>
              <a:t>Problem: </a:t>
            </a:r>
            <a:r>
              <a:rPr lang="en-US" dirty="0" smtClean="0"/>
              <a:t>the positions of the curves of the full sample and the subsample are quite different </a:t>
            </a:r>
            <a:r>
              <a:rPr lang="en-US" dirty="0" smtClean="0">
                <a:sym typeface="Wingdings" pitchFamily="2" charset="2"/>
              </a:rPr>
              <a:t> $100 difference in turning points.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713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Nov. 10,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Bahar Kartalciklar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399"/>
            <a:ext cx="9067800" cy="655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1600200"/>
            <a:ext cx="6019800" cy="1524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" y="1981200"/>
            <a:ext cx="2362200" cy="2286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FUNCTIONAL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DBD7-3DA9-434F-8220-289B86745E65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Anand</a:t>
            </a:r>
            <a:r>
              <a:rPr lang="en-US" sz="2400" dirty="0" smtClean="0"/>
              <a:t> &amp; </a:t>
            </a:r>
            <a:r>
              <a:rPr lang="en-US" sz="2400" dirty="0" err="1" smtClean="0"/>
              <a:t>Kanbur</a:t>
            </a:r>
            <a:r>
              <a:rPr lang="en-US" sz="2400" dirty="0" smtClean="0"/>
              <a:t> examine different functional forms in order to check for the sensitivity of </a:t>
            </a:r>
            <a:r>
              <a:rPr lang="en-US" sz="2400" dirty="0" err="1" smtClean="0"/>
              <a:t>Ahluwalia’s</a:t>
            </a:r>
            <a:r>
              <a:rPr lang="en-US" sz="2400" dirty="0" smtClean="0"/>
              <a:t> findings.</a:t>
            </a:r>
          </a:p>
          <a:p>
            <a:r>
              <a:rPr lang="en-US" sz="2400" dirty="0" smtClean="0"/>
              <a:t>Economic theory: Kuznets process does not in general lead to a quadratic relationship between I and </a:t>
            </a:r>
            <a:r>
              <a:rPr lang="en-US" sz="2400" dirty="0" err="1" smtClean="0"/>
              <a:t>logY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They estimate 5 other functional forms that are capable of generating a U-shape.</a:t>
            </a:r>
          </a:p>
          <a:p>
            <a:pPr lvl="1"/>
            <a:r>
              <a:rPr lang="en-US" sz="2200" dirty="0" smtClean="0"/>
              <a:t>‘A’ equations: full sample</a:t>
            </a:r>
          </a:p>
          <a:p>
            <a:pPr lvl="1"/>
            <a:r>
              <a:rPr lang="en-US" sz="2200" dirty="0" smtClean="0"/>
              <a:t>‘B’ equations: restricted sample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92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236</TotalTime>
  <Words>1074</Words>
  <Application>Microsoft Office PowerPoint</Application>
  <PresentationFormat>On-screen Show (4:3)</PresentationFormat>
  <Paragraphs>142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INEQUALITY AND DEVELOPMENT: A CRITIQUE</vt:lpstr>
      <vt:lpstr>MOTIVATION</vt:lpstr>
      <vt:lpstr>INTRODUCTION</vt:lpstr>
      <vt:lpstr>INTRODUCTION</vt:lpstr>
      <vt:lpstr>INTRODUCTION</vt:lpstr>
      <vt:lpstr>AHLUWALIA’S FINDINGS</vt:lpstr>
      <vt:lpstr>AHLUWALIA’S FINDINGS</vt:lpstr>
      <vt:lpstr>PowerPoint Presentation</vt:lpstr>
      <vt:lpstr>ALTERNATIVE FUNCTIONAL FORMS</vt:lpstr>
      <vt:lpstr>ALTERNATIVE FUNCTIONAL FORMS</vt:lpstr>
      <vt:lpstr>PowerPoint Presentation</vt:lpstr>
      <vt:lpstr>TESTING DIFFERENT FUNCTIONAL FORMS</vt:lpstr>
      <vt:lpstr>PowerPoint Presentation</vt:lpstr>
      <vt:lpstr>AN ECONOMETRIC PROBLEM</vt:lpstr>
      <vt:lpstr>AN ECONOMETRIC PROBLEM</vt:lpstr>
      <vt:lpstr>INEQUALITY PROJECTION IN 2000</vt:lpstr>
      <vt:lpstr>PowerPoint Presentation</vt:lpstr>
      <vt:lpstr>INEQUALITY PROJECTION IN 2000</vt:lpstr>
      <vt:lpstr>PROBLEMS WITH THE DATA</vt:lpstr>
      <vt:lpstr>PROBLEMS WITH THE DATA</vt:lpstr>
      <vt:lpstr>PowerPoint Presentation</vt:lpstr>
      <vt:lpstr>PROBLEMS WITH THE DATA</vt:lpstr>
      <vt:lpstr>PROBLEMS WITH THE DATA</vt:lpstr>
      <vt:lpstr>PowerPoint Presentation</vt:lpstr>
      <vt:lpstr>PowerPoint Presentation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Bahar</dc:creator>
  <cp:lastModifiedBy>Jeffrey Nugent</cp:lastModifiedBy>
  <cp:revision>34</cp:revision>
  <dcterms:created xsi:type="dcterms:W3CDTF">2010-11-10T07:53:51Z</dcterms:created>
  <dcterms:modified xsi:type="dcterms:W3CDTF">2016-04-05T20:42:06Z</dcterms:modified>
</cp:coreProperties>
</file>