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1" r:id="rId9"/>
    <p:sldId id="269" r:id="rId10"/>
    <p:sldId id="262" r:id="rId11"/>
    <p:sldId id="263" r:id="rId12"/>
    <p:sldId id="270" r:id="rId13"/>
    <p:sldId id="271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9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6EE8-955A-469D-BAA9-0B410A158B1A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B9C2F-69E7-4C47-9D54-EBB932BC4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6EE8-955A-469D-BAA9-0B410A158B1A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B9C2F-69E7-4C47-9D54-EBB932BC4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6EE8-955A-469D-BAA9-0B410A158B1A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B9C2F-69E7-4C47-9D54-EBB932BC4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6EE8-955A-469D-BAA9-0B410A158B1A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B9C2F-69E7-4C47-9D54-EBB932BC4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6EE8-955A-469D-BAA9-0B410A158B1A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B9C2F-69E7-4C47-9D54-EBB932BC4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6EE8-955A-469D-BAA9-0B410A158B1A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B9C2F-69E7-4C47-9D54-EBB932BC4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6EE8-955A-469D-BAA9-0B410A158B1A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B9C2F-69E7-4C47-9D54-EBB932BC4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6EE8-955A-469D-BAA9-0B410A158B1A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B9C2F-69E7-4C47-9D54-EBB932BC4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6EE8-955A-469D-BAA9-0B410A158B1A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B9C2F-69E7-4C47-9D54-EBB932BC4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6EE8-955A-469D-BAA9-0B410A158B1A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B9C2F-69E7-4C47-9D54-EBB932BC4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6EE8-955A-469D-BAA9-0B410A158B1A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9CB9C2F-69E7-4C47-9D54-EBB932BC48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DCD6EE8-955A-469D-BAA9-0B410A158B1A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CB9C2F-69E7-4C47-9D54-EBB932BC48A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2971799"/>
          </a:xfrm>
        </p:spPr>
        <p:txBody>
          <a:bodyPr>
            <a:noAutofit/>
          </a:bodyPr>
          <a:lstStyle/>
          <a:p>
            <a:r>
              <a:rPr lang="en-US" sz="3200" dirty="0" smtClean="0"/>
              <a:t>Contract Enforceability and Economic Institutions in Early Trade: The </a:t>
            </a:r>
            <a:r>
              <a:rPr lang="en-US" sz="3200" dirty="0" err="1" smtClean="0"/>
              <a:t>Maghribi</a:t>
            </a:r>
            <a:r>
              <a:rPr lang="en-US" sz="3200" dirty="0" smtClean="0"/>
              <a:t> Traders' Coalition</a:t>
            </a:r>
            <a:br>
              <a:rPr lang="en-US" sz="3200" dirty="0" smtClean="0"/>
            </a:br>
            <a:r>
              <a:rPr lang="en-US" sz="2800" dirty="0" smtClean="0"/>
              <a:t>by AVNER GREIF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dirty="0" smtClean="0"/>
              <a:t>(Reappraisal by </a:t>
            </a:r>
            <a:r>
              <a:rPr lang="en-US" sz="2800" dirty="0"/>
              <a:t>JEREMY </a:t>
            </a:r>
            <a:r>
              <a:rPr lang="en-US" sz="2800" dirty="0" smtClean="0"/>
              <a:t>EDWARDS &amp; SHEILAGH OGILVIE)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Propositions 2 &amp; 3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572000" y="4953000"/>
            <a:ext cx="4041775" cy="1066800"/>
          </a:xfrm>
        </p:spPr>
        <p:txBody>
          <a:bodyPr>
            <a:noAutofit/>
          </a:bodyPr>
          <a:lstStyle/>
          <a:p>
            <a:r>
              <a:rPr lang="en-US" sz="1800" b="0" dirty="0" smtClean="0">
                <a:solidFill>
                  <a:schemeClr val="tx1"/>
                </a:solidFill>
              </a:rPr>
              <a:t>MPS supports cooperation when BPS (bilateral Punishment fails by decreasing h</a:t>
            </a:r>
            <a:r>
              <a:rPr lang="en-US" sz="1800" b="0" baseline="-25000" dirty="0" smtClean="0">
                <a:solidFill>
                  <a:schemeClr val="tx1"/>
                </a:solidFill>
              </a:rPr>
              <a:t>c</a:t>
            </a:r>
            <a:r>
              <a:rPr lang="en-US" sz="1800" b="0" dirty="0" smtClean="0">
                <a:solidFill>
                  <a:schemeClr val="tx1"/>
                </a:solidFill>
              </a:rPr>
              <a:t> when the ability of one merchant of rehiring is limited</a:t>
            </a:r>
            <a:endParaRPr lang="en-US" sz="1800" b="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57200" y="3047999"/>
            <a:ext cx="4040188" cy="3078163"/>
          </a:xfrm>
        </p:spPr>
        <p:txBody>
          <a:bodyPr>
            <a:normAutofit/>
          </a:bodyPr>
          <a:lstStyle/>
          <a:p>
            <a:r>
              <a:rPr lang="en-US" dirty="0" smtClean="0"/>
              <a:t>w*c&gt;w*h</a:t>
            </a:r>
          </a:p>
          <a:p>
            <a:endParaRPr lang="en-US" dirty="0" smtClean="0"/>
          </a:p>
          <a:p>
            <a:r>
              <a:rPr lang="en-US" dirty="0" smtClean="0"/>
              <a:t>Merchant strictly prefer honest agent because optimum wage of cheater is higher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0" y="1524000"/>
            <a:ext cx="3886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4038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581400" y="3200400"/>
            <a:ext cx="38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>
                <a:solidFill>
                  <a:prstClr val="black"/>
                </a:solidFill>
              </a:rPr>
              <a:t>ω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“coalition”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Hiring </a:t>
            </a:r>
            <a:r>
              <a:rPr lang="en-US" smtClean="0"/>
              <a:t>is among </a:t>
            </a:r>
            <a:r>
              <a:rPr lang="en-US" dirty="0" smtClean="0"/>
              <a:t>members</a:t>
            </a:r>
          </a:p>
          <a:p>
            <a:r>
              <a:rPr lang="en-US" dirty="0" smtClean="0"/>
              <a:t>Agents emigrate with merchants but no intra-group relationship initiating has happened</a:t>
            </a:r>
          </a:p>
          <a:p>
            <a:endParaRPr lang="en-US" dirty="0"/>
          </a:p>
          <a:p>
            <a:r>
              <a:rPr lang="en-US" dirty="0" smtClean="0"/>
              <a:t>Factors helped the sustainability of the coalition</a:t>
            </a:r>
          </a:p>
          <a:p>
            <a:pPr lvl="1"/>
            <a:r>
              <a:rPr lang="en-US" dirty="0" smtClean="0"/>
              <a:t>Expectations of future hiring</a:t>
            </a:r>
          </a:p>
          <a:p>
            <a:pPr lvl="1"/>
            <a:r>
              <a:rPr lang="en-US" dirty="0" smtClean="0"/>
              <a:t>Information transmission within the group</a:t>
            </a:r>
          </a:p>
          <a:p>
            <a:pPr lvl="1"/>
            <a:r>
              <a:rPr lang="en-US" dirty="0" smtClean="0"/>
              <a:t>Strategic relationship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Letters in the Geniza showing that  information was shared among merchants in a coalition or network</a:t>
            </a:r>
          </a:p>
          <a:p>
            <a:r>
              <a:rPr lang="en-US" dirty="0" smtClean="0"/>
              <a:t>Would not hire agents known to be cheaters</a:t>
            </a:r>
          </a:p>
          <a:p>
            <a:r>
              <a:rPr lang="en-US" dirty="0" smtClean="0"/>
              <a:t>If a cheater became and merchant and hired a coalition member as an agent there was nothing wrong with such a member cheating on that cheater merchant.</a:t>
            </a:r>
          </a:p>
          <a:p>
            <a:r>
              <a:rPr lang="en-US" dirty="0" smtClean="0"/>
              <a:t>The MPS supported by mobility and migration of the Maghribis e.g. to Tunisia . Incentive for this increased as the trade distance increased also to Istanbul</a:t>
            </a:r>
          </a:p>
          <a:p>
            <a:r>
              <a:rPr lang="en-US" dirty="0" smtClean="0"/>
              <a:t>Tendency to disregard accusations of outsiders (Jewish religion pevailed in this group)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8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Sons follow their fathers in joining the coalition as merchants , reputation is very important, matters to whole family line</a:t>
            </a:r>
          </a:p>
          <a:p>
            <a:r>
              <a:rPr lang="en-US" dirty="0" smtClean="0"/>
              <a:t>Contracts were quite incomplete to allow flexibility</a:t>
            </a:r>
          </a:p>
          <a:p>
            <a:r>
              <a:rPr lang="en-US" dirty="0" smtClean="0"/>
              <a:t>All this differend from what the Italian traders were starting to do with much more formal contracts and the use of courts.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9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Reappraisal by Edwards &amp; Ogilvie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view, a closed, private-order “coalition” helped to enforce contract multilaterally among </a:t>
            </a:r>
            <a:r>
              <a:rPr lang="en-US" dirty="0" err="1" smtClean="0"/>
              <a:t>Maghribis</a:t>
            </a:r>
            <a:r>
              <a:rPr lang="en-US" dirty="0" smtClean="0"/>
              <a:t> traders, is untenable. </a:t>
            </a:r>
          </a:p>
          <a:p>
            <a:pPr lvl="1"/>
            <a:r>
              <a:rPr lang="en-US" dirty="0" smtClean="0"/>
              <a:t>The traders used formal legal system</a:t>
            </a:r>
          </a:p>
          <a:p>
            <a:pPr lvl="2"/>
            <a:r>
              <a:rPr lang="en-US" dirty="0" smtClean="0"/>
              <a:t>a well-developed legal institution: their investments, their shares in profits and losses, and the times at which accounts were to be rendered </a:t>
            </a:r>
          </a:p>
          <a:p>
            <a:pPr lvl="2"/>
            <a:r>
              <a:rPr lang="en-US" dirty="0" smtClean="0"/>
              <a:t>The co-existence of long-term personal relationships and short-term business partnerships</a:t>
            </a:r>
          </a:p>
          <a:p>
            <a:pPr lvl="2"/>
            <a:r>
              <a:rPr lang="en-US" dirty="0" smtClean="0"/>
              <a:t>Mostly bilateral </a:t>
            </a:r>
          </a:p>
          <a:p>
            <a:pPr lvl="1"/>
            <a:r>
              <a:rPr lang="en-US" dirty="0" smtClean="0"/>
              <a:t>Pre-conditions for a “coalition”</a:t>
            </a:r>
          </a:p>
          <a:p>
            <a:pPr lvl="2"/>
            <a:r>
              <a:rPr lang="en-US" dirty="0" err="1" smtClean="0"/>
              <a:t>Maghribis</a:t>
            </a:r>
            <a:r>
              <a:rPr lang="en-US" dirty="0" smtClean="0"/>
              <a:t> formed relationships with non-</a:t>
            </a:r>
            <a:r>
              <a:rPr lang="en-US" dirty="0" err="1" smtClean="0"/>
              <a:t>Maghribis</a:t>
            </a:r>
            <a:r>
              <a:rPr lang="en-US" dirty="0" smtClean="0"/>
              <a:t>  - The group membership was not stable nor well-defined</a:t>
            </a:r>
          </a:p>
          <a:p>
            <a:pPr lvl="2"/>
            <a:r>
              <a:rPr lang="en-US" dirty="0" smtClean="0"/>
              <a:t>Speed and accuracy of information transmission</a:t>
            </a:r>
          </a:p>
          <a:p>
            <a:pPr lvl="2"/>
            <a:r>
              <a:rPr lang="en-US" dirty="0" smtClean="0"/>
              <a:t>The “coalition” only indicated the importance of reputation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Refuting Edwards and Ogilvie by Greif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Legal System</a:t>
            </a:r>
          </a:p>
          <a:p>
            <a:pPr lvl="1"/>
            <a:r>
              <a:rPr lang="en-US" dirty="0" smtClean="0"/>
              <a:t>Less than 1% of the documents are devoted to legal activity </a:t>
            </a:r>
          </a:p>
          <a:p>
            <a:pPr lvl="1"/>
            <a:r>
              <a:rPr lang="en-US" dirty="0" smtClean="0"/>
              <a:t>Legal system was mainly used for mandatory, non-trade related issues</a:t>
            </a:r>
          </a:p>
          <a:p>
            <a:pPr lvl="1"/>
            <a:r>
              <a:rPr lang="en-US" dirty="0" smtClean="0"/>
              <a:t>Only six documents were possibly related to agent disputes</a:t>
            </a:r>
          </a:p>
          <a:p>
            <a:pPr lvl="1"/>
            <a:r>
              <a:rPr lang="en-US" dirty="0" smtClean="0"/>
              <a:t>About 75% of agent relations were not based on a legal contract 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Pre-conditions for a “coalition”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 smtClean="0"/>
              <a:t>Individual information transmission is fast “enough” for the multilateral punishment to be effective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 smtClean="0"/>
              <a:t>Documentary evidence reflected multilateral reputation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Possible source of disagreements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Definition/measurement issue:  coalition, bilateral &amp; multilateral, social capital</a:t>
            </a:r>
          </a:p>
          <a:p>
            <a:endParaRPr lang="en-US" dirty="0" smtClean="0"/>
          </a:p>
          <a:p>
            <a:r>
              <a:rPr lang="en-US" dirty="0" smtClean="0"/>
              <a:t>The interpretations of the words in “letters” </a:t>
            </a:r>
          </a:p>
          <a:p>
            <a:endParaRPr lang="en-US" dirty="0" smtClean="0"/>
          </a:p>
          <a:p>
            <a:r>
              <a:rPr lang="en-US" dirty="0" smtClean="0"/>
              <a:t>The initiation of the “coalition”, whether “coalition” is a stable form of organization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Background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relationship between 11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century traders and their oversea agents</a:t>
            </a:r>
          </a:p>
          <a:p>
            <a:r>
              <a:rPr lang="en-US" sz="2000" dirty="0" smtClean="0"/>
              <a:t>Characteristics of the trade</a:t>
            </a:r>
          </a:p>
          <a:p>
            <a:pPr lvl="1"/>
            <a:r>
              <a:rPr lang="en-US" sz="1800" dirty="0" smtClean="0"/>
              <a:t>No official restrictions on migration or transferring goods/money across the Mediterranean</a:t>
            </a:r>
          </a:p>
          <a:p>
            <a:pPr lvl="1"/>
            <a:r>
              <a:rPr lang="en-US" sz="1800" dirty="0" smtClean="0"/>
              <a:t>Transactions are conducted competitively within each trade center</a:t>
            </a:r>
          </a:p>
          <a:p>
            <a:pPr lvl="1"/>
            <a:r>
              <a:rPr lang="en-US" sz="1800" dirty="0" smtClean="0"/>
              <a:t>Price of goods will be affected by technology, shipments, condition of goods when arrived, storage, uncertainty in other areas, etc. </a:t>
            </a:r>
          </a:p>
          <a:p>
            <a:pPr lvl="1"/>
            <a:r>
              <a:rPr lang="en-US" sz="1800" dirty="0" smtClean="0"/>
              <a:t>Merchants usually spend hundreds to thousands dinars (monthly expenditure of mid-income family is 2-3 dinars)</a:t>
            </a:r>
          </a:p>
          <a:p>
            <a:pPr lvl="1"/>
            <a:r>
              <a:rPr lang="en-US" sz="1800" dirty="0" smtClean="0"/>
              <a:t>Agents: provide trade-related services, share capital or profit or both with merchants , had to pay bribes, customs duties, possibly credit to customers, pay transport costs, arrange storage</a:t>
            </a:r>
          </a:p>
          <a:p>
            <a:pPr lvl="1"/>
            <a:r>
              <a:rPr lang="en-US" sz="1800" dirty="0" smtClean="0"/>
              <a:t>Merchants have many agents at the same time, at ease initiating and canceling agent relationships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Dealing with agents’ commitment 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r>
              <a:rPr lang="en-US" sz="2200" dirty="0" smtClean="0"/>
              <a:t>Agents’ opportunistic behavior</a:t>
            </a:r>
          </a:p>
          <a:p>
            <a:pPr lvl="1"/>
            <a:r>
              <a:rPr lang="en-US" sz="2000" dirty="0" smtClean="0"/>
              <a:t>Uncertainty of the price of goods</a:t>
            </a:r>
          </a:p>
          <a:p>
            <a:pPr lvl="1"/>
            <a:r>
              <a:rPr lang="en-US" sz="2000" dirty="0" smtClean="0"/>
              <a:t>Uncertainty of the condition of goods</a:t>
            </a:r>
          </a:p>
          <a:p>
            <a:r>
              <a:rPr lang="en-US" sz="2200" dirty="0" smtClean="0"/>
              <a:t>Court system</a:t>
            </a:r>
          </a:p>
          <a:p>
            <a:pPr lvl="1"/>
            <a:r>
              <a:rPr lang="en-US" sz="2000" dirty="0" smtClean="0"/>
              <a:t>Court system is expensive and time consuming, hard to track and observe agents’ activities</a:t>
            </a:r>
          </a:p>
          <a:p>
            <a:pPr lvl="1"/>
            <a:r>
              <a:rPr lang="en-US" sz="2000" dirty="0" smtClean="0"/>
              <a:t>Jewish Law restricted merchants ability to sue agents</a:t>
            </a:r>
          </a:p>
          <a:p>
            <a:r>
              <a:rPr lang="en-US" sz="2200" dirty="0" smtClean="0"/>
              <a:t>Imperfect performance measurement can hurt both of the parties</a:t>
            </a:r>
          </a:p>
          <a:p>
            <a:r>
              <a:rPr lang="en-US" sz="2200" dirty="0" smtClean="0"/>
              <a:t>Uncertainty of future employment limit merchant’s ability to hire the agent</a:t>
            </a:r>
          </a:p>
          <a:p>
            <a:r>
              <a:rPr lang="en-US" sz="2200" dirty="0" smtClean="0"/>
              <a:t>An institution which can encourage agents’ honest behavior is needed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Model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M: merchants; A: agents; M&gt;A</a:t>
            </a:r>
          </a:p>
          <a:p>
            <a:r>
              <a:rPr lang="en-US" sz="2000" dirty="0" smtClean="0"/>
              <a:t>Agents’ time discount factor </a:t>
            </a:r>
            <a:r>
              <a:rPr lang="el-GR" sz="2000" dirty="0" smtClean="0"/>
              <a:t>δ</a:t>
            </a:r>
            <a:endParaRPr lang="en-US" sz="2000" dirty="0" smtClean="0"/>
          </a:p>
          <a:p>
            <a:r>
              <a:rPr lang="en-US" sz="2000" dirty="0" smtClean="0"/>
              <a:t>Merchants hire agents from an unemployed agents’ pool, each agent can be hired by only one merchant</a:t>
            </a:r>
          </a:p>
          <a:p>
            <a:r>
              <a:rPr lang="en-US" sz="2000" dirty="0" smtClean="0"/>
              <a:t>Merchant’s payoff </a:t>
            </a:r>
          </a:p>
          <a:p>
            <a:pPr lvl="1"/>
            <a:r>
              <a:rPr lang="en-US" sz="1600" dirty="0" smtClean="0"/>
              <a:t>without agent: k&gt;0; </a:t>
            </a:r>
          </a:p>
          <a:p>
            <a:pPr lvl="1"/>
            <a:r>
              <a:rPr lang="en-US" sz="1600" dirty="0" smtClean="0"/>
              <a:t>With an honest agent:  it is the gross gain from cooperation </a:t>
            </a:r>
            <a:r>
              <a:rPr lang="el-GR" sz="1600" dirty="0" smtClean="0"/>
              <a:t>γ</a:t>
            </a:r>
            <a:r>
              <a:rPr lang="en-US" sz="1600" dirty="0" smtClean="0"/>
              <a:t> less the wage he pays to the agent for services W   = </a:t>
            </a:r>
            <a:r>
              <a:rPr lang="el-GR" sz="1600" dirty="0"/>
              <a:t>γ </a:t>
            </a:r>
            <a:r>
              <a:rPr lang="en-US" sz="1600" dirty="0" smtClean="0"/>
              <a:t>- W</a:t>
            </a:r>
          </a:p>
          <a:p>
            <a:pPr lvl="1"/>
            <a:r>
              <a:rPr lang="en-US" sz="1600" dirty="0" smtClean="0"/>
              <a:t>With a dishonest agent: 0</a:t>
            </a:r>
          </a:p>
          <a:p>
            <a:r>
              <a:rPr lang="en-US" sz="2000" dirty="0" smtClean="0"/>
              <a:t>Agent’s payoff: </a:t>
            </a:r>
          </a:p>
          <a:p>
            <a:pPr lvl="1"/>
            <a:r>
              <a:rPr lang="en-US" sz="1600" dirty="0" smtClean="0"/>
              <a:t>If Honest: W</a:t>
            </a:r>
          </a:p>
          <a:p>
            <a:pPr lvl="1"/>
            <a:r>
              <a:rPr lang="en-US" sz="1600" dirty="0" smtClean="0"/>
              <a:t>If he cheats: </a:t>
            </a:r>
            <a:r>
              <a:rPr lang="el-GR" sz="1600" dirty="0" smtClean="0"/>
              <a:t>α</a:t>
            </a:r>
            <a:endParaRPr lang="en-US" sz="1600" dirty="0" smtClean="0"/>
          </a:p>
          <a:p>
            <a:pPr lvl="1"/>
            <a:r>
              <a:rPr lang="en-US" sz="1600" dirty="0" smtClean="0"/>
              <a:t>If Unemployed (by merchants): an opportunity cost wage: </a:t>
            </a:r>
            <a:r>
              <a:rPr lang="el-GR" sz="1600" dirty="0" smtClean="0"/>
              <a:t> </a:t>
            </a:r>
            <a:r>
              <a:rPr lang="el-GR" sz="1600" dirty="0"/>
              <a:t>ω</a:t>
            </a:r>
            <a:r>
              <a:rPr lang="en-US" sz="1600" dirty="0"/>
              <a:t>&gt;=0 </a:t>
            </a:r>
            <a:endParaRPr lang="en-US" sz="1600" dirty="0" smtClean="0"/>
          </a:p>
          <a:p>
            <a:r>
              <a:rPr lang="en-US" sz="2000" dirty="0" smtClean="0"/>
              <a:t>Assume: </a:t>
            </a:r>
          </a:p>
          <a:p>
            <a:pPr lvl="1"/>
            <a:r>
              <a:rPr lang="en-US" sz="1600" dirty="0" smtClean="0"/>
              <a:t>γ&gt;=k+</a:t>
            </a:r>
            <a:r>
              <a:rPr lang="el-GR" sz="1600" dirty="0" smtClean="0"/>
              <a:t>ω</a:t>
            </a:r>
            <a:r>
              <a:rPr lang="en-US" sz="1600" dirty="0" smtClean="0"/>
              <a:t> (cooperation is efficient)</a:t>
            </a:r>
          </a:p>
          <a:p>
            <a:pPr lvl="1"/>
            <a:r>
              <a:rPr lang="en-US" sz="1600" dirty="0" smtClean="0"/>
              <a:t>γ&gt;</a:t>
            </a:r>
            <a:r>
              <a:rPr lang="el-GR" sz="1600" dirty="0" smtClean="0"/>
              <a:t>α</a:t>
            </a:r>
            <a:r>
              <a:rPr lang="en-US" sz="1600" dirty="0" smtClean="0"/>
              <a:t>&gt;</a:t>
            </a:r>
            <a:r>
              <a:rPr lang="el-GR" sz="1600" dirty="0" smtClean="0"/>
              <a:t>ω</a:t>
            </a:r>
            <a:r>
              <a:rPr lang="en-US" sz="1600" dirty="0" smtClean="0"/>
              <a:t> (cheating entails a loss and agent prefers to cheat than unemployed)</a:t>
            </a:r>
          </a:p>
          <a:p>
            <a:pPr lvl="1"/>
            <a:r>
              <a:rPr lang="en-US" sz="1600" dirty="0" smtClean="0"/>
              <a:t>k&gt;</a:t>
            </a:r>
            <a:r>
              <a:rPr lang="el-GR" sz="1600" dirty="0" smtClean="0"/>
              <a:t>γ</a:t>
            </a:r>
            <a:r>
              <a:rPr lang="en-US" sz="1600" dirty="0" smtClean="0"/>
              <a:t>-</a:t>
            </a:r>
            <a:r>
              <a:rPr lang="el-GR" sz="1600" dirty="0" smtClean="0"/>
              <a:t>α</a:t>
            </a:r>
            <a:r>
              <a:rPr lang="en-US" sz="1600" dirty="0" smtClean="0"/>
              <a:t> (merchant prefers no agent than a cheating agent)	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These contracts were of limited 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could happen</a:t>
            </a:r>
          </a:p>
          <a:p>
            <a:r>
              <a:rPr lang="en-US" dirty="0" smtClean="0"/>
              <a:t>Accidents, storms, death</a:t>
            </a:r>
          </a:p>
          <a:p>
            <a:r>
              <a:rPr lang="en-US" dirty="0" smtClean="0"/>
              <a:t>But neverteless reputations could be important for future employment and ability to hire agent</a:t>
            </a:r>
          </a:p>
          <a:p>
            <a:r>
              <a:rPr lang="en-US" dirty="0" smtClean="0"/>
              <a:t>To solve this consider </a:t>
            </a:r>
            <a:r>
              <a:rPr lang="en-US" dirty="0"/>
              <a:t>Multilateral punishment strategy (MPS)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3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ultilateral punishment strategy (MPS) wherein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erchant </a:t>
            </a:r>
          </a:p>
          <a:p>
            <a:pPr lvl="2"/>
            <a:r>
              <a:rPr lang="en-US" dirty="0" smtClean="0"/>
              <a:t>offers an agent w*</a:t>
            </a:r>
          </a:p>
          <a:p>
            <a:pPr lvl="2"/>
            <a:r>
              <a:rPr lang="en-US" dirty="0" smtClean="0"/>
              <a:t>Rehires the same agent if he is honest</a:t>
            </a:r>
          </a:p>
          <a:p>
            <a:pPr lvl="2"/>
            <a:r>
              <a:rPr lang="en-US" dirty="0" smtClean="0"/>
              <a:t>Never hires any agent who ever cheats</a:t>
            </a:r>
          </a:p>
          <a:p>
            <a:pPr lvl="2"/>
            <a:r>
              <a:rPr lang="en-US" dirty="0" smtClean="0"/>
              <a:t>Hires unemployed agent who has never cheated if force separation occurs</a:t>
            </a:r>
          </a:p>
          <a:p>
            <a:pPr lvl="1"/>
            <a:r>
              <a:rPr lang="en-US" dirty="0" smtClean="0"/>
              <a:t>Agent’s Strategy:</a:t>
            </a:r>
          </a:p>
          <a:p>
            <a:pPr lvl="2"/>
            <a:r>
              <a:rPr lang="en-US" dirty="0" smtClean="0"/>
              <a:t>Cheat if w &lt; w*</a:t>
            </a:r>
          </a:p>
          <a:p>
            <a:pPr lvl="2"/>
            <a:r>
              <a:rPr lang="en-US" dirty="0" smtClean="0"/>
              <a:t>Don’t cheat if w&gt;w*</a:t>
            </a:r>
          </a:p>
          <a:p>
            <a:pPr lvl="1"/>
            <a:r>
              <a:rPr lang="en-US" dirty="0" smtClean="0"/>
              <a:t>Solve for subgame-perfect equilibrium (SGPE) by determining </a:t>
            </a:r>
            <a:r>
              <a:rPr lang="en-US" sz="2600" dirty="0">
                <a:solidFill>
                  <a:prstClr val="black"/>
                </a:solidFill>
              </a:rPr>
              <a:t>w*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410200"/>
          </a:xfrm>
        </p:spPr>
        <p:txBody>
          <a:bodyPr>
            <a:normAutofit fontScale="90000"/>
          </a:bodyPr>
          <a:lstStyle/>
          <a:p>
            <a:pPr marL="640080" marR="0" lvl="1" indent="-246888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700" dirty="0" smtClean="0"/>
              <a:t>Let:  </a:t>
            </a:r>
            <a:br>
              <a:rPr lang="en-US" sz="2700" dirty="0" smtClean="0"/>
            </a:b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h</a:t>
            </a:r>
            <a:r>
              <a:rPr kumimoji="0" lang="en-US" sz="27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h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be the probability an honest agent would be rehired</a:t>
            </a:r>
            <a:b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</a:b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h</a:t>
            </a:r>
            <a:r>
              <a:rPr kumimoji="0" lang="en-US" sz="27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c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be the probability a dishonest agent would be rehired</a:t>
            </a:r>
            <a:b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</a:br>
            <a:r>
              <a:rPr kumimoji="0" lang="el-GR" sz="2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τ</a:t>
            </a: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: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probability of forced separation(wherein merchant would not be able to rehire the agent for some exogenous reason like illness or death</a:t>
            </a:r>
            <a:b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</a:br>
            <a:r>
              <a:rPr lang="en-US" sz="2700" kern="1200" dirty="0">
                <a:solidFill>
                  <a:prstClr val="black"/>
                </a:solidFill>
                <a:latin typeface="Constantia"/>
                <a:ea typeface="+mn-ea"/>
                <a:cs typeface="+mn-cs"/>
              </a:rPr>
              <a:t/>
            </a:r>
            <a:br>
              <a:rPr lang="en-US" sz="2700" kern="1200" dirty="0">
                <a:solidFill>
                  <a:prstClr val="black"/>
                </a:solidFill>
                <a:latin typeface="Constantia"/>
                <a:ea typeface="+mn-ea"/>
                <a:cs typeface="+mn-cs"/>
              </a:rPr>
            </a:br>
            <a:r>
              <a:rPr lang="en-US" sz="2700" kern="1200" dirty="0" smtClean="0">
                <a:solidFill>
                  <a:prstClr val="black"/>
                </a:solidFill>
                <a:latin typeface="Constantia"/>
                <a:ea typeface="+mn-ea"/>
                <a:cs typeface="+mn-cs"/>
              </a:rPr>
              <a:t>Solve for W* that represents the lowest W that the merchant has to offer the agent so that the agent will still choose to be honest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/>
            </a:r>
            <a:b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</a:b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/>
            </a:r>
            <a:b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</a:b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13313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 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153400" cy="44348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5100" dirty="0" smtClean="0"/>
              <a:t>Assume that  discount rate  </a:t>
            </a:r>
          </a:p>
          <a:p>
            <a:pPr marL="0" indent="0">
              <a:buNone/>
            </a:pPr>
            <a:r>
              <a:rPr lang="en-US" sz="5100" dirty="0" smtClean="0"/>
              <a:t>    </a:t>
            </a:r>
            <a:r>
              <a:rPr lang="el-GR" sz="5100" dirty="0" smtClean="0"/>
              <a:t>δ</a:t>
            </a:r>
            <a:r>
              <a:rPr lang="en-US" sz="5100" dirty="0" smtClean="0"/>
              <a:t> </a:t>
            </a:r>
            <a:r>
              <a:rPr lang="el-GR" sz="5100" dirty="0" smtClean="0"/>
              <a:t>€</a:t>
            </a:r>
            <a:r>
              <a:rPr lang="en-US" sz="5100" dirty="0" smtClean="0"/>
              <a:t> (0,1) </a:t>
            </a:r>
          </a:p>
          <a:p>
            <a:pPr marL="0" indent="0">
              <a:buNone/>
            </a:pPr>
            <a:r>
              <a:rPr lang="en-US" sz="5100" dirty="0" smtClean="0"/>
              <a:t>    and h</a:t>
            </a:r>
            <a:r>
              <a:rPr lang="en-US" sz="5100" baseline="-25000" dirty="0" smtClean="0"/>
              <a:t>c</a:t>
            </a:r>
            <a:r>
              <a:rPr lang="en-US" sz="5100" dirty="0" smtClean="0"/>
              <a:t> &lt; 1, and h</a:t>
            </a:r>
            <a:r>
              <a:rPr lang="en-US" sz="5100" baseline="-25000" dirty="0" smtClean="0"/>
              <a:t>c</a:t>
            </a:r>
            <a:r>
              <a:rPr lang="en-US" sz="5100" dirty="0" smtClean="0"/>
              <a:t> &lt; h</a:t>
            </a:r>
            <a:r>
              <a:rPr lang="en-US" sz="5100" baseline="-25000" dirty="0" smtClean="0"/>
              <a:t>h</a:t>
            </a:r>
            <a:r>
              <a:rPr lang="en-US" sz="5100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400" dirty="0" smtClean="0"/>
              <a:t>Shows that the optimal wage, </a:t>
            </a:r>
          </a:p>
          <a:p>
            <a:pPr marL="0" indent="0">
              <a:buNone/>
            </a:pPr>
            <a:r>
              <a:rPr lang="en-US" sz="4400" dirty="0" smtClean="0"/>
              <a:t> W * = w(</a:t>
            </a:r>
            <a:r>
              <a:rPr lang="el-GR" sz="4400" dirty="0" smtClean="0"/>
              <a:t>δ</a:t>
            </a:r>
            <a:r>
              <a:rPr lang="en-US" sz="4400" dirty="0" smtClean="0"/>
              <a:t>, h</a:t>
            </a:r>
            <a:r>
              <a:rPr lang="en-US" sz="4400" baseline="-25000" dirty="0" smtClean="0"/>
              <a:t>h</a:t>
            </a:r>
            <a:r>
              <a:rPr lang="en-US" sz="4400" dirty="0" smtClean="0"/>
              <a:t>, h</a:t>
            </a:r>
            <a:r>
              <a:rPr lang="en-US" sz="4400" baseline="-25000" dirty="0" smtClean="0"/>
              <a:t>c</a:t>
            </a:r>
            <a:r>
              <a:rPr lang="en-US" sz="4400" dirty="0" smtClean="0"/>
              <a:t> , </a:t>
            </a:r>
            <a:r>
              <a:rPr lang="el-GR" sz="4400" dirty="0" smtClean="0"/>
              <a:t>τ</a:t>
            </a:r>
            <a:r>
              <a:rPr lang="en-US" sz="4400" dirty="0" smtClean="0"/>
              <a:t>, </a:t>
            </a:r>
            <a:r>
              <a:rPr lang="el-GR" sz="4400" dirty="0" smtClean="0"/>
              <a:t>ω</a:t>
            </a:r>
            <a:r>
              <a:rPr lang="en-US" sz="4400" dirty="0" smtClean="0"/>
              <a:t>, </a:t>
            </a:r>
            <a:r>
              <a:rPr lang="el-GR" sz="4400" dirty="0" smtClean="0"/>
              <a:t>α</a:t>
            </a:r>
            <a:r>
              <a:rPr lang="en-US" sz="4400" dirty="0" smtClean="0"/>
              <a:t>) &gt; </a:t>
            </a:r>
            <a:r>
              <a:rPr lang="el-GR" sz="4400" dirty="0">
                <a:solidFill>
                  <a:prstClr val="black"/>
                </a:solidFill>
              </a:rPr>
              <a:t>ω </a:t>
            </a:r>
            <a:endParaRPr lang="en-US" sz="44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W is monotonically decreasing </a:t>
            </a:r>
            <a:r>
              <a:rPr lang="en-US" sz="4400" dirty="0" smtClean="0"/>
              <a:t>in </a:t>
            </a:r>
            <a:r>
              <a:rPr lang="el-GR" sz="4400" dirty="0" smtClean="0"/>
              <a:t>δ</a:t>
            </a:r>
            <a:r>
              <a:rPr lang="en-US" sz="4400" dirty="0" smtClean="0"/>
              <a:t> and h</a:t>
            </a:r>
            <a:r>
              <a:rPr lang="en-US" sz="4400" baseline="-25000" dirty="0" smtClean="0"/>
              <a:t>h</a:t>
            </a:r>
            <a:r>
              <a:rPr lang="en-US" sz="4400" dirty="0" smtClean="0"/>
              <a:t> and </a:t>
            </a:r>
            <a:r>
              <a:rPr lang="en-US" sz="4400" b="1" dirty="0" smtClean="0">
                <a:solidFill>
                  <a:srgbClr val="FF0000"/>
                </a:solidFill>
              </a:rPr>
              <a:t>monotonically increasing </a:t>
            </a:r>
            <a:r>
              <a:rPr lang="en-US" sz="4400" dirty="0" smtClean="0"/>
              <a:t>in h</a:t>
            </a:r>
            <a:r>
              <a:rPr lang="en-US" sz="4400" baseline="-25000" dirty="0" smtClean="0"/>
              <a:t>c</a:t>
            </a:r>
            <a:r>
              <a:rPr lang="en-US" sz="4400" dirty="0" smtClean="0"/>
              <a:t>, </a:t>
            </a:r>
            <a:r>
              <a:rPr lang="el-GR" sz="4400" dirty="0" smtClean="0"/>
              <a:t>τ</a:t>
            </a:r>
            <a:r>
              <a:rPr lang="en-US" sz="4400" dirty="0" smtClean="0"/>
              <a:t>, </a:t>
            </a:r>
            <a:r>
              <a:rPr lang="el-GR" sz="4400" dirty="0" smtClean="0"/>
              <a:t>ω</a:t>
            </a:r>
            <a:r>
              <a:rPr lang="en-US" sz="4400" dirty="0" smtClean="0"/>
              <a:t>, and </a:t>
            </a:r>
            <a:r>
              <a:rPr lang="el-GR" sz="4400" dirty="0" smtClean="0"/>
              <a:t>α</a:t>
            </a:r>
            <a:r>
              <a:rPr lang="en-US" sz="4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prove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7620000" cy="5211925"/>
          </a:xfrm>
        </p:spPr>
        <p:txBody>
          <a:bodyPr>
            <a:noAutofit/>
          </a:bodyPr>
          <a:lstStyle/>
          <a:p>
            <a:pPr lvl="0">
              <a:buClr>
                <a:srgbClr val="0BD0D9"/>
              </a:buClr>
            </a:pPr>
            <a:r>
              <a:rPr lang="en-US" sz="2000" dirty="0" smtClean="0">
                <a:solidFill>
                  <a:prstClr val="black"/>
                </a:solidFill>
              </a:rPr>
              <a:t>Compares the present value of lifetime expected utility of hired agent who whenever hired is honest with that of one who is dishonest</a:t>
            </a:r>
          </a:p>
          <a:p>
            <a:pPr lvl="0">
              <a:buClr>
                <a:srgbClr val="0BD0D9"/>
              </a:buClr>
            </a:pPr>
            <a:r>
              <a:rPr lang="en-US" sz="2000" dirty="0" smtClean="0">
                <a:solidFill>
                  <a:prstClr val="black"/>
                </a:solidFill>
              </a:rPr>
              <a:t>Agent choose to be honest or not based on discounted lifetime expected utility (income?)</a:t>
            </a:r>
          </a:p>
          <a:p>
            <a:pPr lvl="0">
              <a:buClr>
                <a:srgbClr val="0BD0D9"/>
              </a:buClr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buClr>
                <a:srgbClr val="0BD0D9"/>
              </a:buClr>
            </a:pPr>
            <a:r>
              <a:rPr lang="en-US" sz="2000" dirty="0">
                <a:solidFill>
                  <a:prstClr val="black"/>
                </a:solidFill>
              </a:rPr>
              <a:t>The optimal wage w* decreases when agent </a:t>
            </a:r>
            <a:r>
              <a:rPr lang="en-US" sz="2000" dirty="0" smtClean="0">
                <a:solidFill>
                  <a:prstClr val="black"/>
                </a:solidFill>
              </a:rPr>
              <a:t>values </a:t>
            </a:r>
            <a:r>
              <a:rPr lang="en-US" sz="2000" dirty="0">
                <a:solidFill>
                  <a:prstClr val="black"/>
                </a:solidFill>
              </a:rPr>
              <a:t>future income more, </a:t>
            </a:r>
            <a:r>
              <a:rPr lang="en-US" sz="2000" dirty="0" smtClean="0">
                <a:solidFill>
                  <a:prstClr val="black"/>
                </a:solidFill>
              </a:rPr>
              <a:t>has higher </a:t>
            </a:r>
            <a:r>
              <a:rPr lang="en-US" sz="2000" dirty="0">
                <a:solidFill>
                  <a:prstClr val="black"/>
                </a:solidFill>
              </a:rPr>
              <a:t>expectation to be hired, less uncertainty of forced separation, </a:t>
            </a:r>
            <a:r>
              <a:rPr lang="en-US" sz="2000" dirty="0" smtClean="0">
                <a:solidFill>
                  <a:prstClr val="black"/>
                </a:solidFill>
              </a:rPr>
              <a:t>and harder it is  </a:t>
            </a:r>
            <a:r>
              <a:rPr lang="en-US" sz="2000" dirty="0">
                <a:solidFill>
                  <a:prstClr val="black"/>
                </a:solidFill>
              </a:rPr>
              <a:t>to find job elsewhere, less gain from one time cheating</a:t>
            </a:r>
          </a:p>
          <a:p>
            <a:pPr lvl="0">
              <a:buClr>
                <a:srgbClr val="0BD0D9"/>
              </a:buClr>
            </a:pPr>
            <a:r>
              <a:rPr lang="en-US" sz="2000" dirty="0">
                <a:solidFill>
                  <a:prstClr val="black"/>
                </a:solidFill>
              </a:rPr>
              <a:t>When </a:t>
            </a:r>
            <a:r>
              <a:rPr lang="en-US" sz="2000" dirty="0" smtClean="0">
                <a:solidFill>
                  <a:prstClr val="black"/>
                </a:solidFill>
              </a:rPr>
              <a:t>h</a:t>
            </a:r>
            <a:r>
              <a:rPr lang="en-US" sz="2000" baseline="-25000" dirty="0" smtClean="0">
                <a:solidFill>
                  <a:prstClr val="black"/>
                </a:solidFill>
              </a:rPr>
              <a:t>c </a:t>
            </a:r>
            <a:r>
              <a:rPr lang="en-US" sz="2000" dirty="0" smtClean="0">
                <a:solidFill>
                  <a:prstClr val="black"/>
                </a:solidFill>
              </a:rPr>
              <a:t>is low </a:t>
            </a:r>
            <a:r>
              <a:rPr lang="en-US" sz="2000" dirty="0">
                <a:solidFill>
                  <a:prstClr val="black"/>
                </a:solidFill>
              </a:rPr>
              <a:t>enough, w*=&lt;</a:t>
            </a:r>
            <a:r>
              <a:rPr lang="el-GR" sz="2000" dirty="0">
                <a:solidFill>
                  <a:prstClr val="black"/>
                </a:solidFill>
              </a:rPr>
              <a:t>γ</a:t>
            </a:r>
            <a:r>
              <a:rPr lang="en-US" sz="2000" dirty="0">
                <a:solidFill>
                  <a:prstClr val="black"/>
                </a:solidFill>
              </a:rPr>
              <a:t>-k, a merchant also has incentive to hire agent</a:t>
            </a:r>
          </a:p>
          <a:p>
            <a:pPr lvl="0">
              <a:buClr>
                <a:srgbClr val="0BD0D9"/>
              </a:buClr>
            </a:pPr>
            <a:r>
              <a:rPr lang="en-US" sz="2000" dirty="0" smtClean="0">
                <a:solidFill>
                  <a:prstClr val="black"/>
                </a:solidFill>
              </a:rPr>
              <a:t>But this hinges on cheater not being expected to be hired but since </a:t>
            </a:r>
            <a:r>
              <a:rPr lang="en-US" sz="2000" dirty="0">
                <a:solidFill>
                  <a:prstClr val="black"/>
                </a:solidFill>
              </a:rPr>
              <a:t>W* rises </a:t>
            </a:r>
            <a:r>
              <a:rPr lang="en-US" sz="2000" dirty="0" smtClean="0">
                <a:solidFill>
                  <a:prstClr val="black"/>
                </a:solidFill>
              </a:rPr>
              <a:t>with </a:t>
            </a:r>
            <a:r>
              <a:rPr lang="en-US" sz="3100" dirty="0">
                <a:solidFill>
                  <a:prstClr val="black"/>
                </a:solidFill>
              </a:rPr>
              <a:t>h</a:t>
            </a:r>
            <a:r>
              <a:rPr lang="en-US" sz="3100" baseline="-25000" dirty="0">
                <a:solidFill>
                  <a:prstClr val="black"/>
                </a:solidFill>
              </a:rPr>
              <a:t>c</a:t>
            </a:r>
            <a:r>
              <a:rPr lang="en-US" sz="3100" dirty="0">
                <a:solidFill>
                  <a:prstClr val="black"/>
                </a:solidFill>
              </a:rPr>
              <a:t> </a:t>
            </a:r>
            <a:r>
              <a:rPr lang="en-US" sz="3100" dirty="0" smtClean="0">
                <a:solidFill>
                  <a:prstClr val="black"/>
                </a:solidFill>
              </a:rPr>
              <a:t> , </a:t>
            </a:r>
            <a:r>
              <a:rPr lang="el-GR" sz="3100" dirty="0" smtClean="0">
                <a:solidFill>
                  <a:prstClr val="black"/>
                </a:solidFill>
              </a:rPr>
              <a:t>ω</a:t>
            </a:r>
            <a:r>
              <a:rPr lang="en-US" sz="3100" dirty="0" smtClean="0">
                <a:solidFill>
                  <a:prstClr val="black"/>
                </a:solidFill>
              </a:rPr>
              <a:t>,</a:t>
            </a:r>
            <a:r>
              <a:rPr lang="el-GR" sz="3100" dirty="0" smtClean="0">
                <a:solidFill>
                  <a:prstClr val="black"/>
                </a:solidFill>
              </a:rPr>
              <a:t> </a:t>
            </a:r>
            <a:r>
              <a:rPr lang="en-US" sz="2000" dirty="0" smtClean="0">
                <a:solidFill>
                  <a:prstClr val="black"/>
                </a:solidFill>
              </a:rPr>
              <a:t> this is not enough,.  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buClr>
                <a:srgbClr val="0BD0D9"/>
              </a:buClr>
            </a:pPr>
            <a:r>
              <a:rPr lang="en-US" sz="2000" dirty="0" smtClean="0">
                <a:solidFill>
                  <a:prstClr val="black"/>
                </a:solidFill>
              </a:rPr>
              <a:t>The merchant will fire  </a:t>
            </a:r>
            <a:endParaRPr lang="en-US" sz="2000" dirty="0">
              <a:solidFill>
                <a:prstClr val="black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47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1781</TotalTime>
  <Words>1117</Words>
  <Application>Microsoft Office PowerPoint</Application>
  <PresentationFormat>On-screen Show (4:3)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Constantia</vt:lpstr>
      <vt:lpstr>Wingdings 2</vt:lpstr>
      <vt:lpstr>Flow</vt:lpstr>
      <vt:lpstr>Contract Enforceability and Economic Institutions in Early Trade: The Maghribi Traders' Coalition by AVNER GREIF (Reappraisal by JEREMY EDWARDS &amp; SHEILAGH OGILVIE)</vt:lpstr>
      <vt:lpstr>Background</vt:lpstr>
      <vt:lpstr>Dealing with agents’ commitment problem</vt:lpstr>
      <vt:lpstr>Model</vt:lpstr>
      <vt:lpstr>These contracts were of limited duration</vt:lpstr>
      <vt:lpstr>PowerPoint Presentation</vt:lpstr>
      <vt:lpstr>         Let:   hh be the probability an honest agent would be rehired hc be the probability a dishonest agent would be rehired τ: probability of forced separation(wherein merchant would not be able to rehire the agent for some exogenous reason like illness or death  Solve for W* that represents the lowest W that the merchant has to offer the agent so that the agent will still choose to be honest  </vt:lpstr>
      <vt:lpstr>Proposition 1</vt:lpstr>
      <vt:lpstr>To prove this</vt:lpstr>
      <vt:lpstr>Propositions 2 &amp; 3</vt:lpstr>
      <vt:lpstr>The “coalition”</vt:lpstr>
      <vt:lpstr>Evidence</vt:lpstr>
      <vt:lpstr>Other Characteristics</vt:lpstr>
      <vt:lpstr>Reappraisal by Edwards &amp; Ogilvie</vt:lpstr>
      <vt:lpstr>Refuting Edwards and Ogilvie by Greif</vt:lpstr>
      <vt:lpstr>Possible source of disagreements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Jie Zhou</dc:creator>
  <cp:lastModifiedBy>Jeffrey Nugent</cp:lastModifiedBy>
  <cp:revision>86</cp:revision>
  <dcterms:created xsi:type="dcterms:W3CDTF">2010-10-03T04:14:23Z</dcterms:created>
  <dcterms:modified xsi:type="dcterms:W3CDTF">2017-02-24T01:21:12Z</dcterms:modified>
</cp:coreProperties>
</file>