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3" r:id="rId4"/>
    <p:sldId id="260" r:id="rId5"/>
    <p:sldId id="265" r:id="rId6"/>
    <p:sldId id="259" r:id="rId7"/>
    <p:sldId id="264" r:id="rId8"/>
    <p:sldId id="266" r:id="rId9"/>
    <p:sldId id="267" r:id="rId10"/>
    <p:sldId id="268"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1" d="100"/>
          <a:sy n="81" d="100"/>
        </p:scale>
        <p:origin x="-828" y="-6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Tuesday, April 11,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Tuesday, April 11,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Tuesday, April 11,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Tuesday, April 11,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Tuesday, April 11,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Tuesday, April 11,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Tuesday, April 11, 2017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Tuesday, April 11, 2017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Tuesday, April 11, 2017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Tuesday, April 11,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Tuesday, April 11,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Tuesday, April 11, 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2400" cap="none" dirty="0"/>
              <a:t>Improving the Design of Conditional Transfer Programs: Evidence from a Randomized </a:t>
            </a:r>
            <a:br>
              <a:rPr lang="en-US" sz="2400" cap="none" dirty="0"/>
            </a:br>
            <a:r>
              <a:rPr lang="en-US" sz="2400" cap="none" dirty="0"/>
              <a:t>Education Experiment in Colombia</a:t>
            </a:r>
            <a:br>
              <a:rPr lang="en-US" sz="2400" cap="none" dirty="0"/>
            </a:br>
            <a:endParaRPr lang="en-US" sz="2400" cap="none" dirty="0"/>
          </a:p>
        </p:txBody>
      </p:sp>
      <p:sp>
        <p:nvSpPr>
          <p:cNvPr id="3" name="Subtitle 2"/>
          <p:cNvSpPr>
            <a:spLocks noGrp="1"/>
          </p:cNvSpPr>
          <p:nvPr>
            <p:ph type="subTitle" idx="1"/>
          </p:nvPr>
        </p:nvSpPr>
        <p:spPr>
          <a:xfrm>
            <a:off x="685800" y="3505200"/>
            <a:ext cx="7848600" cy="1752600"/>
          </a:xfrm>
        </p:spPr>
        <p:txBody>
          <a:bodyPr>
            <a:normAutofit fontScale="92500" lnSpcReduction="10000"/>
          </a:bodyPr>
          <a:lstStyle/>
          <a:p>
            <a:pPr algn="ctr"/>
            <a:r>
              <a:rPr lang="en-US" dirty="0"/>
              <a:t>Felipe Barrera-Osorio, Marianne Bertrand, Leigh L. Linden and Francisco Perez</a:t>
            </a:r>
            <a:r>
              <a:rPr lang="en-US" dirty="0" smtClean="0"/>
              <a:t>-</a:t>
            </a:r>
            <a:r>
              <a:rPr lang="en-US" dirty="0" err="1" smtClean="0"/>
              <a:t>Calle</a:t>
            </a:r>
            <a:r>
              <a:rPr lang="en-US" dirty="0"/>
              <a:t/>
            </a:r>
            <a:br>
              <a:rPr lang="en-US" dirty="0"/>
            </a:br>
            <a:endParaRPr lang="en-US" dirty="0" smtClean="0"/>
          </a:p>
          <a:p>
            <a:pPr algn="ctr"/>
            <a:endParaRPr lang="en-US" dirty="0"/>
          </a:p>
          <a:p>
            <a:pPr algn="ctr"/>
            <a:r>
              <a:rPr lang="en-US" dirty="0" smtClean="0"/>
              <a:t>ECON 541 Lauren Coker</a:t>
            </a:r>
            <a:endParaRPr lang="en-US" dirty="0"/>
          </a:p>
        </p:txBody>
      </p:sp>
    </p:spTree>
    <p:extLst>
      <p:ext uri="{BB962C8B-B14F-4D97-AF65-F5344CB8AC3E}">
        <p14:creationId xmlns:p14="http://schemas.microsoft.com/office/powerpoint/2010/main" val="94537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3" y="792079"/>
            <a:ext cx="3305439" cy="480451"/>
          </a:xfrm>
          <a:solidFill>
            <a:schemeClr val="bg1"/>
          </a:solidFill>
        </p:spPr>
        <p:txBody>
          <a:bodyPr/>
          <a:lstStyle/>
          <a:p>
            <a:r>
              <a:rPr lang="en-US" dirty="0" smtClean="0"/>
              <a:t>Results: Sibling Effect</a:t>
            </a:r>
            <a:endParaRPr lang="en-US" dirty="0"/>
          </a:p>
        </p:txBody>
      </p:sp>
      <p:sp>
        <p:nvSpPr>
          <p:cNvPr id="4" name="Text Placeholder 3"/>
          <p:cNvSpPr>
            <a:spLocks noGrp="1"/>
          </p:cNvSpPr>
          <p:nvPr>
            <p:ph type="body" sz="half" idx="2"/>
          </p:nvPr>
        </p:nvSpPr>
        <p:spPr>
          <a:xfrm>
            <a:off x="0" y="1272530"/>
            <a:ext cx="3450030" cy="5585469"/>
          </a:xfrm>
          <a:solidFill>
            <a:schemeClr val="bg1"/>
          </a:solidFill>
        </p:spPr>
        <p:txBody>
          <a:bodyPr>
            <a:normAutofit/>
          </a:bodyPr>
          <a:lstStyle/>
          <a:p>
            <a:pPr marL="285750" indent="-285750">
              <a:buFont typeface="Arial"/>
              <a:buChar char="•"/>
            </a:pPr>
            <a:r>
              <a:rPr lang="en-US" sz="1600" dirty="0" smtClean="0">
                <a:cs typeface="Cambria"/>
              </a:rPr>
              <a:t>Idea: Having a child enrolled in a CCT program may affect outcomes for his or her  siblings</a:t>
            </a:r>
          </a:p>
          <a:p>
            <a:pPr marL="285750" indent="-285750">
              <a:buFont typeface="Arial"/>
              <a:buChar char="•"/>
            </a:pPr>
            <a:r>
              <a:rPr lang="en-US" sz="1600" dirty="0" smtClean="0">
                <a:cs typeface="Cambria"/>
              </a:rPr>
              <a:t>Columns 1 and 2</a:t>
            </a:r>
          </a:p>
          <a:p>
            <a:pPr marL="742950" lvl="1" indent="-285750">
              <a:buFont typeface="Arial"/>
              <a:buChar char="•"/>
            </a:pPr>
            <a:r>
              <a:rPr lang="en-US" sz="1400" dirty="0" smtClean="0">
                <a:cs typeface="Cambria"/>
              </a:rPr>
              <a:t>Compare untreated children with and without treated siblings using the monitored attendance and administrative enrollment data</a:t>
            </a:r>
          </a:p>
          <a:p>
            <a:pPr marL="742950" lvl="1" indent="-285750">
              <a:buFont typeface="Arial"/>
              <a:buChar char="•"/>
            </a:pPr>
            <a:r>
              <a:rPr lang="en-US" sz="1400" dirty="0" smtClean="0">
                <a:cs typeface="Cambria"/>
              </a:rPr>
              <a:t>Find on average untreated children with treated siblings have lower participation rates than untreated children whose siblings are also untreated</a:t>
            </a:r>
          </a:p>
          <a:p>
            <a:pPr marL="742950" lvl="1" indent="-285750">
              <a:buFont typeface="Arial"/>
              <a:buChar char="•"/>
            </a:pPr>
            <a:r>
              <a:rPr lang="en-US" sz="1400" dirty="0" smtClean="0">
                <a:cs typeface="Cambria"/>
              </a:rPr>
              <a:t>Attendance is lower by 3% and enrollment is 7.3% lower</a:t>
            </a:r>
          </a:p>
          <a:p>
            <a:pPr marL="285750" indent="-285750">
              <a:buFont typeface="Arial"/>
              <a:buChar char="•"/>
            </a:pPr>
            <a:r>
              <a:rPr lang="en-US" sz="1600" dirty="0" smtClean="0">
                <a:cs typeface="Cambria"/>
              </a:rPr>
              <a:t>Columns 3-6</a:t>
            </a:r>
          </a:p>
          <a:p>
            <a:pPr marL="742950" lvl="1" indent="-285750">
              <a:buFont typeface="Arial"/>
              <a:buChar char="•"/>
            </a:pPr>
            <a:r>
              <a:rPr lang="en-US" sz="1400" dirty="0" smtClean="0">
                <a:cs typeface="Cambria"/>
              </a:rPr>
              <a:t>Compare untreated children by gender</a:t>
            </a:r>
          </a:p>
          <a:p>
            <a:pPr marL="742950" lvl="1" indent="-285750">
              <a:buFont typeface="Arial"/>
              <a:buChar char="•"/>
            </a:pPr>
            <a:r>
              <a:rPr lang="en-US" sz="1400" dirty="0" smtClean="0">
                <a:cs typeface="Cambria"/>
              </a:rPr>
              <a:t>Find that the magnitude </a:t>
            </a:r>
            <a:r>
              <a:rPr lang="en-US" sz="1400" dirty="0">
                <a:cs typeface="Cambria"/>
              </a:rPr>
              <a:t>is stronger and only statistically significant at conventional levels for girls</a:t>
            </a:r>
          </a:p>
          <a:p>
            <a:pPr marL="742950" lvl="1" indent="-285750">
              <a:buFont typeface="Arial"/>
              <a:buChar char="•"/>
            </a:pPr>
            <a:endParaRPr lang="en-US" dirty="0" smtClean="0">
              <a:cs typeface="Cambria"/>
            </a:endParaRPr>
          </a:p>
          <a:p>
            <a:pPr marL="742950" lvl="1" indent="-285750">
              <a:buFont typeface="Arial"/>
              <a:buChar char="•"/>
            </a:pPr>
            <a:endParaRPr lang="en-US" sz="1400" dirty="0" smtClean="0">
              <a:cs typeface="Cambria"/>
            </a:endParaRPr>
          </a:p>
          <a:p>
            <a:pPr marL="742950" lvl="1" indent="-285750">
              <a:buFont typeface="Arial"/>
              <a:buChar char="•"/>
            </a:pP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579210" y="803273"/>
            <a:ext cx="5486400" cy="4088858"/>
          </a:xfrm>
          <a:prstGeom prst="rect">
            <a:avLst/>
          </a:prstGeom>
          <a:noFill/>
          <a:ln>
            <a:noFill/>
          </a:ln>
        </p:spPr>
      </p:pic>
    </p:spTree>
    <p:extLst>
      <p:ext uri="{BB962C8B-B14F-4D97-AF65-F5344CB8AC3E}">
        <p14:creationId xmlns:p14="http://schemas.microsoft.com/office/powerpoint/2010/main" val="2677669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1"/>
            <a:ext cx="8229600" cy="2100258"/>
          </a:xfrm>
        </p:spPr>
        <p:txBody>
          <a:bodyPr>
            <a:normAutofit/>
          </a:bodyPr>
          <a:lstStyle/>
          <a:p>
            <a:r>
              <a:rPr lang="en-US" sz="1600" dirty="0" smtClean="0"/>
              <a:t>Savings treatment increases </a:t>
            </a:r>
            <a:r>
              <a:rPr lang="en-US" sz="1600" dirty="0"/>
              <a:t>enrollment in both secondary and tertiary institutions without reducing daily </a:t>
            </a:r>
            <a:r>
              <a:rPr lang="en-US" sz="1600" dirty="0" smtClean="0"/>
              <a:t>attendance</a:t>
            </a:r>
          </a:p>
          <a:p>
            <a:r>
              <a:rPr lang="en-US" sz="1600" dirty="0"/>
              <a:t>Incentivizing on graduation rather than just </a:t>
            </a:r>
            <a:r>
              <a:rPr lang="en-US" sz="1600" dirty="0" smtClean="0"/>
              <a:t>attendance leads to </a:t>
            </a:r>
            <a:r>
              <a:rPr lang="en-US" sz="1600" dirty="0"/>
              <a:t>higher levels of daily attendance and higher levels of enrollment at the secondary and tertiary levels</a:t>
            </a:r>
            <a:r>
              <a:rPr lang="en-US" sz="1600" dirty="0" smtClean="0"/>
              <a:t>.</a:t>
            </a:r>
            <a:endParaRPr lang="en-US" sz="1600" dirty="0"/>
          </a:p>
          <a:p>
            <a:r>
              <a:rPr lang="en-US" sz="1600" dirty="0" smtClean="0"/>
              <a:t>However, eligibility rules that cut across children rather than just across families may have unintended consequences</a:t>
            </a:r>
            <a:endParaRPr lang="en-US" sz="1600" dirty="0"/>
          </a:p>
        </p:txBody>
      </p:sp>
      <p:sp>
        <p:nvSpPr>
          <p:cNvPr id="4" name="Title 1"/>
          <p:cNvSpPr txBox="1">
            <a:spLocks/>
          </p:cNvSpPr>
          <p:nvPr/>
        </p:nvSpPr>
        <p:spPr>
          <a:xfrm>
            <a:off x="457200" y="3598506"/>
            <a:ext cx="8229600" cy="54099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800" dirty="0" smtClean="0"/>
              <a:t>Critique</a:t>
            </a:r>
            <a:endParaRPr lang="en-US" sz="2800" dirty="0"/>
          </a:p>
        </p:txBody>
      </p:sp>
      <p:sp>
        <p:nvSpPr>
          <p:cNvPr id="5" name="Content Placeholder 2"/>
          <p:cNvSpPr txBox="1">
            <a:spLocks/>
          </p:cNvSpPr>
          <p:nvPr/>
        </p:nvSpPr>
        <p:spPr>
          <a:xfrm>
            <a:off x="609600" y="4139496"/>
            <a:ext cx="8229600" cy="210025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Are there other alternatives for limiting the sibling effect?</a:t>
            </a:r>
          </a:p>
          <a:p>
            <a:pPr lvl="1"/>
            <a:r>
              <a:rPr lang="en-US" sz="1400" dirty="0" smtClean="0"/>
              <a:t>Limited budget in developing countries may be a problem if eligibility is across families rather than children</a:t>
            </a:r>
          </a:p>
          <a:p>
            <a:r>
              <a:rPr lang="en-US" sz="1600" dirty="0" smtClean="0"/>
              <a:t>Additional room for research regarding parent’s preferences for enrolling children in the program (gender vs. age vs. work)</a:t>
            </a:r>
          </a:p>
          <a:p>
            <a:pPr lvl="1"/>
            <a:r>
              <a:rPr lang="en-US" sz="1400" dirty="0" smtClean="0"/>
              <a:t>Parents had the opportunity to enroll all eligible children in their household. However, they found that not all eligible children were enrolled. Based on their analysis the other child suffers as a result</a:t>
            </a:r>
            <a:endParaRPr lang="en-US" sz="1400" dirty="0"/>
          </a:p>
          <a:p>
            <a:endParaRPr lang="en-US" sz="1800" dirty="0" smtClean="0"/>
          </a:p>
          <a:p>
            <a:endParaRPr lang="en-US" sz="1400" dirty="0"/>
          </a:p>
        </p:txBody>
      </p:sp>
    </p:spTree>
    <p:extLst>
      <p:ext uri="{BB962C8B-B14F-4D97-AF65-F5344CB8AC3E}">
        <p14:creationId xmlns:p14="http://schemas.microsoft.com/office/powerpoint/2010/main" val="428184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600199"/>
            <a:ext cx="8229600" cy="5091919"/>
          </a:xfrm>
        </p:spPr>
        <p:txBody>
          <a:bodyPr>
            <a:normAutofit/>
          </a:bodyPr>
          <a:lstStyle/>
          <a:p>
            <a:r>
              <a:rPr lang="en-US" dirty="0" smtClean="0"/>
              <a:t>To prevent students from dropping out of secondary schools and encourage matriculation at tertiary institutions</a:t>
            </a:r>
          </a:p>
          <a:p>
            <a:r>
              <a:rPr lang="en-US" dirty="0"/>
              <a:t>In 2005 the city of Bogota established the Conditional Subsidies for School Attendance program in an effort to increase student retention, lower drop-out rates, and reduce child </a:t>
            </a:r>
            <a:r>
              <a:rPr lang="en-US" dirty="0" smtClean="0"/>
              <a:t>labor</a:t>
            </a:r>
          </a:p>
          <a:p>
            <a:pPr lvl="1"/>
            <a:r>
              <a:rPr lang="en-US" dirty="0" smtClean="0"/>
              <a:t>Secretary of Education of the City (SED) decided to implement a pilot study utilizing a conditional cash transfer model in 2 of the 12 localities in the city</a:t>
            </a:r>
          </a:p>
          <a:p>
            <a:pPr lvl="1"/>
            <a:r>
              <a:rPr lang="en-US" dirty="0" smtClean="0"/>
              <a:t>Pilot was run for a year and then the results would be used to inform the design of the final program</a:t>
            </a:r>
            <a:endParaRPr lang="en-US" dirty="0"/>
          </a:p>
          <a:p>
            <a:pPr lvl="3"/>
            <a:endParaRPr lang="en-US" dirty="0"/>
          </a:p>
        </p:txBody>
      </p:sp>
    </p:spTree>
    <p:extLst>
      <p:ext uri="{BB962C8B-B14F-4D97-AF65-F5344CB8AC3E}">
        <p14:creationId xmlns:p14="http://schemas.microsoft.com/office/powerpoint/2010/main" val="227043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Average attendance rate declines with age and drops faster for low income individuals</a:t>
            </a:r>
          </a:p>
          <a:p>
            <a:pPr lvl="1"/>
            <a:r>
              <a:rPr lang="en-US" dirty="0"/>
              <a:t>For individuals falling into the bottom two categories of </a:t>
            </a:r>
            <a:r>
              <a:rPr lang="en-US" dirty="0" smtClean="0"/>
              <a:t>the Colombian </a:t>
            </a:r>
            <a:r>
              <a:rPr lang="en-US" dirty="0"/>
              <a:t>poverty index, attendance rate for 15 </a:t>
            </a:r>
            <a:r>
              <a:rPr lang="en-US" dirty="0" smtClean="0"/>
              <a:t>year-old </a:t>
            </a:r>
            <a:r>
              <a:rPr lang="en-US" dirty="0"/>
              <a:t>is 84%, 16 </a:t>
            </a:r>
            <a:r>
              <a:rPr lang="en-US" dirty="0" smtClean="0"/>
              <a:t>year-old </a:t>
            </a:r>
            <a:r>
              <a:rPr lang="en-US" dirty="0"/>
              <a:t>is 80</a:t>
            </a:r>
            <a:r>
              <a:rPr lang="en-US" dirty="0" smtClean="0"/>
              <a:t>%, </a:t>
            </a:r>
            <a:r>
              <a:rPr lang="en-US" dirty="0"/>
              <a:t>and </a:t>
            </a:r>
            <a:r>
              <a:rPr lang="en-US" dirty="0" smtClean="0"/>
              <a:t>17 year-old </a:t>
            </a:r>
            <a:r>
              <a:rPr lang="en-US" dirty="0"/>
              <a:t>is 65</a:t>
            </a:r>
            <a:r>
              <a:rPr lang="en-US" dirty="0" smtClean="0"/>
              <a:t>%</a:t>
            </a:r>
          </a:p>
          <a:p>
            <a:pPr lvl="1"/>
            <a:r>
              <a:rPr lang="en-US" dirty="0"/>
              <a:t>In 2003 there were 89,000 children between 5-18 years </a:t>
            </a:r>
            <a:r>
              <a:rPr lang="en-US" dirty="0" smtClean="0"/>
              <a:t>old who </a:t>
            </a:r>
            <a:r>
              <a:rPr lang="en-US" dirty="0"/>
              <a:t>were out of school with 70% of those classified in the bottom two categories </a:t>
            </a:r>
            <a:r>
              <a:rPr lang="en-US" dirty="0" smtClean="0"/>
              <a:t>of the </a:t>
            </a:r>
            <a:r>
              <a:rPr lang="en-US" dirty="0"/>
              <a:t>Colombian </a:t>
            </a:r>
            <a:r>
              <a:rPr lang="en-US" dirty="0" smtClean="0"/>
              <a:t>poverty index</a:t>
            </a:r>
            <a:endParaRPr lang="en-US" dirty="0"/>
          </a:p>
          <a:p>
            <a:pPr lvl="1"/>
            <a:r>
              <a:rPr lang="en-US" dirty="0"/>
              <a:t>When surveyed, students claim that the major reason for dropping out is the cost of education </a:t>
            </a:r>
            <a:endParaRPr lang="en-US" dirty="0" smtClean="0"/>
          </a:p>
          <a:p>
            <a:pPr lvl="0"/>
            <a:r>
              <a:rPr lang="en-US" dirty="0" smtClean="0"/>
              <a:t>CCT </a:t>
            </a:r>
            <a:r>
              <a:rPr lang="en-US" dirty="0"/>
              <a:t>(Conditional cash transfer) programs have become a popular and effective mechanism for incentivizing academic participation</a:t>
            </a:r>
          </a:p>
          <a:p>
            <a:pPr lvl="0"/>
            <a:r>
              <a:rPr lang="en-US" dirty="0"/>
              <a:t>Most programs are inspired by the Mexican Conditional Cash Transfer program known as </a:t>
            </a:r>
            <a:r>
              <a:rPr lang="en-US" dirty="0" err="1"/>
              <a:t>Oportunidades</a:t>
            </a:r>
            <a:endParaRPr lang="en-US" dirty="0"/>
          </a:p>
          <a:p>
            <a:pPr lvl="1"/>
            <a:r>
              <a:rPr lang="en-US" dirty="0"/>
              <a:t>Under this program, students are paid on a monthly or bi-monthly basis for meeting a specified attendance (usually 80% per month) target</a:t>
            </a:r>
            <a:r>
              <a:rPr lang="en-US" dirty="0" smtClean="0"/>
              <a:t>.</a:t>
            </a:r>
          </a:p>
          <a:p>
            <a:endParaRPr lang="en-US" dirty="0"/>
          </a:p>
        </p:txBody>
      </p:sp>
    </p:spTree>
    <p:extLst>
      <p:ext uri="{BB962C8B-B14F-4D97-AF65-F5344CB8AC3E}">
        <p14:creationId xmlns:p14="http://schemas.microsoft.com/office/powerpoint/2010/main" val="355703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Design</a:t>
            </a:r>
            <a:endParaRPr lang="en-US" dirty="0"/>
          </a:p>
        </p:txBody>
      </p:sp>
      <p:sp>
        <p:nvSpPr>
          <p:cNvPr id="3" name="Content Placeholder 2"/>
          <p:cNvSpPr>
            <a:spLocks noGrp="1"/>
          </p:cNvSpPr>
          <p:nvPr>
            <p:ph idx="1"/>
          </p:nvPr>
        </p:nvSpPr>
        <p:spPr>
          <a:xfrm>
            <a:off x="457200" y="1426394"/>
            <a:ext cx="8229600" cy="5340282"/>
          </a:xfrm>
        </p:spPr>
        <p:txBody>
          <a:bodyPr>
            <a:normAutofit fontScale="92500"/>
          </a:bodyPr>
          <a:lstStyle/>
          <a:p>
            <a:pPr lvl="0"/>
            <a:r>
              <a:rPr lang="en-US" dirty="0"/>
              <a:t>Used a student level randomization, compared three education-based conditional cash transfers designs: </a:t>
            </a:r>
          </a:p>
          <a:p>
            <a:pPr lvl="1"/>
            <a:r>
              <a:rPr lang="en-US" dirty="0"/>
              <a:t>1) A standard </a:t>
            </a:r>
            <a:r>
              <a:rPr lang="en-US" dirty="0" smtClean="0"/>
              <a:t>design (Basic Treatment)</a:t>
            </a:r>
          </a:p>
          <a:p>
            <a:pPr lvl="2"/>
            <a:r>
              <a:rPr lang="en-US" dirty="0"/>
              <a:t>Participants receive $15 per month as long as the child attended at least 80% of the days that month</a:t>
            </a:r>
            <a:r>
              <a:rPr lang="en-US" dirty="0" smtClean="0"/>
              <a:t>. Payments were made bi-monthly.</a:t>
            </a:r>
            <a:endParaRPr lang="en-US" dirty="0"/>
          </a:p>
          <a:p>
            <a:pPr lvl="1"/>
            <a:r>
              <a:rPr lang="en-US" dirty="0"/>
              <a:t>2) A design where part of the monthly transfers are postponed until children have to re-enroll in </a:t>
            </a:r>
            <a:r>
              <a:rPr lang="en-US" dirty="0" smtClean="0"/>
              <a:t>school (Savings Treatment)</a:t>
            </a:r>
          </a:p>
          <a:p>
            <a:pPr lvl="2"/>
            <a:r>
              <a:rPr lang="en-US" dirty="0"/>
              <a:t>Varied the timing of the distributions to students’ families. Students were paid 2/</a:t>
            </a:r>
            <a:r>
              <a:rPr lang="en-US" dirty="0" smtClean="0"/>
              <a:t>3 </a:t>
            </a:r>
            <a:r>
              <a:rPr lang="en-US" dirty="0"/>
              <a:t>of </a:t>
            </a:r>
            <a:r>
              <a:rPr lang="en-US" dirty="0" smtClean="0"/>
              <a:t>the basic treatment ($10) amount </a:t>
            </a:r>
            <a:r>
              <a:rPr lang="en-US" dirty="0"/>
              <a:t>on a bi-monthly </a:t>
            </a:r>
            <a:r>
              <a:rPr lang="en-US" dirty="0" smtClean="0"/>
              <a:t>basis, </a:t>
            </a:r>
            <a:r>
              <a:rPr lang="en-US" dirty="0"/>
              <a:t>while the remaining one-third was held in a bank account </a:t>
            </a:r>
            <a:endParaRPr lang="en-US" dirty="0" smtClean="0"/>
          </a:p>
          <a:p>
            <a:pPr lvl="2"/>
            <a:r>
              <a:rPr lang="en-US" dirty="0"/>
              <a:t>The accumulated funds were then made available to student’s families during the period in which students prepare to enroll for the next school year </a:t>
            </a:r>
          </a:p>
          <a:p>
            <a:pPr lvl="1"/>
            <a:r>
              <a:rPr lang="en-US" dirty="0"/>
              <a:t>3) A design that lowers the reward for attendance but incentivizes graduation and tertiary </a:t>
            </a:r>
            <a:r>
              <a:rPr lang="en-US" dirty="0" smtClean="0"/>
              <a:t>enrollment (Tertiary Treatment)</a:t>
            </a:r>
          </a:p>
          <a:p>
            <a:pPr lvl="2"/>
            <a:r>
              <a:rPr lang="en-US" dirty="0"/>
              <a:t>In the short term, the monthly transfer for good attendance is $10. However, upon graduating the student earns the right to receive a transfer of $300 which 73% of the average cost of the first year at a vocational school. </a:t>
            </a:r>
          </a:p>
          <a:p>
            <a:pPr lvl="1"/>
            <a:endParaRPr lang="en-US" dirty="0"/>
          </a:p>
          <a:p>
            <a:pPr marL="457200" indent="-457200">
              <a:buFont typeface="+mj-lt"/>
              <a:buAutoNum type="arabicPeriod"/>
            </a:pPr>
            <a:endParaRPr lang="en-US" sz="2000" dirty="0" smtClean="0"/>
          </a:p>
          <a:p>
            <a:pPr marL="457200" indent="-457200">
              <a:buFont typeface="+mj-lt"/>
              <a:buAutoNum type="arabicPeriod"/>
            </a:pPr>
            <a:endParaRPr lang="en-US" sz="2000" dirty="0"/>
          </a:p>
        </p:txBody>
      </p:sp>
    </p:spTree>
    <p:extLst>
      <p:ext uri="{BB962C8B-B14F-4D97-AF65-F5344CB8AC3E}">
        <p14:creationId xmlns:p14="http://schemas.microsoft.com/office/powerpoint/2010/main" val="70323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Design (cont.)</a:t>
            </a:r>
            <a:endParaRPr lang="en-US" dirty="0"/>
          </a:p>
        </p:txBody>
      </p:sp>
      <p:sp>
        <p:nvSpPr>
          <p:cNvPr id="3" name="Content Placeholder 2"/>
          <p:cNvSpPr>
            <a:spLocks noGrp="1"/>
          </p:cNvSpPr>
          <p:nvPr>
            <p:ph idx="1"/>
          </p:nvPr>
        </p:nvSpPr>
        <p:spPr>
          <a:xfrm>
            <a:off x="457200" y="1426394"/>
            <a:ext cx="8229600" cy="5340282"/>
          </a:xfrm>
        </p:spPr>
        <p:txBody>
          <a:bodyPr>
            <a:normAutofit/>
          </a:bodyPr>
          <a:lstStyle/>
          <a:p>
            <a:r>
              <a:rPr lang="en-US" sz="2000" dirty="0" smtClean="0"/>
              <a:t>Applied the treatments to two similar localities in Bogota: San Cristobal and </a:t>
            </a:r>
            <a:r>
              <a:rPr lang="en-US" sz="2000" dirty="0" err="1" smtClean="0"/>
              <a:t>Suba</a:t>
            </a:r>
            <a:endParaRPr lang="en-US" sz="2000" dirty="0" smtClean="0"/>
          </a:p>
          <a:p>
            <a:pPr marL="182880" lvl="2">
              <a:buSzPct val="85000"/>
            </a:pPr>
            <a:r>
              <a:rPr lang="en-US" sz="2000" dirty="0"/>
              <a:t>Eligible registrants in San Cristobal, ranging from grade 6-11, were randomly assigned between a control group, the basic treatment, and the savings </a:t>
            </a:r>
            <a:r>
              <a:rPr lang="en-US" sz="2000" dirty="0" smtClean="0"/>
              <a:t>treatment</a:t>
            </a:r>
          </a:p>
          <a:p>
            <a:r>
              <a:rPr lang="en-US" sz="2000" dirty="0" smtClean="0"/>
              <a:t>Tertiary </a:t>
            </a:r>
            <a:r>
              <a:rPr lang="en-US" sz="2000" dirty="0"/>
              <a:t>treatment was evaluated separately in an experiment in </a:t>
            </a:r>
            <a:r>
              <a:rPr lang="en-US" sz="2000" dirty="0" err="1"/>
              <a:t>Suba</a:t>
            </a:r>
            <a:r>
              <a:rPr lang="en-US" sz="2000" dirty="0"/>
              <a:t>, where students ranging from grade nine through eleven, were randomly assigned to either the tertiary treatment or control group </a:t>
            </a:r>
            <a:endParaRPr lang="en-US" sz="2000" dirty="0" smtClean="0"/>
          </a:p>
          <a:p>
            <a:r>
              <a:rPr lang="en-US" sz="2000" dirty="0" smtClean="0"/>
              <a:t>Eligible registrants had to meet the following requirements:</a:t>
            </a:r>
          </a:p>
          <a:p>
            <a:pPr marL="457200" lvl="3">
              <a:buSzPct val="85000"/>
            </a:pPr>
            <a:r>
              <a:rPr lang="en-US" dirty="0"/>
              <a:t>1) Completed grade 5 for basic and savings experiment</a:t>
            </a:r>
          </a:p>
          <a:p>
            <a:pPr marL="457200" lvl="3">
              <a:buSzPct val="85000"/>
            </a:pPr>
            <a:r>
              <a:rPr lang="en-US" dirty="0"/>
              <a:t>2) Completed grade 8 for tertiary experiment</a:t>
            </a:r>
          </a:p>
          <a:p>
            <a:pPr marL="457200" lvl="3">
              <a:buSzPct val="85000"/>
            </a:pPr>
            <a:r>
              <a:rPr lang="en-US" dirty="0"/>
              <a:t>3) For both treatments, had to be enrolled but not yet graduated from grade 11</a:t>
            </a:r>
          </a:p>
          <a:p>
            <a:pPr marL="457200" lvl="3">
              <a:buSzPct val="85000"/>
            </a:pPr>
            <a:r>
              <a:rPr lang="en-US" dirty="0"/>
              <a:t>4) Children’s families had to have been classified into the bottom two categories on Colombia’s poverty index, SISBEN</a:t>
            </a:r>
          </a:p>
          <a:p>
            <a:endParaRPr lang="en-US" sz="2000" dirty="0" smtClean="0"/>
          </a:p>
          <a:p>
            <a:endParaRPr lang="en-US" sz="2000" dirty="0" smtClean="0"/>
          </a:p>
          <a:p>
            <a:pPr marL="457200" indent="-457200">
              <a:buFont typeface="+mj-lt"/>
              <a:buAutoNum type="arabicPeriod" startAt="6"/>
            </a:pPr>
            <a:endParaRPr lang="en-US" sz="2000" dirty="0"/>
          </a:p>
        </p:txBody>
      </p:sp>
    </p:spTree>
    <p:extLst>
      <p:ext uri="{BB962C8B-B14F-4D97-AF65-F5344CB8AC3E}">
        <p14:creationId xmlns:p14="http://schemas.microsoft.com/office/powerpoint/2010/main" val="154221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a:bodyPr>
          <a:lstStyle/>
          <a:p>
            <a:r>
              <a:rPr lang="en-US" dirty="0" smtClean="0"/>
              <a:t>Data came from six sources</a:t>
            </a:r>
            <a:endParaRPr lang="en-US" dirty="0"/>
          </a:p>
          <a:p>
            <a:pPr marL="731520" lvl="1" indent="-457200">
              <a:buFont typeface="+mj-lt"/>
              <a:buAutoNum type="arabicPeriod"/>
            </a:pPr>
            <a:r>
              <a:rPr lang="en-US" dirty="0" smtClean="0"/>
              <a:t>SISBEN- Regarding eligibility and family level characteristics</a:t>
            </a:r>
          </a:p>
          <a:p>
            <a:pPr marL="731520" lvl="1" indent="-457200">
              <a:buFont typeface="+mj-lt"/>
              <a:buAutoNum type="arabicPeriod"/>
            </a:pPr>
            <a:r>
              <a:rPr lang="en-US" dirty="0" smtClean="0"/>
              <a:t>Registration Data- Birthdate, gender, last grade completed</a:t>
            </a:r>
          </a:p>
          <a:p>
            <a:pPr marL="731520" lvl="1" indent="-457200">
              <a:buFont typeface="+mj-lt"/>
              <a:buAutoNum type="arabicPeriod"/>
            </a:pPr>
            <a:r>
              <a:rPr lang="en-US" dirty="0" smtClean="0"/>
              <a:t>Administrative records from the SED- Administrative records of every child in public school and most private schools</a:t>
            </a:r>
          </a:p>
          <a:p>
            <a:pPr marL="731520" lvl="1" indent="-457200">
              <a:buFont typeface="+mj-lt"/>
              <a:buAutoNum type="arabicPeriod"/>
            </a:pPr>
            <a:r>
              <a:rPr lang="en-US" dirty="0"/>
              <a:t>Collected baseline data and subsequent attendance data in 68 schools with the largest number of registered children </a:t>
            </a:r>
            <a:endParaRPr lang="en-US" dirty="0" smtClean="0"/>
          </a:p>
          <a:p>
            <a:pPr marL="731520" lvl="1" indent="-457200">
              <a:buFont typeface="+mj-lt"/>
              <a:buAutoNum type="arabicPeriod"/>
            </a:pPr>
            <a:r>
              <a:rPr lang="en-US" dirty="0"/>
              <a:t>Collected attendance data during the last quarter of 2005 through direct observation</a:t>
            </a:r>
          </a:p>
          <a:p>
            <a:pPr marL="731520" lvl="1" indent="-457200">
              <a:buFont typeface="+mj-lt"/>
              <a:buAutoNum type="arabicPeriod"/>
            </a:pPr>
            <a:r>
              <a:rPr lang="en-US" dirty="0"/>
              <a:t>Conducted both a baseline and follow-up survey on students in the 68 schools </a:t>
            </a:r>
            <a:endParaRPr lang="en-US" dirty="0" smtClean="0"/>
          </a:p>
          <a:p>
            <a:pPr marL="1005840" lvl="2" indent="-457200">
              <a:buFont typeface="+mj-lt"/>
              <a:buAutoNum type="arabicPeriod"/>
            </a:pPr>
            <a:r>
              <a:rPr lang="en-US" dirty="0" smtClean="0"/>
              <a:t>Baseline conducted in Feb-March 2005</a:t>
            </a:r>
          </a:p>
          <a:p>
            <a:pPr marL="1005840" lvl="2" indent="-457200">
              <a:buFont typeface="+mj-lt"/>
              <a:buAutoNum type="arabicPeriod"/>
            </a:pPr>
            <a:r>
              <a:rPr lang="en-US" dirty="0" smtClean="0"/>
              <a:t>Follow-up conducted Fed-Mach 2006</a:t>
            </a:r>
            <a:endParaRPr lang="en-US" dirty="0"/>
          </a:p>
        </p:txBody>
      </p:sp>
    </p:spTree>
    <p:extLst>
      <p:ext uri="{BB962C8B-B14F-4D97-AF65-F5344CB8AC3E}">
        <p14:creationId xmlns:p14="http://schemas.microsoft.com/office/powerpoint/2010/main" val="2400355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Use a simple difference model that makes comparisons between different subsets of the sample </a:t>
            </a:r>
            <a:endParaRPr lang="en-US" dirty="0" smtClean="0"/>
          </a:p>
          <a:p>
            <a:r>
              <a:rPr lang="en-US" dirty="0" smtClean="0"/>
              <a:t>For </a:t>
            </a:r>
            <a:r>
              <a:rPr lang="en-US" dirty="0"/>
              <a:t>the basic savings </a:t>
            </a:r>
            <a:r>
              <a:rPr lang="en-US" dirty="0" smtClean="0"/>
              <a:t>experiments</a:t>
            </a:r>
            <a:r>
              <a:rPr lang="en-US" dirty="0"/>
              <a:t>:</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r>
              <a:rPr lang="en-US" dirty="0" smtClean="0"/>
              <a:t>Also </a:t>
            </a:r>
            <a:r>
              <a:rPr lang="en-US" dirty="0"/>
              <a:t>use a difference estimator that controls for socio-demographic and school </a:t>
            </a:r>
            <a:r>
              <a:rPr lang="en-US" dirty="0" smtClean="0"/>
              <a:t>characteristics:</a:t>
            </a:r>
          </a:p>
          <a:p>
            <a:endParaRPr lang="en-US" dirty="0" smtClean="0"/>
          </a:p>
          <a:p>
            <a:pPr marL="0" indent="0">
              <a:buNone/>
            </a:pPr>
            <a:endParaRPr lang="en-US" dirty="0"/>
          </a:p>
          <a:p>
            <a:pPr marL="0" indent="0">
              <a:buNone/>
            </a:pPr>
            <a:r>
              <a:rPr lang="en-US" dirty="0" smtClean="0"/>
              <a:t> </a:t>
            </a:r>
            <a:endParaRPr lang="en-US" dirty="0"/>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62272" y="2571505"/>
            <a:ext cx="7117659" cy="1731777"/>
          </a:xfrm>
          <a:prstGeom prst="rect">
            <a:avLst/>
          </a:prstGeom>
          <a:noFill/>
          <a:ln>
            <a:noFill/>
          </a:ln>
        </p:spPr>
      </p:pic>
      <p:pic>
        <p:nvPicPr>
          <p:cNvPr id="7" name="Picture 6"/>
          <p:cNvPicPr/>
          <p:nvPr/>
        </p:nvPicPr>
        <p:blipFill rotWithShape="1">
          <a:blip r:embed="rId3">
            <a:extLst>
              <a:ext uri="{28A0092B-C50C-407E-A947-70E740481C1C}">
                <a14:useLocalDpi xmlns:a14="http://schemas.microsoft.com/office/drawing/2010/main" val="0"/>
              </a:ext>
            </a:extLst>
          </a:blip>
          <a:srcRect/>
          <a:stretch/>
        </p:blipFill>
        <p:spPr bwMode="auto">
          <a:xfrm>
            <a:off x="862272" y="5389435"/>
            <a:ext cx="7117660" cy="1227486"/>
          </a:xfrm>
          <a:prstGeom prst="rect">
            <a:avLst/>
          </a:prstGeom>
          <a:noFill/>
          <a:ln>
            <a:noFill/>
          </a:ln>
        </p:spPr>
      </p:pic>
      <p:sp>
        <p:nvSpPr>
          <p:cNvPr id="8" name="TextBox 7"/>
          <p:cNvSpPr txBox="1"/>
          <p:nvPr/>
        </p:nvSpPr>
        <p:spPr>
          <a:xfrm>
            <a:off x="6051578" y="4071576"/>
            <a:ext cx="1928353" cy="369332"/>
          </a:xfrm>
          <a:prstGeom prst="rect">
            <a:avLst/>
          </a:prstGeom>
          <a:solidFill>
            <a:schemeClr val="bg1"/>
          </a:solidFill>
        </p:spPr>
        <p:txBody>
          <a:bodyPr wrap="square" rtlCol="0">
            <a:spAutoFit/>
          </a:bodyPr>
          <a:lstStyle/>
          <a:p>
            <a:endParaRPr lang="en-US" dirty="0"/>
          </a:p>
        </p:txBody>
      </p:sp>
      <p:sp>
        <p:nvSpPr>
          <p:cNvPr id="10" name="TextBox 9"/>
          <p:cNvSpPr txBox="1"/>
          <p:nvPr/>
        </p:nvSpPr>
        <p:spPr>
          <a:xfrm>
            <a:off x="1422291" y="6589867"/>
            <a:ext cx="6400800" cy="241316"/>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614106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3" y="792079"/>
            <a:ext cx="3305439" cy="480451"/>
          </a:xfrm>
          <a:solidFill>
            <a:schemeClr val="bg1"/>
          </a:solidFill>
        </p:spPr>
        <p:txBody>
          <a:bodyPr/>
          <a:lstStyle/>
          <a:p>
            <a:r>
              <a:rPr lang="en-US" dirty="0" smtClean="0"/>
              <a:t>Results: Attendance</a:t>
            </a:r>
            <a:endParaRPr lang="en-US" dirty="0"/>
          </a:p>
        </p:txBody>
      </p:sp>
      <p:sp>
        <p:nvSpPr>
          <p:cNvPr id="4" name="Text Placeholder 3"/>
          <p:cNvSpPr>
            <a:spLocks noGrp="1"/>
          </p:cNvSpPr>
          <p:nvPr>
            <p:ph type="body" sz="half" idx="2"/>
          </p:nvPr>
        </p:nvSpPr>
        <p:spPr>
          <a:xfrm>
            <a:off x="0" y="1272530"/>
            <a:ext cx="3590186" cy="5585469"/>
          </a:xfrm>
          <a:solidFill>
            <a:schemeClr val="bg1"/>
          </a:solidFill>
        </p:spPr>
        <p:txBody>
          <a:bodyPr>
            <a:normAutofit fontScale="92500" lnSpcReduction="10000"/>
          </a:bodyPr>
          <a:lstStyle/>
          <a:p>
            <a:pPr marL="228600" indent="-228600">
              <a:spcBef>
                <a:spcPts val="0"/>
              </a:spcBef>
              <a:buFont typeface="Symbol"/>
              <a:buChar char=""/>
            </a:pPr>
            <a:r>
              <a:rPr lang="en-US" sz="1600" dirty="0" smtClean="0">
                <a:ea typeface="ＭＳ 明朝"/>
                <a:cs typeface="Times New Roman"/>
              </a:rPr>
              <a:t>Column 1</a:t>
            </a:r>
          </a:p>
          <a:p>
            <a:pPr marL="685800" lvl="1" indent="-228600">
              <a:spcBef>
                <a:spcPts val="0"/>
              </a:spcBef>
              <a:buFont typeface="Symbol"/>
              <a:buChar char=""/>
            </a:pPr>
            <a:r>
              <a:rPr lang="en-US" sz="1400" dirty="0" smtClean="0">
                <a:ea typeface="ＭＳ 明朝"/>
                <a:cs typeface="Times New Roman"/>
              </a:rPr>
              <a:t>Basic </a:t>
            </a:r>
            <a:r>
              <a:rPr lang="en-US" sz="1400" dirty="0">
                <a:ea typeface="ＭＳ 明朝"/>
                <a:cs typeface="Times New Roman"/>
              </a:rPr>
              <a:t>treatment increases attendance by 3.3% </a:t>
            </a:r>
          </a:p>
          <a:p>
            <a:pPr marL="685800" lvl="1" indent="-228600">
              <a:spcBef>
                <a:spcPts val="0"/>
              </a:spcBef>
              <a:buFont typeface="Symbol"/>
              <a:buChar char=""/>
            </a:pPr>
            <a:r>
              <a:rPr lang="en-US" sz="1400" dirty="0">
                <a:ea typeface="ＭＳ 明朝"/>
                <a:cs typeface="Times New Roman"/>
              </a:rPr>
              <a:t>S</a:t>
            </a:r>
            <a:r>
              <a:rPr lang="en-US" sz="1400" dirty="0" smtClean="0">
                <a:ea typeface="ＭＳ 明朝"/>
                <a:cs typeface="Times New Roman"/>
              </a:rPr>
              <a:t>avings </a:t>
            </a:r>
            <a:r>
              <a:rPr lang="en-US" sz="1400" dirty="0">
                <a:ea typeface="ＭＳ 明朝"/>
                <a:cs typeface="Times New Roman"/>
              </a:rPr>
              <a:t>treatment increases attendance by 2.9</a:t>
            </a:r>
            <a:r>
              <a:rPr lang="en-US" sz="1400" dirty="0" smtClean="0">
                <a:ea typeface="ＭＳ 明朝"/>
                <a:cs typeface="Times New Roman"/>
              </a:rPr>
              <a:t>%</a:t>
            </a:r>
            <a:endParaRPr lang="en-US" sz="1400" dirty="0">
              <a:ea typeface="ＭＳ 明朝"/>
              <a:cs typeface="Times New Roman"/>
            </a:endParaRPr>
          </a:p>
          <a:p>
            <a:pPr marL="685800" lvl="1" indent="-228600">
              <a:spcBef>
                <a:spcPts val="0"/>
              </a:spcBef>
              <a:buFont typeface="Symbol"/>
              <a:buChar char=""/>
            </a:pPr>
            <a:r>
              <a:rPr lang="en-US" sz="1400" dirty="0" smtClean="0">
                <a:ea typeface="ＭＳ 明朝"/>
                <a:cs typeface="Times New Roman"/>
              </a:rPr>
              <a:t>Conclusion </a:t>
            </a:r>
            <a:r>
              <a:rPr lang="en-US" sz="1400" dirty="0">
                <a:ea typeface="ＭＳ 明朝"/>
                <a:cs typeface="Times New Roman"/>
              </a:rPr>
              <a:t>is that there is no evidence that the savings treatment is less effective than the basic treatment at boosting attendance, despite the lower monthly </a:t>
            </a:r>
            <a:r>
              <a:rPr lang="en-US" sz="1400" dirty="0" smtClean="0">
                <a:ea typeface="ＭＳ 明朝"/>
                <a:cs typeface="Times New Roman"/>
              </a:rPr>
              <a:t>payments</a:t>
            </a:r>
          </a:p>
          <a:p>
            <a:pPr marL="228600" indent="-228600">
              <a:spcBef>
                <a:spcPts val="0"/>
              </a:spcBef>
              <a:buFont typeface="Symbol"/>
              <a:buChar char=""/>
            </a:pPr>
            <a:r>
              <a:rPr lang="en-US" sz="1600" dirty="0" smtClean="0">
                <a:ea typeface="ＭＳ 明朝"/>
                <a:cs typeface="Times New Roman"/>
              </a:rPr>
              <a:t>Column 2 and 3</a:t>
            </a:r>
          </a:p>
          <a:p>
            <a:pPr marL="685800" lvl="1" indent="-228600">
              <a:spcBef>
                <a:spcPts val="0"/>
              </a:spcBef>
              <a:buFont typeface="Symbol"/>
              <a:buChar char=""/>
            </a:pPr>
            <a:r>
              <a:rPr lang="en-US" sz="1400" dirty="0" smtClean="0">
                <a:ea typeface="ＭＳ 明朝"/>
                <a:cs typeface="Times New Roman"/>
              </a:rPr>
              <a:t>Estimate the same treatment effects by adding first socio-demographic controls  and then school effects</a:t>
            </a:r>
          </a:p>
          <a:p>
            <a:pPr marL="228600" indent="-228600">
              <a:spcBef>
                <a:spcPts val="0"/>
              </a:spcBef>
              <a:buFont typeface="Symbol"/>
              <a:buChar char=""/>
            </a:pPr>
            <a:r>
              <a:rPr lang="en-US" sz="1600" dirty="0" smtClean="0">
                <a:ea typeface="ＭＳ 明朝"/>
                <a:cs typeface="Times New Roman"/>
              </a:rPr>
              <a:t>Columns 4-6</a:t>
            </a:r>
          </a:p>
          <a:p>
            <a:pPr marL="685800" lvl="1" indent="-228600">
              <a:spcBef>
                <a:spcPts val="0"/>
              </a:spcBef>
              <a:buFont typeface="Symbol"/>
              <a:buChar char=""/>
            </a:pPr>
            <a:r>
              <a:rPr lang="en-US" sz="1400" dirty="0" smtClean="0">
                <a:ea typeface="ＭＳ 明朝"/>
                <a:cs typeface="Times New Roman"/>
              </a:rPr>
              <a:t>Reports </a:t>
            </a:r>
            <a:r>
              <a:rPr lang="en-US" sz="1400" dirty="0">
                <a:ea typeface="ＭＳ 明朝"/>
                <a:cs typeface="Times New Roman"/>
              </a:rPr>
              <a:t>the equivalent estimates for the tertiary </a:t>
            </a:r>
            <a:r>
              <a:rPr lang="en-US" sz="1400" dirty="0" smtClean="0">
                <a:ea typeface="ＭＳ 明朝"/>
                <a:cs typeface="Times New Roman"/>
              </a:rPr>
              <a:t>experiments</a:t>
            </a:r>
          </a:p>
          <a:p>
            <a:pPr marL="685800" lvl="1" indent="-228600">
              <a:spcBef>
                <a:spcPts val="0"/>
              </a:spcBef>
              <a:buFont typeface="Symbol"/>
              <a:buChar char=""/>
            </a:pPr>
            <a:r>
              <a:rPr lang="en-US" sz="1400" dirty="0">
                <a:ea typeface="ＭＳ 明朝"/>
                <a:cs typeface="Times New Roman"/>
              </a:rPr>
              <a:t>In each specification the estimates treatment effect is an increase in enrollment of a little more than 5</a:t>
            </a:r>
            <a:r>
              <a:rPr lang="en-US" sz="1400" dirty="0" smtClean="0">
                <a:ea typeface="ＭＳ 明朝"/>
                <a:cs typeface="Times New Roman"/>
              </a:rPr>
              <a:t>%</a:t>
            </a:r>
          </a:p>
          <a:p>
            <a:pPr marL="228600" indent="-228600">
              <a:spcBef>
                <a:spcPts val="0"/>
              </a:spcBef>
              <a:buFont typeface="Symbol"/>
              <a:buChar char=""/>
            </a:pPr>
            <a:r>
              <a:rPr lang="en-US" sz="1600" dirty="0" smtClean="0">
                <a:ea typeface="ＭＳ 明朝"/>
                <a:cs typeface="Times New Roman"/>
              </a:rPr>
              <a:t> Column 7</a:t>
            </a:r>
          </a:p>
          <a:p>
            <a:pPr marL="685800" lvl="1" indent="-228600">
              <a:spcBef>
                <a:spcPts val="0"/>
              </a:spcBef>
              <a:buFont typeface="Symbol"/>
              <a:buChar char=""/>
            </a:pPr>
            <a:r>
              <a:rPr lang="en-US" sz="1500" dirty="0" smtClean="0">
                <a:ea typeface="ＭＳ 明朝"/>
                <a:cs typeface="Cambria"/>
              </a:rPr>
              <a:t>Direct </a:t>
            </a:r>
            <a:r>
              <a:rPr lang="en-US" sz="1500" dirty="0">
                <a:ea typeface="ＭＳ 明朝"/>
                <a:cs typeface="Cambria"/>
              </a:rPr>
              <a:t>comparison of the three programs </a:t>
            </a:r>
            <a:r>
              <a:rPr lang="en-US" sz="1500" dirty="0">
                <a:cs typeface="Cambria"/>
              </a:rPr>
              <a:t>with both demographic controls and school fixed-effects on a sample that includes all </a:t>
            </a:r>
            <a:r>
              <a:rPr lang="en-US" sz="1500" dirty="0" err="1">
                <a:cs typeface="Cambria"/>
              </a:rPr>
              <a:t>Suba</a:t>
            </a:r>
            <a:r>
              <a:rPr lang="en-US" sz="1500" dirty="0">
                <a:cs typeface="Cambria"/>
              </a:rPr>
              <a:t> students and subset of San Cristobal students that are in grades 9-</a:t>
            </a:r>
            <a:r>
              <a:rPr lang="en-US" sz="1500" dirty="0" smtClean="0">
                <a:cs typeface="Cambria"/>
              </a:rPr>
              <a:t>11.</a:t>
            </a:r>
            <a:endParaRPr lang="en-US" sz="1400" dirty="0">
              <a:ea typeface="ＭＳ 明朝"/>
              <a:cs typeface="Times New Roman"/>
            </a:endParaRPr>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590186" y="792079"/>
            <a:ext cx="5486400" cy="4572000"/>
          </a:xfrm>
          <a:prstGeom prst="rect">
            <a:avLst/>
          </a:prstGeom>
          <a:noFill/>
          <a:ln>
            <a:noFill/>
          </a:ln>
        </p:spPr>
      </p:pic>
    </p:spTree>
    <p:extLst>
      <p:ext uri="{BB962C8B-B14F-4D97-AF65-F5344CB8AC3E}">
        <p14:creationId xmlns:p14="http://schemas.microsoft.com/office/powerpoint/2010/main" val="423845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3" y="551853"/>
            <a:ext cx="3915925" cy="480451"/>
          </a:xfrm>
          <a:solidFill>
            <a:schemeClr val="bg1"/>
          </a:solidFill>
        </p:spPr>
        <p:txBody>
          <a:bodyPr/>
          <a:lstStyle/>
          <a:p>
            <a:r>
              <a:rPr lang="en-US" dirty="0" smtClean="0"/>
              <a:t>Results: Re-Enrollment</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02628" y="1021650"/>
            <a:ext cx="7837892" cy="4572000"/>
          </a:xfrm>
          <a:prstGeom prst="rect">
            <a:avLst/>
          </a:prstGeom>
          <a:noFill/>
          <a:ln>
            <a:noFill/>
          </a:ln>
        </p:spPr>
      </p:pic>
      <p:sp>
        <p:nvSpPr>
          <p:cNvPr id="8" name="Text Placeholder 3"/>
          <p:cNvSpPr>
            <a:spLocks noGrp="1"/>
          </p:cNvSpPr>
          <p:nvPr>
            <p:ph type="body" sz="half" idx="2"/>
          </p:nvPr>
        </p:nvSpPr>
        <p:spPr>
          <a:xfrm>
            <a:off x="266521" y="5620934"/>
            <a:ext cx="8073999" cy="1058708"/>
          </a:xfrm>
          <a:solidFill>
            <a:schemeClr val="bg1"/>
          </a:solidFill>
        </p:spPr>
        <p:txBody>
          <a:bodyPr>
            <a:normAutofit fontScale="92500"/>
          </a:bodyPr>
          <a:lstStyle/>
          <a:p>
            <a:pPr marL="285750" indent="-285750">
              <a:buFont typeface="Arial"/>
              <a:buChar char="•"/>
            </a:pPr>
            <a:r>
              <a:rPr lang="en-US" sz="1600" dirty="0" smtClean="0">
                <a:cs typeface="Cambria"/>
              </a:rPr>
              <a:t>Savings treatment significantly increases enrollment by 4%</a:t>
            </a:r>
          </a:p>
          <a:p>
            <a:pPr marL="285750" indent="-285750">
              <a:buFont typeface="Arial"/>
              <a:buChar char="•"/>
            </a:pPr>
            <a:r>
              <a:rPr lang="en-US" sz="1600" dirty="0" smtClean="0">
                <a:cs typeface="Cambria"/>
              </a:rPr>
              <a:t>Basic treatment increases enrollment by only 1.1-1.17% depending on the specification</a:t>
            </a:r>
          </a:p>
          <a:p>
            <a:pPr marL="285750" indent="-285750">
              <a:buFont typeface="Arial"/>
              <a:buChar char="•"/>
            </a:pPr>
            <a:r>
              <a:rPr lang="en-US" sz="1600" dirty="0" smtClean="0">
                <a:cs typeface="Cambria"/>
              </a:rPr>
              <a:t>Tertiary treatment increases enrollment by 3.7%</a:t>
            </a:r>
          </a:p>
          <a:p>
            <a:pPr marL="285750" indent="-285750">
              <a:buFont typeface="Arial"/>
              <a:buChar char="•"/>
            </a:pPr>
            <a:endParaRPr lang="en-US" sz="1600" dirty="0">
              <a:cs typeface="Cambria"/>
            </a:endParaRPr>
          </a:p>
        </p:txBody>
      </p:sp>
    </p:spTree>
    <p:extLst>
      <p:ext uri="{BB962C8B-B14F-4D97-AF65-F5344CB8AC3E}">
        <p14:creationId xmlns:p14="http://schemas.microsoft.com/office/powerpoint/2010/main" val="16569733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rmal">
      <a:dk1>
        <a:srgbClr val="534239"/>
      </a:dk1>
      <a:lt1>
        <a:srgbClr val="FFFFFF"/>
      </a:lt1>
      <a:dk2>
        <a:srgbClr val="3D3A48"/>
      </a:dk2>
      <a:lt2>
        <a:srgbClr val="E1DFD1"/>
      </a:lt2>
      <a:accent1>
        <a:srgbClr val="907F76"/>
      </a:accent1>
      <a:accent2>
        <a:srgbClr val="A46645"/>
      </a:accent2>
      <a:accent3>
        <a:srgbClr val="CD9C47"/>
      </a:accent3>
      <a:accent4>
        <a:srgbClr val="9A92CD"/>
      </a:accent4>
      <a:accent5>
        <a:srgbClr val="7D639B"/>
      </a:accent5>
      <a:accent6>
        <a:srgbClr val="733678"/>
      </a:accent6>
      <a:hlink>
        <a:srgbClr val="A84914"/>
      </a:hlink>
      <a:folHlink>
        <a:srgbClr val="B2567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2084</TotalTime>
  <Words>1145</Words>
  <Application>Microsoft Office PowerPoint</Application>
  <PresentationFormat>On-screen Show (4:3)</PresentationFormat>
  <Paragraphs>95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Improving the Design of Conditional Transfer Programs: Evidence from a Randomized  Education Experiment in Colombia </vt:lpstr>
      <vt:lpstr>Motivation</vt:lpstr>
      <vt:lpstr>Background</vt:lpstr>
      <vt:lpstr>Experiment Design</vt:lpstr>
      <vt:lpstr>Experiment Design (cont.)</vt:lpstr>
      <vt:lpstr>Data</vt:lpstr>
      <vt:lpstr>Models</vt:lpstr>
      <vt:lpstr>Results: Attendance</vt:lpstr>
      <vt:lpstr>Results: Re-Enrollment</vt:lpstr>
      <vt:lpstr>Results: Sibling Effect</vt:lpstr>
      <vt:lpstr>Conclusion</vt:lpstr>
    </vt:vector>
  </TitlesOfParts>
  <Company>University of Miami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Private Value Auctions: Bidder Behaviour in First-, Second- And Third-Price Auctions With Varying Numbers of Bidders</dc:title>
  <dc:creator>Lauren Coker</dc:creator>
  <cp:lastModifiedBy>Jeffrey Nugent</cp:lastModifiedBy>
  <cp:revision>37</cp:revision>
  <dcterms:created xsi:type="dcterms:W3CDTF">2017-04-10T04:51:17Z</dcterms:created>
  <dcterms:modified xsi:type="dcterms:W3CDTF">2017-04-11T20:08:17Z</dcterms:modified>
</cp:coreProperties>
</file>