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0"/>
  </p:notesMasterIdLst>
  <p:sldIdLst>
    <p:sldId id="256" r:id="rId2"/>
    <p:sldId id="257" r:id="rId3"/>
    <p:sldId id="258" r:id="rId4"/>
    <p:sldId id="265" r:id="rId5"/>
    <p:sldId id="262" r:id="rId6"/>
    <p:sldId id="259" r:id="rId7"/>
    <p:sldId id="260" r:id="rId8"/>
    <p:sldId id="266" r:id="rId9"/>
    <p:sldId id="267" r:id="rId10"/>
    <p:sldId id="268" r:id="rId11"/>
    <p:sldId id="269" r:id="rId12"/>
    <p:sldId id="270" r:id="rId13"/>
    <p:sldId id="271" r:id="rId14"/>
    <p:sldId id="272" r:id="rId15"/>
    <p:sldId id="273" r:id="rId16"/>
    <p:sldId id="261" r:id="rId17"/>
    <p:sldId id="274" r:id="rId18"/>
    <p:sldId id="263" r:id="rId19"/>
    <p:sldId id="264" r:id="rId20"/>
    <p:sldId id="276" r:id="rId21"/>
    <p:sldId id="277" r:id="rId22"/>
    <p:sldId id="278" r:id="rId23"/>
    <p:sldId id="279" r:id="rId24"/>
    <p:sldId id="275"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0"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FC673-E677-4E06-8AE5-E50E8ABDDC4E}" type="datetimeFigureOut">
              <a:rPr lang="en-US" smtClean="0"/>
              <a:t>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F6FF5-9FE3-4CB1-B9BA-0AECED934136}" type="slidenum">
              <a:rPr lang="en-US" smtClean="0"/>
              <a:t>‹#›</a:t>
            </a:fld>
            <a:endParaRPr lang="en-US"/>
          </a:p>
        </p:txBody>
      </p:sp>
    </p:spTree>
    <p:extLst>
      <p:ext uri="{BB962C8B-B14F-4D97-AF65-F5344CB8AC3E}">
        <p14:creationId xmlns:p14="http://schemas.microsoft.com/office/powerpoint/2010/main" val="121683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BF6FF5-9FE3-4CB1-B9BA-0AECED934136}" type="slidenum">
              <a:rPr lang="en-US" smtClean="0"/>
              <a:t>6</a:t>
            </a:fld>
            <a:endParaRPr lang="en-US"/>
          </a:p>
        </p:txBody>
      </p:sp>
    </p:spTree>
    <p:extLst>
      <p:ext uri="{BB962C8B-B14F-4D97-AF65-F5344CB8AC3E}">
        <p14:creationId xmlns:p14="http://schemas.microsoft.com/office/powerpoint/2010/main" val="14904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33F121-A9C9-4C2F-986B-05E9A8157564}"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11353-F711-4620-AEB4-99464B6CBD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0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3F121-A9C9-4C2F-986B-05E9A8157564}"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7483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3F121-A9C9-4C2F-986B-05E9A8157564}"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253476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3F121-A9C9-4C2F-986B-05E9A8157564}"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249305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33F121-A9C9-4C2F-986B-05E9A8157564}"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11353-F711-4620-AEB4-99464B6CBD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06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33F121-A9C9-4C2F-986B-05E9A8157564}"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79626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33F121-A9C9-4C2F-986B-05E9A8157564}"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396004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33F121-A9C9-4C2F-986B-05E9A8157564}"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205578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33F121-A9C9-4C2F-986B-05E9A8157564}" type="datetimeFigureOut">
              <a:rPr lang="en-US" smtClean="0"/>
              <a:t>2/2/2017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334086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33F121-A9C9-4C2F-986B-05E9A8157564}" type="datetimeFigureOut">
              <a:rPr lang="en-US" smtClean="0"/>
              <a:t>2/2/2017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811353-F711-4620-AEB4-99464B6CBD15}" type="slidenum">
              <a:rPr lang="en-US" smtClean="0"/>
              <a:t>‹#›</a:t>
            </a:fld>
            <a:endParaRPr lang="en-US"/>
          </a:p>
        </p:txBody>
      </p:sp>
    </p:spTree>
    <p:extLst>
      <p:ext uri="{BB962C8B-B14F-4D97-AF65-F5344CB8AC3E}">
        <p14:creationId xmlns:p14="http://schemas.microsoft.com/office/powerpoint/2010/main" val="211584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33F121-A9C9-4C2F-986B-05E9A8157564}"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11353-F711-4620-AEB4-99464B6CBD15}" type="slidenum">
              <a:rPr lang="en-US" smtClean="0"/>
              <a:t>‹#›</a:t>
            </a:fld>
            <a:endParaRPr lang="en-US"/>
          </a:p>
        </p:txBody>
      </p:sp>
    </p:spTree>
    <p:extLst>
      <p:ext uri="{BB962C8B-B14F-4D97-AF65-F5344CB8AC3E}">
        <p14:creationId xmlns:p14="http://schemas.microsoft.com/office/powerpoint/2010/main" val="168323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33F121-A9C9-4C2F-986B-05E9A8157564}" type="datetimeFigureOut">
              <a:rPr lang="en-US" smtClean="0"/>
              <a:t>2/2/2017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811353-F711-4620-AEB4-99464B6CBD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30937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Does Titling Matter? Evidence from Housing Markets in India</a:t>
            </a:r>
          </a:p>
        </p:txBody>
      </p:sp>
      <p:sp>
        <p:nvSpPr>
          <p:cNvPr id="3" name="Subtitle 2"/>
          <p:cNvSpPr>
            <a:spLocks noGrp="1"/>
          </p:cNvSpPr>
          <p:nvPr>
            <p:ph type="subTitle" idx="1"/>
          </p:nvPr>
        </p:nvSpPr>
        <p:spPr/>
        <p:txBody>
          <a:bodyPr/>
          <a:lstStyle/>
          <a:p>
            <a:r>
              <a:rPr lang="en-US" dirty="0"/>
              <a:t>Antonio Bento, </a:t>
            </a:r>
            <a:r>
              <a:rPr lang="en-US" dirty="0" err="1"/>
              <a:t>Somik</a:t>
            </a:r>
            <a:r>
              <a:rPr lang="en-US" dirty="0"/>
              <a:t> </a:t>
            </a:r>
            <a:r>
              <a:rPr lang="en-US" dirty="0" err="1"/>
              <a:t>Lall</a:t>
            </a:r>
            <a:r>
              <a:rPr lang="en-US" dirty="0"/>
              <a:t>, Joel Landry</a:t>
            </a:r>
          </a:p>
          <a:p>
            <a:r>
              <a:rPr lang="en-US" dirty="0"/>
              <a:t>2013</a:t>
            </a:r>
          </a:p>
        </p:txBody>
      </p:sp>
    </p:spTree>
    <p:extLst>
      <p:ext uri="{BB962C8B-B14F-4D97-AF65-F5344CB8AC3E}">
        <p14:creationId xmlns:p14="http://schemas.microsoft.com/office/powerpoint/2010/main" val="351426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212" y="0"/>
            <a:ext cx="10114671" cy="6858000"/>
          </a:xfrm>
        </p:spPr>
      </p:pic>
    </p:spTree>
    <p:extLst>
      <p:ext uri="{BB962C8B-B14F-4D97-AF65-F5344CB8AC3E}">
        <p14:creationId xmlns:p14="http://schemas.microsoft.com/office/powerpoint/2010/main" val="177841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OLS Hedonic</a:t>
            </a:r>
          </a:p>
        </p:txBody>
      </p:sp>
      <p:sp>
        <p:nvSpPr>
          <p:cNvPr id="3" name="Content Placeholder 2"/>
          <p:cNvSpPr>
            <a:spLocks noGrp="1"/>
          </p:cNvSpPr>
          <p:nvPr>
            <p:ph idx="1"/>
          </p:nvPr>
        </p:nvSpPr>
        <p:spPr/>
        <p:txBody>
          <a:bodyPr/>
          <a:lstStyle/>
          <a:p>
            <a:r>
              <a:rPr lang="en-US" dirty="0"/>
              <a:t>Hedonic estimation provides a natural framework for assessing the impact of a title on housing values</a:t>
            </a:r>
          </a:p>
          <a:p>
            <a:r>
              <a:rPr lang="en-US" dirty="0"/>
              <a:t>Based on the principle that houses are composite goods whose value is a combination if the values of the individual attributes that compose the house as well as the amenities and services available in the area</a:t>
            </a:r>
          </a:p>
          <a:p>
            <a:r>
              <a:rPr lang="en-US" dirty="0"/>
              <a:t>Since the effects of titling should be capitalized into housing prices, capture the effect by including a dummy for titling alongside other housing and neighborhood attributes</a:t>
            </a:r>
          </a:p>
        </p:txBody>
      </p:sp>
    </p:spTree>
    <p:extLst>
      <p:ext uri="{BB962C8B-B14F-4D97-AF65-F5344CB8AC3E}">
        <p14:creationId xmlns:p14="http://schemas.microsoft.com/office/powerpoint/2010/main" val="75118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Uses a Semi-log model</a:t>
            </a:r>
          </a:p>
          <a:p>
            <a:r>
              <a:rPr lang="en-US" sz="2400" dirty="0"/>
              <a:t>                                     </a:t>
            </a:r>
            <a:r>
              <a:rPr lang="en-US" sz="2400" dirty="0" err="1"/>
              <a:t>y</a:t>
            </a:r>
            <a:r>
              <a:rPr lang="en-US" sz="2400" baseline="-25000" dirty="0" err="1"/>
              <a:t>iw</a:t>
            </a:r>
            <a:r>
              <a:rPr lang="en-US" sz="2400" dirty="0"/>
              <a:t>= </a:t>
            </a:r>
            <a:r>
              <a:rPr lang="el-GR" sz="2400" dirty="0"/>
              <a:t>α</a:t>
            </a:r>
            <a:r>
              <a:rPr lang="en-US" sz="2400" dirty="0"/>
              <a:t> + </a:t>
            </a:r>
            <a:r>
              <a:rPr lang="el-GR" sz="2400" dirty="0"/>
              <a:t>β</a:t>
            </a:r>
            <a:r>
              <a:rPr lang="en-US" sz="2400" dirty="0" err="1"/>
              <a:t>Title</a:t>
            </a:r>
            <a:r>
              <a:rPr lang="en-US" sz="2400" baseline="-25000" dirty="0" err="1"/>
              <a:t>iw</a:t>
            </a:r>
            <a:r>
              <a:rPr lang="en-US" sz="2400" baseline="-25000" dirty="0"/>
              <a:t> </a:t>
            </a:r>
            <a:r>
              <a:rPr lang="en-US" sz="2400" dirty="0"/>
              <a:t>+ </a:t>
            </a:r>
            <a:r>
              <a:rPr lang="el-GR" sz="2400" dirty="0"/>
              <a:t>γ</a:t>
            </a:r>
            <a:r>
              <a:rPr lang="en-US" sz="2400" dirty="0" err="1"/>
              <a:t>X</a:t>
            </a:r>
            <a:r>
              <a:rPr lang="en-US" sz="2400" baseline="-25000" dirty="0" err="1"/>
              <a:t>iw</a:t>
            </a:r>
            <a:r>
              <a:rPr lang="en-US" sz="2400" dirty="0"/>
              <a:t> + </a:t>
            </a:r>
            <a:r>
              <a:rPr lang="el-GR" sz="2400" dirty="0"/>
              <a:t>δ</a:t>
            </a:r>
            <a:r>
              <a:rPr lang="en-US" sz="2400" baseline="-25000" dirty="0"/>
              <a:t>w </a:t>
            </a:r>
            <a:r>
              <a:rPr lang="en-US" sz="2400" dirty="0"/>
              <a:t> + </a:t>
            </a:r>
            <a:r>
              <a:rPr lang="el-GR" sz="2400" dirty="0"/>
              <a:t>μ</a:t>
            </a:r>
            <a:r>
              <a:rPr lang="en-US" sz="2400" baseline="-25000" dirty="0" err="1"/>
              <a:t>iw</a:t>
            </a:r>
            <a:endParaRPr lang="en-US" sz="2400" baseline="-25000" dirty="0"/>
          </a:p>
          <a:p>
            <a:r>
              <a:rPr lang="en-US" sz="2400" dirty="0"/>
              <a:t> </a:t>
            </a:r>
            <a:r>
              <a:rPr lang="en-US" dirty="0" err="1"/>
              <a:t>y</a:t>
            </a:r>
            <a:r>
              <a:rPr lang="en-US" baseline="-25000" dirty="0" err="1"/>
              <a:t>iw</a:t>
            </a:r>
            <a:r>
              <a:rPr lang="en-US" baseline="-25000" dirty="0"/>
              <a:t> </a:t>
            </a:r>
            <a:r>
              <a:rPr lang="en-US" dirty="0"/>
              <a:t> = </a:t>
            </a:r>
            <a:r>
              <a:rPr lang="en-US" dirty="0" err="1"/>
              <a:t>natual</a:t>
            </a:r>
            <a:r>
              <a:rPr lang="en-US" dirty="0"/>
              <a:t> log of the estimated monthly rent value of the housing unit</a:t>
            </a:r>
          </a:p>
          <a:p>
            <a:r>
              <a:rPr lang="en-US" dirty="0" err="1"/>
              <a:t>Title</a:t>
            </a:r>
            <a:r>
              <a:rPr lang="en-US" baseline="-25000" dirty="0" err="1"/>
              <a:t>iw</a:t>
            </a:r>
            <a:r>
              <a:rPr lang="en-US" baseline="-25000" dirty="0"/>
              <a:t> </a:t>
            </a:r>
            <a:r>
              <a:rPr lang="en-US" dirty="0"/>
              <a:t> = Dummy equal to one if a housing unit possesses a title</a:t>
            </a:r>
          </a:p>
          <a:p>
            <a:r>
              <a:rPr lang="en-US" dirty="0" err="1"/>
              <a:t>X</a:t>
            </a:r>
            <a:r>
              <a:rPr lang="en-US" baseline="-25000" dirty="0" err="1"/>
              <a:t>iw</a:t>
            </a:r>
            <a:r>
              <a:rPr lang="en-US" baseline="-25000" dirty="0"/>
              <a:t> </a:t>
            </a:r>
            <a:r>
              <a:rPr lang="en-US" dirty="0"/>
              <a:t>= vector of covariates</a:t>
            </a:r>
          </a:p>
          <a:p>
            <a:r>
              <a:rPr lang="el-GR" dirty="0"/>
              <a:t>δ</a:t>
            </a:r>
            <a:r>
              <a:rPr lang="en-US" baseline="-25000" dirty="0"/>
              <a:t>w </a:t>
            </a:r>
            <a:r>
              <a:rPr lang="en-US" dirty="0"/>
              <a:t>= Captures the unobservable house invariant fixed effect from residing in a given municipal ward where w= 1…48 different wards</a:t>
            </a:r>
          </a:p>
          <a:p>
            <a:r>
              <a:rPr lang="el-GR" dirty="0"/>
              <a:t>μ</a:t>
            </a:r>
            <a:r>
              <a:rPr lang="en-US" baseline="-25000" dirty="0" err="1"/>
              <a:t>iw</a:t>
            </a:r>
            <a:r>
              <a:rPr lang="en-US" dirty="0"/>
              <a:t> = Error terms</a:t>
            </a:r>
          </a:p>
          <a:p>
            <a:r>
              <a:rPr lang="el-GR" dirty="0"/>
              <a:t>α</a:t>
            </a:r>
            <a:r>
              <a:rPr lang="en-US" dirty="0"/>
              <a:t>, </a:t>
            </a:r>
            <a:r>
              <a:rPr lang="el-GR" dirty="0"/>
              <a:t>β</a:t>
            </a:r>
            <a:r>
              <a:rPr lang="en-US" dirty="0"/>
              <a:t> , </a:t>
            </a:r>
            <a:r>
              <a:rPr lang="el-GR" dirty="0"/>
              <a:t>γ</a:t>
            </a:r>
            <a:r>
              <a:rPr lang="en-US" dirty="0"/>
              <a:t> are the coefficients to be estimated</a:t>
            </a:r>
            <a:endParaRPr lang="en-US" baseline="-25000" dirty="0"/>
          </a:p>
          <a:p>
            <a:endParaRPr lang="en-US" baseline="-25000" dirty="0"/>
          </a:p>
          <a:p>
            <a:endParaRPr lang="en-US" dirty="0"/>
          </a:p>
          <a:p>
            <a:endParaRPr lang="en-US" sz="2400" baseline="-25000" dirty="0"/>
          </a:p>
          <a:p>
            <a:endParaRPr lang="en-US" dirty="0"/>
          </a:p>
        </p:txBody>
      </p:sp>
    </p:spTree>
    <p:extLst>
      <p:ext uri="{BB962C8B-B14F-4D97-AF65-F5344CB8AC3E}">
        <p14:creationId xmlns:p14="http://schemas.microsoft.com/office/powerpoint/2010/main" val="426686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X</a:t>
            </a:r>
            <a:r>
              <a:rPr lang="en-US" baseline="-25000" dirty="0" err="1"/>
              <a:t>iw</a:t>
            </a:r>
            <a:r>
              <a:rPr lang="en-US" baseline="-25000" dirty="0"/>
              <a:t>  </a:t>
            </a:r>
            <a:r>
              <a:rPr lang="en-US" dirty="0"/>
              <a:t> Includes many of the housing unit, geographic, and neighborhood reported in Table one</a:t>
            </a:r>
          </a:p>
          <a:p>
            <a:r>
              <a:rPr lang="en-US" dirty="0"/>
              <a:t>Natural log od area used for living space, natural log of the number of hours per week for which water is available, has toilet inside the unit, </a:t>
            </a:r>
            <a:r>
              <a:rPr lang="en-US" dirty="0" err="1"/>
              <a:t>etc</a:t>
            </a:r>
            <a:r>
              <a:rPr lang="en-US" dirty="0"/>
              <a:t>…</a:t>
            </a:r>
          </a:p>
          <a:p>
            <a:r>
              <a:rPr lang="en-US" sz="2400" dirty="0"/>
              <a:t> </a:t>
            </a:r>
            <a:r>
              <a:rPr lang="en-US" dirty="0" err="1"/>
              <a:t>y</a:t>
            </a:r>
            <a:r>
              <a:rPr lang="en-US" baseline="-25000" dirty="0" err="1"/>
              <a:t>iw</a:t>
            </a:r>
            <a:r>
              <a:rPr lang="en-US" baseline="-25000" dirty="0"/>
              <a:t>  </a:t>
            </a:r>
            <a:r>
              <a:rPr lang="en-US" dirty="0"/>
              <a:t> The value of the housing unit is the household’s marginal willingness to pay for the vector of swelling unit and neighborhood characteristics that are included on the right hand side of the equation</a:t>
            </a:r>
          </a:p>
          <a:p>
            <a:r>
              <a:rPr lang="en-US" dirty="0" err="1"/>
              <a:t>Title</a:t>
            </a:r>
            <a:r>
              <a:rPr lang="en-US" baseline="-25000" dirty="0" err="1"/>
              <a:t>iw</a:t>
            </a:r>
            <a:r>
              <a:rPr lang="en-US" baseline="-25000" dirty="0"/>
              <a:t> </a:t>
            </a:r>
            <a:r>
              <a:rPr lang="en-US" dirty="0"/>
              <a:t> is the household’s willingness to pay for a title.</a:t>
            </a:r>
          </a:p>
        </p:txBody>
      </p:sp>
    </p:spTree>
    <p:extLst>
      <p:ext uri="{BB962C8B-B14F-4D97-AF65-F5344CB8AC3E}">
        <p14:creationId xmlns:p14="http://schemas.microsoft.com/office/powerpoint/2010/main" val="34644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439" y="0"/>
            <a:ext cx="9164008" cy="6858000"/>
          </a:xfrm>
        </p:spPr>
      </p:pic>
    </p:spTree>
    <p:extLst>
      <p:ext uri="{BB962C8B-B14F-4D97-AF65-F5344CB8AC3E}">
        <p14:creationId xmlns:p14="http://schemas.microsoft.com/office/powerpoint/2010/main" val="19477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Under the OLS Hedonic specification, a household’s willingness to pay for a title is considerably large</a:t>
            </a:r>
          </a:p>
          <a:p>
            <a:r>
              <a:rPr lang="en-US" dirty="0"/>
              <a:t>As more covariates are included in the coefficient on titling remains statistically significant</a:t>
            </a:r>
          </a:p>
          <a:p>
            <a:r>
              <a:rPr lang="en-US" dirty="0"/>
              <a:t>Presence of a title corresponds to a 19.6% increase in the estimated monthly rental value of the housing unit in full model</a:t>
            </a:r>
          </a:p>
          <a:p>
            <a:r>
              <a:rPr lang="en-US" dirty="0"/>
              <a:t>Smaller than the previous estimates of 58% that Jimenez (1984) finds and closer to 25% shown in Friedman et all (1988)</a:t>
            </a:r>
          </a:p>
          <a:p>
            <a:r>
              <a:rPr lang="en-US" dirty="0"/>
              <a:t>Smaller due to  treatment status being exogenously assigned</a:t>
            </a:r>
          </a:p>
        </p:txBody>
      </p:sp>
    </p:spTree>
    <p:extLst>
      <p:ext uri="{BB962C8B-B14F-4D97-AF65-F5344CB8AC3E}">
        <p14:creationId xmlns:p14="http://schemas.microsoft.com/office/powerpoint/2010/main" val="4704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Propensity Score Matching</a:t>
            </a:r>
          </a:p>
        </p:txBody>
      </p:sp>
      <p:sp>
        <p:nvSpPr>
          <p:cNvPr id="3" name="Content Placeholder 2"/>
          <p:cNvSpPr>
            <a:spLocks noGrp="1"/>
          </p:cNvSpPr>
          <p:nvPr>
            <p:ph idx="1"/>
          </p:nvPr>
        </p:nvSpPr>
        <p:spPr/>
        <p:txBody>
          <a:bodyPr>
            <a:normAutofit fontScale="92500" lnSpcReduction="10000"/>
          </a:bodyPr>
          <a:lstStyle/>
          <a:p>
            <a:r>
              <a:rPr lang="en-US" sz="2400" dirty="0"/>
              <a:t>Match treated and untreated observations on the estimated probability of being treated (propensity score)</a:t>
            </a:r>
          </a:p>
          <a:p>
            <a:r>
              <a:rPr lang="en-US" altLang="en-US" sz="2400" dirty="0"/>
              <a:t>Enables matching not just at the mean but balances the distribution of observed characteristics across treatment and control</a:t>
            </a:r>
          </a:p>
          <a:p>
            <a:r>
              <a:rPr lang="en-US" sz="2400" dirty="0"/>
              <a:t>STEPS</a:t>
            </a:r>
          </a:p>
          <a:p>
            <a:pPr marL="533400" indent="-533400">
              <a:buFont typeface="Wingdings" panose="05000000000000000000" pitchFamily="2" charset="2"/>
              <a:buAutoNum type="arabicPeriod"/>
            </a:pPr>
            <a:r>
              <a:rPr lang="en-US" altLang="en-US" sz="2400" dirty="0"/>
              <a:t>Need representative and comparable data for both treatment and comparison groups</a:t>
            </a:r>
          </a:p>
          <a:p>
            <a:pPr marL="533400" indent="-533400">
              <a:buFont typeface="Wingdings" panose="05000000000000000000" pitchFamily="2" charset="2"/>
              <a:buAutoNum type="arabicPeriod"/>
            </a:pPr>
            <a:r>
              <a:rPr lang="en-US" altLang="en-US" sz="2400" dirty="0"/>
              <a:t>Use a logit (or other discrete choice model) to estimate program participations as a function of observable characteristics</a:t>
            </a:r>
          </a:p>
          <a:p>
            <a:pPr marL="533400" indent="-533400">
              <a:buFont typeface="Wingdings" panose="05000000000000000000" pitchFamily="2" charset="2"/>
              <a:buAutoNum type="arabicPeriod"/>
            </a:pPr>
            <a:r>
              <a:rPr lang="en-US" altLang="en-US" sz="2400" dirty="0"/>
              <a:t>Use predicted values from logit to generate propensity score p(x</a:t>
            </a:r>
            <a:r>
              <a:rPr lang="en-US" altLang="en-US" sz="2400" baseline="-25000" dirty="0"/>
              <a:t>i</a:t>
            </a:r>
            <a:r>
              <a:rPr lang="en-US" altLang="en-US" sz="2400" dirty="0"/>
              <a:t>) for all treatment and comparison group members</a:t>
            </a:r>
          </a:p>
          <a:p>
            <a:endParaRPr lang="en-US" sz="2400" dirty="0"/>
          </a:p>
          <a:p>
            <a:pPr marL="384048" lvl="2" indent="0">
              <a:buNone/>
            </a:pPr>
            <a:endParaRPr lang="en-US" sz="2400" dirty="0"/>
          </a:p>
          <a:p>
            <a:pPr marL="384048" lvl="2" indent="0">
              <a:buNone/>
            </a:pPr>
            <a:endParaRPr lang="en-US" sz="2400" dirty="0"/>
          </a:p>
          <a:p>
            <a:pPr marL="384048" lvl="2" indent="0">
              <a:buNone/>
            </a:pPr>
            <a:endParaRPr lang="en-US" sz="2400" dirty="0"/>
          </a:p>
          <a:p>
            <a:pPr marL="384048" lvl="2" indent="0">
              <a:buNone/>
            </a:pPr>
            <a:endParaRPr lang="en-US" sz="2400" dirty="0"/>
          </a:p>
        </p:txBody>
      </p:sp>
    </p:spTree>
    <p:extLst>
      <p:ext uri="{BB962C8B-B14F-4D97-AF65-F5344CB8AC3E}">
        <p14:creationId xmlns:p14="http://schemas.microsoft.com/office/powerpoint/2010/main" val="296634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PSM: Key Assumptions</a:t>
            </a:r>
            <a:endParaRPr lang="en-US" dirty="0"/>
          </a:p>
        </p:txBody>
      </p:sp>
      <p:sp>
        <p:nvSpPr>
          <p:cNvPr id="3" name="Content Placeholder 2"/>
          <p:cNvSpPr>
            <a:spLocks noGrp="1"/>
          </p:cNvSpPr>
          <p:nvPr>
            <p:ph idx="1"/>
          </p:nvPr>
        </p:nvSpPr>
        <p:spPr/>
        <p:txBody>
          <a:bodyPr/>
          <a:lstStyle/>
          <a:p>
            <a:pPr>
              <a:spcBef>
                <a:spcPct val="15000"/>
              </a:spcBef>
            </a:pPr>
            <a:r>
              <a:rPr lang="en-US" altLang="en-US" sz="2600" dirty="0"/>
              <a:t>Key assumption: participation is independent of outcomes conditional on X</a:t>
            </a:r>
            <a:r>
              <a:rPr lang="en-US" altLang="en-US" sz="2600" baseline="-25000" dirty="0"/>
              <a:t>i</a:t>
            </a:r>
          </a:p>
          <a:p>
            <a:pPr lvl="1">
              <a:spcBef>
                <a:spcPct val="15000"/>
              </a:spcBef>
            </a:pPr>
            <a:endParaRPr lang="en-US" altLang="en-US" sz="2200" baseline="-25000" dirty="0"/>
          </a:p>
          <a:p>
            <a:pPr>
              <a:spcBef>
                <a:spcPct val="15000"/>
              </a:spcBef>
            </a:pPr>
            <a:endParaRPr lang="en-US" altLang="en-US" sz="2600" baseline="-25000" dirty="0"/>
          </a:p>
          <a:p>
            <a:pPr lvl="1">
              <a:spcBef>
                <a:spcPct val="15000"/>
              </a:spcBef>
            </a:pPr>
            <a:r>
              <a:rPr lang="en-US" altLang="en-US" sz="2600" dirty="0"/>
              <a:t>This is false if there are unobserved outcomes affecting participation</a:t>
            </a:r>
          </a:p>
          <a:p>
            <a:pPr lvl="1">
              <a:spcBef>
                <a:spcPct val="15000"/>
              </a:spcBef>
            </a:pPr>
            <a:endParaRPr lang="en-US" altLang="en-US" sz="2200" dirty="0"/>
          </a:p>
          <a:p>
            <a:pPr>
              <a:spcBef>
                <a:spcPct val="15000"/>
              </a:spcBef>
            </a:pPr>
            <a:r>
              <a:rPr lang="en-US" altLang="en-US" sz="2600" dirty="0"/>
              <a:t>Enables matching not just at the mean but balances the distribution of observed characteristics across treatment and control</a:t>
            </a:r>
          </a:p>
          <a:p>
            <a:endParaRPr lang="en-US" dirty="0"/>
          </a:p>
        </p:txBody>
      </p:sp>
      <p:graphicFrame>
        <p:nvGraphicFramePr>
          <p:cNvPr id="4" name="Object 4"/>
          <p:cNvGraphicFramePr>
            <a:graphicFrameLocks noChangeAspect="1"/>
          </p:cNvGraphicFramePr>
          <p:nvPr/>
        </p:nvGraphicFramePr>
        <p:xfrm>
          <a:off x="1682750" y="2514600"/>
          <a:ext cx="4413250" cy="503238"/>
        </p:xfrm>
        <a:graphic>
          <a:graphicData uri="http://schemas.openxmlformats.org/presentationml/2006/ole">
            <mc:AlternateContent xmlns:mc="http://schemas.openxmlformats.org/markup-compatibility/2006">
              <mc:Choice xmlns:v="urn:schemas-microsoft-com:vml" Requires="v">
                <p:oleObj spid="_x0000_s1152" name="Equation" r:id="rId3" imgW="2006600" imgH="228600" progId="Equation.3">
                  <p:embed/>
                </p:oleObj>
              </mc:Choice>
              <mc:Fallback>
                <p:oleObj name="Equation" r:id="rId3" imgW="2006600" imgH="228600" progId="Equation.3">
                  <p:embed/>
                  <p:pic>
                    <p:nvPicPr>
                      <p:cNvPr id="6148" name="Object 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82750" y="2514600"/>
                        <a:ext cx="44132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0754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8640"/>
            <a:ext cx="10058400" cy="5587740"/>
          </a:xfrm>
        </p:spPr>
        <p:txBody>
          <a:bodyPr/>
          <a:lstStyle/>
          <a:p>
            <a:pPr marL="384048" lvl="2" indent="0">
              <a:buNone/>
            </a:pPr>
            <a:r>
              <a:rPr lang="en-US" sz="2400" b="1" dirty="0"/>
              <a:t>Y</a:t>
            </a:r>
            <a:r>
              <a:rPr lang="en-US" sz="2400" b="1" baseline="-25000" dirty="0"/>
              <a:t>1</a:t>
            </a:r>
            <a:r>
              <a:rPr lang="en-US" sz="2400" b="1" dirty="0"/>
              <a:t>= </a:t>
            </a:r>
            <a:r>
              <a:rPr lang="en-US" sz="2400" dirty="0"/>
              <a:t>potential outcome from a housing unit possessing a title</a:t>
            </a:r>
            <a:endParaRPr lang="en-US" sz="2400" baseline="-25000" dirty="0"/>
          </a:p>
          <a:p>
            <a:pPr marL="384048" lvl="2" indent="0">
              <a:buNone/>
            </a:pPr>
            <a:r>
              <a:rPr lang="en-US" sz="2400" b="1" dirty="0"/>
              <a:t>Y</a:t>
            </a:r>
            <a:r>
              <a:rPr lang="en-US" sz="2400" b="1" baseline="-25000" dirty="0"/>
              <a:t>0</a:t>
            </a:r>
            <a:r>
              <a:rPr lang="en-US" sz="2400" b="1" dirty="0"/>
              <a:t> = </a:t>
            </a:r>
            <a:r>
              <a:rPr lang="en-US" sz="2400" dirty="0"/>
              <a:t>potential outcome from a housing unit without a title</a:t>
            </a:r>
            <a:endParaRPr lang="en-US" sz="2400" b="1" baseline="-25000" dirty="0"/>
          </a:p>
          <a:p>
            <a:pPr marL="384048" lvl="2" indent="0">
              <a:buNone/>
            </a:pPr>
            <a:r>
              <a:rPr lang="en-US" sz="2400" b="1" dirty="0"/>
              <a:t>D = 1 </a:t>
            </a:r>
            <a:r>
              <a:rPr lang="en-US" sz="2400" b="1" dirty="0">
                <a:sym typeface="Wingdings" panose="05000000000000000000" pitchFamily="2" charset="2"/>
              </a:rPr>
              <a:t> </a:t>
            </a:r>
            <a:r>
              <a:rPr lang="en-US" sz="2400" dirty="0">
                <a:sym typeface="Wingdings" panose="05000000000000000000" pitchFamily="2" charset="2"/>
              </a:rPr>
              <a:t>indicate a household that received a title</a:t>
            </a:r>
            <a:endParaRPr lang="en-US" sz="2400" dirty="0"/>
          </a:p>
          <a:p>
            <a:pPr marL="384048" lvl="2" indent="0">
              <a:buNone/>
            </a:pPr>
            <a:r>
              <a:rPr lang="en-US" sz="2400" b="1" dirty="0"/>
              <a:t>D = 0</a:t>
            </a:r>
            <a:r>
              <a:rPr lang="en-US" sz="2400" b="1" dirty="0">
                <a:sym typeface="Wingdings" panose="05000000000000000000" pitchFamily="2" charset="2"/>
              </a:rPr>
              <a:t>  </a:t>
            </a:r>
            <a:r>
              <a:rPr lang="en-US" sz="2400" dirty="0">
                <a:sym typeface="Wingdings" panose="05000000000000000000" pitchFamily="2" charset="2"/>
              </a:rPr>
              <a:t>indicate a household that did not receive a title</a:t>
            </a:r>
          </a:p>
          <a:p>
            <a:pPr marL="384048" lvl="2" indent="0">
              <a:buNone/>
            </a:pPr>
            <a:r>
              <a:rPr lang="en-US" sz="2400" dirty="0">
                <a:sym typeface="Wingdings" panose="05000000000000000000" pitchFamily="2" charset="2"/>
              </a:rPr>
              <a:t>The coefficient of interest: the average impact of the treatment on the treated.  Which is the mean effect of having received a title relative to an observational equivalent( as measured by X) notified squatter settlement that did not receive a title :</a:t>
            </a:r>
            <a:r>
              <a:rPr lang="el-GR" sz="2400" b="1" dirty="0"/>
              <a:t>Δ</a:t>
            </a:r>
            <a:r>
              <a:rPr lang="en-US" sz="2400" b="1" baseline="30000" dirty="0"/>
              <a:t>TT</a:t>
            </a:r>
            <a:r>
              <a:rPr lang="en-US" sz="2400" b="1" dirty="0"/>
              <a:t>= E (Y</a:t>
            </a:r>
            <a:r>
              <a:rPr lang="en-US" sz="2400" b="1" baseline="-25000" dirty="0"/>
              <a:t>1 </a:t>
            </a:r>
            <a:r>
              <a:rPr lang="en-US" sz="2400" b="1" dirty="0"/>
              <a:t>- Y</a:t>
            </a:r>
            <a:r>
              <a:rPr lang="en-US" sz="2400" b="1" baseline="-25000" dirty="0"/>
              <a:t>0</a:t>
            </a:r>
            <a:r>
              <a:rPr lang="en-US" sz="2400" b="1" dirty="0"/>
              <a:t>|D = 1)</a:t>
            </a:r>
          </a:p>
          <a:p>
            <a:pPr marL="384048" lvl="2" indent="0">
              <a:buNone/>
            </a:pPr>
            <a:r>
              <a:rPr lang="el-GR" sz="2400" dirty="0"/>
              <a:t>Δ</a:t>
            </a:r>
            <a:r>
              <a:rPr lang="en-US" sz="2400" baseline="30000" dirty="0"/>
              <a:t>TT</a:t>
            </a:r>
            <a:r>
              <a:rPr lang="en-US" sz="2400" dirty="0"/>
              <a:t>= average willingness to pay for a title </a:t>
            </a:r>
            <a:r>
              <a:rPr lang="en-US" sz="2400" i="1" dirty="0"/>
              <a:t>for the households that actually received a title.</a:t>
            </a:r>
          </a:p>
          <a:p>
            <a:pPr marL="384048" lvl="2" indent="0">
              <a:buNone/>
            </a:pPr>
            <a:r>
              <a:rPr lang="en-US" sz="2400" b="1" dirty="0"/>
              <a:t>X</a:t>
            </a:r>
            <a:r>
              <a:rPr lang="en-US" sz="2400" dirty="0"/>
              <a:t> = vector of observed covariates</a:t>
            </a:r>
          </a:p>
          <a:p>
            <a:pPr marL="384048" lvl="2" indent="0">
              <a:buNone/>
            </a:pPr>
            <a:endParaRPr lang="en-US" sz="2400" b="1" dirty="0"/>
          </a:p>
          <a:p>
            <a:pPr marL="384048" lvl="2" indent="0">
              <a:buNone/>
            </a:pPr>
            <a:endParaRPr lang="en-US" sz="2400" dirty="0"/>
          </a:p>
          <a:p>
            <a:endParaRPr lang="en-US" dirty="0"/>
          </a:p>
        </p:txBody>
      </p:sp>
    </p:spTree>
    <p:extLst>
      <p:ext uri="{BB962C8B-B14F-4D97-AF65-F5344CB8AC3E}">
        <p14:creationId xmlns:p14="http://schemas.microsoft.com/office/powerpoint/2010/main" val="96333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Matching method consist of finding a proxy for Y</a:t>
            </a:r>
            <a:r>
              <a:rPr lang="en-US" baseline="-25000" dirty="0"/>
              <a:t>0</a:t>
            </a:r>
            <a:r>
              <a:rPr lang="en-US" dirty="0"/>
              <a:t>(using D=0 data). PSM estimators provide such a proxy by pairing each treated observation with one or more observationally equivalent non treated observations on the basis of the propensity score P(X).</a:t>
            </a:r>
          </a:p>
          <a:p>
            <a:r>
              <a:rPr lang="en-US" dirty="0"/>
              <a:t>1. Using a </a:t>
            </a:r>
            <a:r>
              <a:rPr lang="en-US" dirty="0" err="1"/>
              <a:t>probit</a:t>
            </a:r>
            <a:r>
              <a:rPr lang="en-US" dirty="0"/>
              <a:t> model to estimate a binary variable for participation (that is whether you receive a title or not) given X.</a:t>
            </a:r>
          </a:p>
          <a:p>
            <a:r>
              <a:rPr lang="en-US" dirty="0"/>
              <a:t>2. Match observations without a title to observations that have a title on the basis of the propensity score (similar probabilities of receiving a title). Using these matches to non-parametrically estimate a continuous outcome</a:t>
            </a:r>
          </a:p>
          <a:p>
            <a:pPr marL="0" indent="0">
              <a:buNone/>
            </a:pPr>
            <a:endParaRPr lang="en-US" dirty="0"/>
          </a:p>
        </p:txBody>
      </p:sp>
    </p:spTree>
    <p:extLst>
      <p:ext uri="{BB962C8B-B14F-4D97-AF65-F5344CB8AC3E}">
        <p14:creationId xmlns:p14="http://schemas.microsoft.com/office/powerpoint/2010/main" val="13892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According to the United Nations (2003), 924 million people or 31.6% of the world’s urban population lives in slums.</a:t>
            </a:r>
          </a:p>
          <a:p>
            <a:r>
              <a:rPr lang="en-US" dirty="0"/>
              <a:t>Some policy have been proposed to improve the welfare of slum dwellers.</a:t>
            </a:r>
          </a:p>
          <a:p>
            <a:r>
              <a:rPr lang="en-US" dirty="0"/>
              <a:t>- slum upgrading, expansion of municipal services and infrastructure to slum communities, and providing legal title of property.</a:t>
            </a:r>
          </a:p>
          <a:p>
            <a:r>
              <a:rPr lang="en-US" dirty="0"/>
              <a:t>This paper attempts to evaluate titling as a strategy for improving the welfare of the urban poor in Pune, India.</a:t>
            </a:r>
          </a:p>
          <a:p>
            <a:r>
              <a:rPr lang="en-US" dirty="0"/>
              <a:t>Do so by estimating titling into housing value</a:t>
            </a:r>
          </a:p>
        </p:txBody>
      </p:sp>
    </p:spTree>
    <p:extLst>
      <p:ext uri="{BB962C8B-B14F-4D97-AF65-F5344CB8AC3E}">
        <p14:creationId xmlns:p14="http://schemas.microsoft.com/office/powerpoint/2010/main" val="184432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Estimator has this general form:</a:t>
            </a:r>
          </a:p>
          <a:p>
            <a:r>
              <a:rPr lang="en-US" sz="2400" dirty="0"/>
              <a:t>                                            E(Y</a:t>
            </a:r>
            <a:r>
              <a:rPr lang="en-US" sz="2400" baseline="-25000" dirty="0"/>
              <a:t>0</a:t>
            </a:r>
            <a:r>
              <a:rPr lang="en-US" sz="2400" dirty="0"/>
              <a:t>|p̂(X</a:t>
            </a:r>
            <a:r>
              <a:rPr lang="en-US" sz="2400" baseline="-25000" dirty="0"/>
              <a:t>i</a:t>
            </a:r>
            <a:r>
              <a:rPr lang="en-US" sz="2400" dirty="0"/>
              <a:t>) = </a:t>
            </a:r>
            <a:r>
              <a:rPr lang="el-GR" sz="2400" dirty="0"/>
              <a:t>Σ</a:t>
            </a:r>
            <a:r>
              <a:rPr lang="en-US" sz="2400" baseline="24000" dirty="0" err="1"/>
              <a:t>j</a:t>
            </a:r>
            <a:r>
              <a:rPr lang="en-US" sz="2400" baseline="-25000" dirty="0" err="1"/>
              <a:t>j</a:t>
            </a:r>
            <a:r>
              <a:rPr lang="en-US" sz="2400" baseline="-25000" dirty="0"/>
              <a:t>=1</a:t>
            </a:r>
            <a:r>
              <a:rPr lang="el-GR" sz="2400" dirty="0"/>
              <a:t> </a:t>
            </a:r>
            <a:r>
              <a:rPr lang="en-US" sz="2400" dirty="0"/>
              <a:t>w(p̂(</a:t>
            </a:r>
            <a:r>
              <a:rPr lang="en-US" sz="2400" dirty="0" err="1"/>
              <a:t>X</a:t>
            </a:r>
            <a:r>
              <a:rPr lang="en-US" sz="2400" baseline="-25000" dirty="0" err="1"/>
              <a:t>j</a:t>
            </a:r>
            <a:r>
              <a:rPr lang="en-US" sz="2400" dirty="0"/>
              <a:t>), p̂(</a:t>
            </a:r>
            <a:r>
              <a:rPr lang="en-US" sz="2400" dirty="0" err="1"/>
              <a:t>X</a:t>
            </a:r>
            <a:r>
              <a:rPr lang="en-US" sz="2400" baseline="-25000" dirty="0" err="1"/>
              <a:t>j</a:t>
            </a:r>
            <a:r>
              <a:rPr lang="en-US" sz="2400" dirty="0"/>
              <a:t>))Y</a:t>
            </a:r>
            <a:r>
              <a:rPr lang="en-US" sz="2400" baseline="-25000" dirty="0"/>
              <a:t>0j</a:t>
            </a:r>
          </a:p>
          <a:p>
            <a:r>
              <a:rPr lang="en-US" sz="2400" baseline="-25000" dirty="0"/>
              <a:t>Individual counterfactual for treated observation I, and where j= 1,…,J indexes control group observations.</a:t>
            </a:r>
          </a:p>
          <a:p>
            <a:r>
              <a:rPr lang="en-US" dirty="0"/>
              <a:t>p̂(X</a:t>
            </a:r>
            <a:r>
              <a:rPr lang="en-US" baseline="-25000" dirty="0"/>
              <a:t>i</a:t>
            </a:r>
            <a:r>
              <a:rPr lang="en-US" dirty="0"/>
              <a:t>) is the predicted probability of receiving a title given Xi (the propensity score) for the households that actually received a title (settlements) and p̂(</a:t>
            </a:r>
            <a:r>
              <a:rPr lang="en-US" dirty="0" err="1"/>
              <a:t>X</a:t>
            </a:r>
            <a:r>
              <a:rPr lang="en-US" baseline="-25000" dirty="0" err="1"/>
              <a:t>j</a:t>
            </a:r>
            <a:r>
              <a:rPr lang="en-US" dirty="0"/>
              <a:t>) is the predicted probability of receiving a title given </a:t>
            </a:r>
            <a:r>
              <a:rPr lang="en-US" dirty="0" err="1"/>
              <a:t>Xj</a:t>
            </a:r>
            <a:r>
              <a:rPr lang="en-US" dirty="0"/>
              <a:t> for those households that not receive title (notified squatters)</a:t>
            </a:r>
          </a:p>
          <a:p>
            <a:r>
              <a:rPr lang="en-US" sz="2800" baseline="-25000" dirty="0"/>
              <a:t>Use </a:t>
            </a:r>
            <a:r>
              <a:rPr lang="en-US" sz="2800" baseline="-25000" dirty="0" err="1"/>
              <a:t>Epanechniov</a:t>
            </a:r>
            <a:r>
              <a:rPr lang="en-US" sz="2800" baseline="-25000" dirty="0"/>
              <a:t> kernel to generate weights, w(.)</a:t>
            </a:r>
          </a:p>
        </p:txBody>
      </p:sp>
    </p:spTree>
    <p:extLst>
      <p:ext uri="{BB962C8B-B14F-4D97-AF65-F5344CB8AC3E}">
        <p14:creationId xmlns:p14="http://schemas.microsoft.com/office/powerpoint/2010/main" val="224884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Estimator</a:t>
            </a:r>
          </a:p>
        </p:txBody>
      </p:sp>
      <p:sp>
        <p:nvSpPr>
          <p:cNvPr id="3" name="Content Placeholder 2"/>
          <p:cNvSpPr>
            <a:spLocks noGrp="1"/>
          </p:cNvSpPr>
          <p:nvPr>
            <p:ph idx="1"/>
          </p:nvPr>
        </p:nvSpPr>
        <p:spPr/>
        <p:txBody>
          <a:bodyPr/>
          <a:lstStyle/>
          <a:p>
            <a:r>
              <a:rPr lang="en-US" dirty="0"/>
              <a:t>Deals with common support bias in two ways:</a:t>
            </a:r>
          </a:p>
          <a:p>
            <a:r>
              <a:rPr lang="en-US" dirty="0"/>
              <a:t>1. Treatment observations that fall off the common support are excluded completely.</a:t>
            </a:r>
          </a:p>
          <a:p>
            <a:r>
              <a:rPr lang="en-US" dirty="0"/>
              <a:t>2. Assign weights for each untreated observations inversely to the strength of the common support. Smaller the bandwidth, generally the better it deals with these issues. Too small a bandwidth = very few matches is possible. Too large a bandwidth will undermine the identification of the common support problem</a:t>
            </a:r>
          </a:p>
        </p:txBody>
      </p:sp>
    </p:spTree>
    <p:extLst>
      <p:ext uri="{BB962C8B-B14F-4D97-AF65-F5344CB8AC3E}">
        <p14:creationId xmlns:p14="http://schemas.microsoft.com/office/powerpoint/2010/main" val="312937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Titling and Common Support</a:t>
            </a:r>
          </a:p>
        </p:txBody>
      </p:sp>
      <p:sp>
        <p:nvSpPr>
          <p:cNvPr id="3" name="Content Placeholder 2"/>
          <p:cNvSpPr>
            <a:spLocks noGrp="1"/>
          </p:cNvSpPr>
          <p:nvPr>
            <p:ph idx="1"/>
          </p:nvPr>
        </p:nvSpPr>
        <p:spPr/>
        <p:txBody>
          <a:bodyPr/>
          <a:lstStyle/>
          <a:p>
            <a:r>
              <a:rPr lang="en-US" dirty="0"/>
              <a:t>From the sample, common support bias is a huge issue in this case </a:t>
            </a:r>
          </a:p>
          <a:p>
            <a:r>
              <a:rPr lang="en-US" dirty="0"/>
              <a:t>Titled households look very different from non-titled households(captured by X)</a:t>
            </a:r>
          </a:p>
          <a:p>
            <a:r>
              <a:rPr lang="en-US" dirty="0"/>
              <a:t>Hedonic theory does not suggest functional form</a:t>
            </a:r>
          </a:p>
          <a:p>
            <a:r>
              <a:rPr lang="en-US" dirty="0"/>
              <a:t>Only some of the notified squatters received slum upgrades and improvements in access to municipal services.</a:t>
            </a:r>
          </a:p>
          <a:p>
            <a:r>
              <a:rPr lang="en-US" dirty="0"/>
              <a:t>PSM corrects for this by comparing resettlements that have received slum upgrading and improved access to municipal services and infrastructure with notified squatters that have received those improvements as well.</a:t>
            </a:r>
          </a:p>
          <a:p>
            <a:r>
              <a:rPr lang="en-US" dirty="0"/>
              <a:t>This is important because the effects of titling may vary with the amount of tenure security a household possesses which is itself correlated with observable characteristics</a:t>
            </a:r>
          </a:p>
        </p:txBody>
      </p:sp>
    </p:spTree>
    <p:extLst>
      <p:ext uri="{BB962C8B-B14F-4D97-AF65-F5344CB8AC3E}">
        <p14:creationId xmlns:p14="http://schemas.microsoft.com/office/powerpoint/2010/main" val="303652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Propensity Scores</a:t>
            </a:r>
          </a:p>
        </p:txBody>
      </p:sp>
      <p:sp>
        <p:nvSpPr>
          <p:cNvPr id="3" name="Content Placeholder 2"/>
          <p:cNvSpPr>
            <a:spLocks noGrp="1"/>
          </p:cNvSpPr>
          <p:nvPr>
            <p:ph idx="1"/>
          </p:nvPr>
        </p:nvSpPr>
        <p:spPr/>
        <p:txBody>
          <a:bodyPr/>
          <a:lstStyle/>
          <a:p>
            <a:r>
              <a:rPr lang="en-US" dirty="0"/>
              <a:t>63% of the untreated group lies below the 5</a:t>
            </a:r>
            <a:r>
              <a:rPr lang="en-US" baseline="30000" dirty="0"/>
              <a:t>th</a:t>
            </a:r>
            <a:r>
              <a:rPr lang="en-US" dirty="0"/>
              <a:t> percentile of the treated group</a:t>
            </a:r>
          </a:p>
          <a:p>
            <a:r>
              <a:rPr lang="en-US" dirty="0"/>
              <a:t>Mean propensity score of treated observations is 0.42 while the mean for the control observations is 0.14</a:t>
            </a:r>
          </a:p>
          <a:p>
            <a:r>
              <a:rPr lang="en-US" dirty="0"/>
              <a:t>Relying on a small number of resettlements with decent quality housing and neighborhood characteristics to match with a large number of notified squatters with decent to low quality housing and neighborhood characteristics.</a:t>
            </a:r>
          </a:p>
          <a:p>
            <a:r>
              <a:rPr lang="en-US" dirty="0"/>
              <a:t>For high values of the probability of participation we are relying on a small number of untreated observations to construct the counterfactual for a large number of treated observations.</a:t>
            </a:r>
          </a:p>
          <a:p>
            <a:r>
              <a:rPr lang="en-US" dirty="0"/>
              <a:t>Inability to account for weakness of common support condition is what may be driving the findings of a statistically significant effect from titling when conventional hedonic methods are used. </a:t>
            </a:r>
          </a:p>
        </p:txBody>
      </p:sp>
    </p:spTree>
    <p:extLst>
      <p:ext uri="{BB962C8B-B14F-4D97-AF65-F5344CB8AC3E}">
        <p14:creationId xmlns:p14="http://schemas.microsoft.com/office/powerpoint/2010/main" val="301621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H="1">
            <a:off x="5714998" y="2877266"/>
            <a:ext cx="1051151" cy="2469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3"/>
          <p:cNvSpPr txBox="1">
            <a:spLocks noChangeArrowheads="1"/>
          </p:cNvSpPr>
          <p:nvPr/>
        </p:nvSpPr>
        <p:spPr bwMode="auto">
          <a:xfrm>
            <a:off x="319983" y="794619"/>
            <a:ext cx="37127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dirty="0">
                <a:cs typeface="Arial" panose="020B0604020202020204" pitchFamily="34" charset="0"/>
              </a:rPr>
              <a:t>Density</a:t>
            </a:r>
          </a:p>
        </p:txBody>
      </p:sp>
      <p:sp>
        <p:nvSpPr>
          <p:cNvPr id="6" name="Text Box 4"/>
          <p:cNvSpPr txBox="1">
            <a:spLocks noChangeArrowheads="1"/>
          </p:cNvSpPr>
          <p:nvPr/>
        </p:nvSpPr>
        <p:spPr bwMode="auto">
          <a:xfrm>
            <a:off x="1066799" y="5544572"/>
            <a:ext cx="2219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cs typeface="Arial" panose="020B0604020202020204" pitchFamily="34" charset="0"/>
              </a:rPr>
              <a:t>0</a:t>
            </a:r>
          </a:p>
        </p:txBody>
      </p:sp>
      <p:sp>
        <p:nvSpPr>
          <p:cNvPr id="7" name="Text Box 5"/>
          <p:cNvSpPr txBox="1">
            <a:spLocks noChangeArrowheads="1"/>
          </p:cNvSpPr>
          <p:nvPr/>
        </p:nvSpPr>
        <p:spPr bwMode="auto">
          <a:xfrm>
            <a:off x="5867399" y="5620772"/>
            <a:ext cx="2219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cs typeface="Arial" panose="020B0604020202020204" pitchFamily="34" charset="0"/>
              </a:rPr>
              <a:t>1</a:t>
            </a:r>
          </a:p>
        </p:txBody>
      </p:sp>
      <p:sp>
        <p:nvSpPr>
          <p:cNvPr id="8" name="Text Box 6"/>
          <p:cNvSpPr txBox="1">
            <a:spLocks noChangeArrowheads="1"/>
          </p:cNvSpPr>
          <p:nvPr/>
        </p:nvSpPr>
        <p:spPr bwMode="auto">
          <a:xfrm>
            <a:off x="3200399" y="5696972"/>
            <a:ext cx="39710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a:cs typeface="Arial" panose="020B0604020202020204" pitchFamily="34" charset="0"/>
              </a:rPr>
              <a:t>Propensity score</a:t>
            </a:r>
          </a:p>
        </p:txBody>
      </p:sp>
      <p:sp>
        <p:nvSpPr>
          <p:cNvPr id="9" name="Text Box 7"/>
          <p:cNvSpPr txBox="1">
            <a:spLocks noChangeArrowheads="1"/>
          </p:cNvSpPr>
          <p:nvPr/>
        </p:nvSpPr>
        <p:spPr bwMode="auto">
          <a:xfrm>
            <a:off x="3596708" y="4583198"/>
            <a:ext cx="15183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sz="1200" dirty="0">
                <a:cs typeface="Arial" panose="020B0604020202020204" pitchFamily="34" charset="0"/>
              </a:rPr>
              <a:t>Region of common support</a:t>
            </a:r>
          </a:p>
        </p:txBody>
      </p:sp>
      <p:sp>
        <p:nvSpPr>
          <p:cNvPr id="10" name="Line 8"/>
          <p:cNvSpPr>
            <a:spLocks noChangeShapeType="1"/>
          </p:cNvSpPr>
          <p:nvPr/>
        </p:nvSpPr>
        <p:spPr bwMode="auto">
          <a:xfrm>
            <a:off x="1828800" y="1782406"/>
            <a:ext cx="0" cy="3703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9"/>
          <p:cNvGrpSpPr>
            <a:grpSpLocks/>
          </p:cNvGrpSpPr>
          <p:nvPr/>
        </p:nvGrpSpPr>
        <p:grpSpPr bwMode="auto">
          <a:xfrm>
            <a:off x="1828800" y="1617784"/>
            <a:ext cx="8584400" cy="3868615"/>
            <a:chOff x="1152" y="1200"/>
            <a:chExt cx="3528" cy="2256"/>
          </a:xfrm>
        </p:grpSpPr>
        <p:sp>
          <p:nvSpPr>
            <p:cNvPr id="12" name="Line 10"/>
            <p:cNvSpPr>
              <a:spLocks noChangeShapeType="1"/>
            </p:cNvSpPr>
            <p:nvPr/>
          </p:nvSpPr>
          <p:spPr bwMode="auto">
            <a:xfrm>
              <a:off x="1152" y="3456"/>
              <a:ext cx="3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V="1">
              <a:off x="1632" y="1200"/>
              <a:ext cx="0" cy="225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 name="Group 12"/>
            <p:cNvGrpSpPr>
              <a:grpSpLocks/>
            </p:cNvGrpSpPr>
            <p:nvPr/>
          </p:nvGrpSpPr>
          <p:grpSpPr bwMode="auto">
            <a:xfrm>
              <a:off x="1152" y="1200"/>
              <a:ext cx="3528" cy="2256"/>
              <a:chOff x="1152" y="1200"/>
              <a:chExt cx="3528" cy="2256"/>
            </a:xfrm>
          </p:grpSpPr>
          <p:sp>
            <p:nvSpPr>
              <p:cNvPr id="15" name="Freeform 13"/>
              <p:cNvSpPr>
                <a:spLocks/>
              </p:cNvSpPr>
              <p:nvPr/>
            </p:nvSpPr>
            <p:spPr bwMode="auto">
              <a:xfrm>
                <a:off x="1152" y="1392"/>
                <a:ext cx="2256" cy="2064"/>
              </a:xfrm>
              <a:custGeom>
                <a:avLst/>
                <a:gdLst>
                  <a:gd name="T0" fmla="*/ 0 w 2640"/>
                  <a:gd name="T1" fmla="*/ 2064 h 2136"/>
                  <a:gd name="T2" fmla="*/ 492 w 2640"/>
                  <a:gd name="T3" fmla="*/ 70 h 2136"/>
                  <a:gd name="T4" fmla="*/ 1682 w 2640"/>
                  <a:gd name="T5" fmla="*/ 1647 h 2136"/>
                  <a:gd name="T6" fmla="*/ 2256 w 2640"/>
                  <a:gd name="T7" fmla="*/ 2064 h 2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136">
                    <a:moveTo>
                      <a:pt x="0" y="2136"/>
                    </a:moveTo>
                    <a:cubicBezTo>
                      <a:pt x="124" y="1140"/>
                      <a:pt x="248" y="144"/>
                      <a:pt x="576" y="72"/>
                    </a:cubicBezTo>
                    <a:cubicBezTo>
                      <a:pt x="904" y="0"/>
                      <a:pt x="1624" y="1360"/>
                      <a:pt x="1968" y="1704"/>
                    </a:cubicBezTo>
                    <a:cubicBezTo>
                      <a:pt x="2312" y="2048"/>
                      <a:pt x="2476" y="2092"/>
                      <a:pt x="2640" y="2136"/>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 name="Group 14"/>
              <p:cNvGrpSpPr>
                <a:grpSpLocks/>
              </p:cNvGrpSpPr>
              <p:nvPr/>
            </p:nvGrpSpPr>
            <p:grpSpPr bwMode="auto">
              <a:xfrm>
                <a:off x="1632" y="1200"/>
                <a:ext cx="3048" cy="2256"/>
                <a:chOff x="1632" y="1200"/>
                <a:chExt cx="3048" cy="2256"/>
              </a:xfrm>
            </p:grpSpPr>
            <p:sp>
              <p:nvSpPr>
                <p:cNvPr id="17" name="Freeform 15"/>
                <p:cNvSpPr>
                  <a:spLocks/>
                </p:cNvSpPr>
                <p:nvPr/>
              </p:nvSpPr>
              <p:spPr bwMode="auto">
                <a:xfrm>
                  <a:off x="1632" y="1328"/>
                  <a:ext cx="2448" cy="2128"/>
                </a:xfrm>
                <a:custGeom>
                  <a:avLst/>
                  <a:gdLst>
                    <a:gd name="T0" fmla="*/ 0 w 2448"/>
                    <a:gd name="T1" fmla="*/ 2128 h 2128"/>
                    <a:gd name="T2" fmla="*/ 1200 w 2448"/>
                    <a:gd name="T3" fmla="*/ 16 h 2128"/>
                    <a:gd name="T4" fmla="*/ 2448 w 2448"/>
                    <a:gd name="T5" fmla="*/ 2032 h 2128"/>
                    <a:gd name="T6" fmla="*/ 0 60000 65536"/>
                    <a:gd name="T7" fmla="*/ 0 60000 65536"/>
                    <a:gd name="T8" fmla="*/ 0 60000 65536"/>
                  </a:gdLst>
                  <a:ahLst/>
                  <a:cxnLst>
                    <a:cxn ang="T6">
                      <a:pos x="T0" y="T1"/>
                    </a:cxn>
                    <a:cxn ang="T7">
                      <a:pos x="T2" y="T3"/>
                    </a:cxn>
                    <a:cxn ang="T8">
                      <a:pos x="T4" y="T5"/>
                    </a:cxn>
                  </a:cxnLst>
                  <a:rect l="0" t="0" r="r" b="b"/>
                  <a:pathLst>
                    <a:path w="2448" h="2128">
                      <a:moveTo>
                        <a:pt x="0" y="2128"/>
                      </a:moveTo>
                      <a:cubicBezTo>
                        <a:pt x="396" y="1080"/>
                        <a:pt x="792" y="32"/>
                        <a:pt x="1200" y="16"/>
                      </a:cubicBezTo>
                      <a:cubicBezTo>
                        <a:pt x="1608" y="0"/>
                        <a:pt x="2028" y="1016"/>
                        <a:pt x="2448" y="2032"/>
                      </a:cubicBezTo>
                    </a:path>
                  </a:pathLst>
                </a:custGeom>
                <a:noFill/>
                <a:ln w="254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6"/>
                <p:cNvSpPr txBox="1">
                  <a:spLocks noChangeArrowheads="1"/>
                </p:cNvSpPr>
                <p:nvPr/>
              </p:nvSpPr>
              <p:spPr bwMode="auto">
                <a:xfrm>
                  <a:off x="2856" y="1732"/>
                  <a:ext cx="18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b="1" dirty="0">
                      <a:cs typeface="Arial" panose="020B0604020202020204" pitchFamily="34" charset="0"/>
                    </a:rPr>
                    <a:t>Density of scores for participants</a:t>
                  </a:r>
                </a:p>
              </p:txBody>
            </p:sp>
            <p:sp>
              <p:nvSpPr>
                <p:cNvPr id="19" name="Line 17"/>
                <p:cNvSpPr>
                  <a:spLocks noChangeShapeType="1"/>
                </p:cNvSpPr>
                <p:nvPr/>
              </p:nvSpPr>
              <p:spPr bwMode="auto">
                <a:xfrm flipV="1">
                  <a:off x="3408" y="1200"/>
                  <a:ext cx="0" cy="225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0" name="Line 38"/>
          <p:cNvSpPr>
            <a:spLocks noChangeShapeType="1"/>
          </p:cNvSpPr>
          <p:nvPr/>
        </p:nvSpPr>
        <p:spPr bwMode="auto">
          <a:xfrm>
            <a:off x="1600199" y="2724866"/>
            <a:ext cx="700767" cy="2469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37"/>
          <p:cNvSpPr txBox="1">
            <a:spLocks noChangeArrowheads="1"/>
          </p:cNvSpPr>
          <p:nvPr/>
        </p:nvSpPr>
        <p:spPr bwMode="auto">
          <a:xfrm>
            <a:off x="228600" y="2205038"/>
            <a:ext cx="19589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n-US" sz="1400" b="1" dirty="0"/>
              <a:t>Density of scores </a:t>
            </a:r>
          </a:p>
          <a:p>
            <a:pPr eaLnBrk="1" hangingPunct="1"/>
            <a:r>
              <a:rPr lang="en-US" altLang="en-US" sz="1400" b="1" dirty="0"/>
              <a:t>for non-</a:t>
            </a:r>
          </a:p>
          <a:p>
            <a:pPr eaLnBrk="1" hangingPunct="1"/>
            <a:r>
              <a:rPr lang="en-US" altLang="en-US" sz="1400" b="1" dirty="0"/>
              <a:t>participants</a:t>
            </a:r>
          </a:p>
        </p:txBody>
      </p:sp>
      <p:sp>
        <p:nvSpPr>
          <p:cNvPr id="39" name="Text Box 18"/>
          <p:cNvSpPr txBox="1">
            <a:spLocks noChangeArrowheads="1"/>
          </p:cNvSpPr>
          <p:nvPr/>
        </p:nvSpPr>
        <p:spPr bwMode="auto">
          <a:xfrm>
            <a:off x="8086496" y="5544572"/>
            <a:ext cx="2895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50000"/>
              </a:spcBef>
            </a:pPr>
            <a:r>
              <a:rPr lang="en-US" altLang="en-US" sz="1600" i="1" dirty="0">
                <a:cs typeface="Arial" panose="020B0604020202020204" pitchFamily="34" charset="0"/>
              </a:rPr>
              <a:t>High </a:t>
            </a:r>
            <a:r>
              <a:rPr lang="en-US" altLang="en-US" sz="1600" dirty="0">
                <a:cs typeface="Arial" panose="020B0604020202020204" pitchFamily="34" charset="0"/>
              </a:rPr>
              <a:t>probability of participating given X</a:t>
            </a:r>
            <a:endParaRPr lang="en-US" altLang="en-US" sz="1600" i="1" dirty="0">
              <a:cs typeface="Arial" panose="020B0604020202020204" pitchFamily="34" charset="0"/>
            </a:endParaRPr>
          </a:p>
        </p:txBody>
      </p:sp>
    </p:spTree>
    <p:extLst>
      <p:ext uri="{BB962C8B-B14F-4D97-AF65-F5344CB8AC3E}">
        <p14:creationId xmlns:p14="http://schemas.microsoft.com/office/powerpoint/2010/main" val="165333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562" y="530443"/>
            <a:ext cx="10569836" cy="5211989"/>
          </a:xfrm>
        </p:spPr>
      </p:pic>
    </p:spTree>
    <p:extLst>
      <p:ext uri="{BB962C8B-B14F-4D97-AF65-F5344CB8AC3E}">
        <p14:creationId xmlns:p14="http://schemas.microsoft.com/office/powerpoint/2010/main" val="2393821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At 0.05 bandwidth, very small willingness to pay for a title of 8.6% of a dwelling unit’s estimated monthly rental value. </a:t>
            </a:r>
          </a:p>
          <a:p>
            <a:r>
              <a:rPr lang="en-US" dirty="0"/>
              <a:t>Less than half of the 18.4% OLS estimate of 18.4% reported in the second row.</a:t>
            </a:r>
          </a:p>
          <a:p>
            <a:r>
              <a:rPr lang="en-US" dirty="0"/>
              <a:t>Impact of titling increases from 8.6% in column one to 13.5% in column two when the bandwidth is 0.10. Remains statistically insignificant. </a:t>
            </a:r>
          </a:p>
          <a:p>
            <a:r>
              <a:rPr lang="en-US" dirty="0"/>
              <a:t>0.10 and 0.85 bandwidth are unreliable due to excessive smoothing bias</a:t>
            </a:r>
          </a:p>
          <a:p>
            <a:r>
              <a:rPr lang="en-US" dirty="0"/>
              <a:t>Combined increase in variance that arises from specification bias of 0.027, almost twice the size of the increase in variance that arises from specification bias of 0.015.</a:t>
            </a:r>
          </a:p>
          <a:p>
            <a:r>
              <a:rPr lang="en-US" dirty="0"/>
              <a:t>Shows statistically significant impact from titling under the conventional OLS hedonic results because of its failure to properly account for heterogeneity across common support.</a:t>
            </a:r>
          </a:p>
        </p:txBody>
      </p:sp>
    </p:spTree>
    <p:extLst>
      <p:ext uri="{BB962C8B-B14F-4D97-AF65-F5344CB8AC3E}">
        <p14:creationId xmlns:p14="http://schemas.microsoft.com/office/powerpoint/2010/main" val="44201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Using Conventional OLS hedonic, we find a statistically significant effect from titling on housing values of 19.6% of the estimated monthly rental value comparable to that found elsewhere in the literature.</a:t>
            </a:r>
          </a:p>
          <a:p>
            <a:r>
              <a:rPr lang="en-US" dirty="0"/>
              <a:t>Propensity score matching identifies a much smaller impact from titling of only 8.6%. Which is no longer statistically significant. </a:t>
            </a:r>
          </a:p>
          <a:p>
            <a:r>
              <a:rPr lang="en-US" dirty="0"/>
              <a:t>No effect of titling on property values.</a:t>
            </a:r>
          </a:p>
          <a:p>
            <a:r>
              <a:rPr lang="en-US" dirty="0"/>
              <a:t>When tenure security is strong and credit markets are weak, then the provision of a formal title has little additional impact on welfare as capitalized into property values.</a:t>
            </a:r>
          </a:p>
          <a:p>
            <a:r>
              <a:rPr lang="en-US" dirty="0"/>
              <a:t>Formal property rights might be less important than direct targeting of tenure security through other interventions such as slum upgrading and improving access to municipal services and infrastructure.</a:t>
            </a:r>
          </a:p>
        </p:txBody>
      </p:sp>
    </p:spTree>
    <p:extLst>
      <p:ext uri="{BB962C8B-B14F-4D97-AF65-F5344CB8AC3E}">
        <p14:creationId xmlns:p14="http://schemas.microsoft.com/office/powerpoint/2010/main" val="1177459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Criticisms</a:t>
            </a:r>
          </a:p>
        </p:txBody>
      </p:sp>
      <p:sp>
        <p:nvSpPr>
          <p:cNvPr id="3" name="Content Placeholder 2"/>
          <p:cNvSpPr>
            <a:spLocks noGrp="1"/>
          </p:cNvSpPr>
          <p:nvPr>
            <p:ph idx="1"/>
          </p:nvPr>
        </p:nvSpPr>
        <p:spPr>
          <a:xfrm>
            <a:off x="1097280" y="1737360"/>
            <a:ext cx="10058400" cy="4131734"/>
          </a:xfrm>
        </p:spPr>
        <p:txBody>
          <a:bodyPr>
            <a:normAutofit fontScale="92500" lnSpcReduction="10000"/>
          </a:bodyPr>
          <a:lstStyle/>
          <a:p>
            <a:pPr marL="533400" indent="-533400"/>
            <a:r>
              <a:rPr lang="en-US" altLang="en-US" sz="2400" dirty="0"/>
              <a:t>PSM requires large samples and good data:</a:t>
            </a:r>
          </a:p>
          <a:p>
            <a:pPr marL="914400" lvl="1" indent="-457200">
              <a:lnSpc>
                <a:spcPct val="85000"/>
              </a:lnSpc>
              <a:spcBef>
                <a:spcPct val="40000"/>
              </a:spcBef>
              <a:buFontTx/>
              <a:buAutoNum type="arabicPeriod"/>
            </a:pPr>
            <a:r>
              <a:rPr lang="en-US" altLang="en-US" sz="2000" dirty="0"/>
              <a:t>Ideally, the same data source is used for participants and non-participants</a:t>
            </a:r>
          </a:p>
          <a:p>
            <a:pPr marL="914400" lvl="2" indent="0">
              <a:lnSpc>
                <a:spcPct val="85000"/>
              </a:lnSpc>
              <a:spcBef>
                <a:spcPct val="40000"/>
              </a:spcBef>
              <a:buNone/>
            </a:pPr>
            <a:endParaRPr lang="en-US" altLang="en-US" sz="2000" dirty="0"/>
          </a:p>
          <a:p>
            <a:pPr marL="914400" lvl="1" indent="-457200">
              <a:lnSpc>
                <a:spcPct val="85000"/>
              </a:lnSpc>
              <a:spcBef>
                <a:spcPct val="10000"/>
              </a:spcBef>
              <a:buFontTx/>
              <a:buAutoNum type="arabicPeriod"/>
            </a:pPr>
            <a:r>
              <a:rPr lang="en-US" altLang="en-US" sz="2000" dirty="0"/>
              <a:t>Participants and non-participants have access to similar institutions and markets, and </a:t>
            </a:r>
          </a:p>
          <a:p>
            <a:pPr marL="914400" lvl="1" indent="-457200">
              <a:lnSpc>
                <a:spcPct val="85000"/>
              </a:lnSpc>
              <a:spcBef>
                <a:spcPct val="10000"/>
              </a:spcBef>
              <a:buFontTx/>
              <a:buAutoNum type="arabicPeriod"/>
            </a:pPr>
            <a:endParaRPr lang="en-US" altLang="en-US" sz="2000" dirty="0"/>
          </a:p>
          <a:p>
            <a:pPr marL="914400" lvl="1" indent="-457200">
              <a:lnSpc>
                <a:spcPct val="85000"/>
              </a:lnSpc>
              <a:spcBef>
                <a:spcPct val="10000"/>
              </a:spcBef>
              <a:buFontTx/>
              <a:buAutoNum type="arabicPeriod"/>
            </a:pPr>
            <a:r>
              <a:rPr lang="en-US" altLang="en-US" sz="2000" dirty="0"/>
              <a:t>The data include </a:t>
            </a:r>
            <a:r>
              <a:rPr lang="en-US" altLang="en-US" sz="2000" i="1" dirty="0"/>
              <a:t>X</a:t>
            </a:r>
            <a:r>
              <a:rPr lang="en-US" altLang="en-US" sz="2000" dirty="0"/>
              <a:t> variables capable of identifying program participation and outcomes. </a:t>
            </a:r>
          </a:p>
          <a:p>
            <a:pPr lvl="1"/>
            <a:r>
              <a:rPr lang="en-US" altLang="en-US" sz="2400" dirty="0"/>
              <a:t>Need good quality data</a:t>
            </a:r>
          </a:p>
          <a:p>
            <a:pPr marL="201168" lvl="1" indent="0">
              <a:buNone/>
            </a:pPr>
            <a:r>
              <a:rPr lang="en-US" altLang="en-US" sz="2000" dirty="0"/>
              <a:t>Common support can be a problem if two groups are very different</a:t>
            </a:r>
          </a:p>
          <a:p>
            <a:pPr marL="201168" lvl="1" indent="0">
              <a:buNone/>
            </a:pPr>
            <a:endParaRPr lang="en-US" altLang="en-US" sz="2400" dirty="0"/>
          </a:p>
          <a:p>
            <a:pPr marL="201168" lvl="1" indent="0">
              <a:buNone/>
            </a:pPr>
            <a:r>
              <a:rPr lang="en-US" altLang="en-US" sz="2400" dirty="0"/>
              <a:t>Not a complete benefit cost assessment of titling programs or other interventions and so titling may still be the preferred intervention strategy once other welfare impacts are taken into account</a:t>
            </a:r>
          </a:p>
          <a:p>
            <a:endParaRPr lang="en-US" dirty="0"/>
          </a:p>
        </p:txBody>
      </p:sp>
    </p:spTree>
    <p:extLst>
      <p:ext uri="{BB962C8B-B14F-4D97-AF65-F5344CB8AC3E}">
        <p14:creationId xmlns:p14="http://schemas.microsoft.com/office/powerpoint/2010/main" val="303117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Pune, India is the second largest City in Maharashtra State</a:t>
            </a:r>
          </a:p>
          <a:p>
            <a:r>
              <a:rPr lang="en-US" dirty="0"/>
              <a:t>Income is 50% higher than the national average</a:t>
            </a:r>
          </a:p>
          <a:p>
            <a:r>
              <a:rPr lang="en-US" dirty="0"/>
              <a:t>One of the lowest level of income disparity in India (Pune,2007)</a:t>
            </a:r>
          </a:p>
          <a:p>
            <a:r>
              <a:rPr lang="en-US" dirty="0"/>
              <a:t>Recent years, they have experienced rapid growth in its industrial, education, and information technology sector. This is followed by population growth of 24% over the last 5 years.</a:t>
            </a:r>
          </a:p>
          <a:p>
            <a:r>
              <a:rPr lang="en-US" dirty="0"/>
              <a:t>Despite all this, the proportion of slums in Pune is 35.7% which is larger than the world average of 31.6%</a:t>
            </a:r>
          </a:p>
        </p:txBody>
      </p:sp>
    </p:spTree>
    <p:extLst>
      <p:ext uri="{BB962C8B-B14F-4D97-AF65-F5344CB8AC3E}">
        <p14:creationId xmlns:p14="http://schemas.microsoft.com/office/powerpoint/2010/main" val="71927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Previous Attempts to measure effects of titling on housing values have relied on standard hedonic pricing method through Ordinary Least Square (OLS)</a:t>
            </a:r>
          </a:p>
          <a:p>
            <a:r>
              <a:rPr lang="en-US" sz="2400" dirty="0"/>
              <a:t>These Studies typically find that titling increases the value of the house by 20%-50% (Jimenez, 1984; Freidman et all, 1988; </a:t>
            </a:r>
            <a:r>
              <a:rPr lang="en-US" sz="2400" dirty="0" err="1"/>
              <a:t>Lanjouw</a:t>
            </a:r>
            <a:r>
              <a:rPr lang="en-US" sz="2400" dirty="0"/>
              <a:t> and Levy, 2002)</a:t>
            </a:r>
          </a:p>
        </p:txBody>
      </p:sp>
    </p:spTree>
    <p:extLst>
      <p:ext uri="{BB962C8B-B14F-4D97-AF65-F5344CB8AC3E}">
        <p14:creationId xmlns:p14="http://schemas.microsoft.com/office/powerpoint/2010/main" val="265666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OLS Hedonic</a:t>
            </a:r>
          </a:p>
        </p:txBody>
      </p:sp>
      <p:sp>
        <p:nvSpPr>
          <p:cNvPr id="3" name="Content Placeholder 2"/>
          <p:cNvSpPr>
            <a:spLocks noGrp="1"/>
          </p:cNvSpPr>
          <p:nvPr>
            <p:ph idx="1"/>
          </p:nvPr>
        </p:nvSpPr>
        <p:spPr/>
        <p:txBody>
          <a:bodyPr>
            <a:normAutofit/>
          </a:bodyPr>
          <a:lstStyle/>
          <a:p>
            <a:r>
              <a:rPr lang="en-US" sz="2800" dirty="0"/>
              <a:t>Misspecification of the Functional Form (specification bias)</a:t>
            </a:r>
          </a:p>
          <a:p>
            <a:pPr lvl="1"/>
            <a:r>
              <a:rPr lang="en-US" sz="2600" dirty="0"/>
              <a:t>Other independent variables that might explain </a:t>
            </a:r>
            <a:r>
              <a:rPr lang="en-US" sz="2600"/>
              <a:t>the dependent </a:t>
            </a:r>
            <a:r>
              <a:rPr lang="en-US" sz="2600" dirty="0"/>
              <a:t>variable</a:t>
            </a:r>
          </a:p>
          <a:p>
            <a:r>
              <a:rPr lang="en-US" sz="2800" dirty="0"/>
              <a:t>Reliance of observations that are not on the common support (common support bias)</a:t>
            </a:r>
          </a:p>
          <a:p>
            <a:r>
              <a:rPr lang="en-US" sz="2800" dirty="0"/>
              <a:t>Lack of common support between titled and untitled households on the basis of observable characteristics</a:t>
            </a:r>
          </a:p>
          <a:p>
            <a:r>
              <a:rPr lang="en-US" sz="2800" dirty="0"/>
              <a:t>Comparing apples to oranges</a:t>
            </a:r>
          </a:p>
          <a:p>
            <a:pPr lvl="1"/>
            <a:endParaRPr lang="en-US" sz="2600" dirty="0"/>
          </a:p>
        </p:txBody>
      </p:sp>
    </p:spTree>
    <p:extLst>
      <p:ext uri="{BB962C8B-B14F-4D97-AF65-F5344CB8AC3E}">
        <p14:creationId xmlns:p14="http://schemas.microsoft.com/office/powerpoint/2010/main" val="224962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Author Proposes to use Propensity Score Matching to alleviate the issue</a:t>
            </a:r>
          </a:p>
          <a:p>
            <a:r>
              <a:rPr lang="en-US" sz="2400" dirty="0"/>
              <a:t>Matching method make no functional form assumption</a:t>
            </a:r>
          </a:p>
          <a:p>
            <a:r>
              <a:rPr lang="en-US" sz="2400" dirty="0"/>
              <a:t>Only allow comparisons between observations that share a common support</a:t>
            </a:r>
          </a:p>
          <a:p>
            <a:r>
              <a:rPr lang="en-US" sz="2400" dirty="0"/>
              <a:t>Control housing units that received slum upgrading and better access to services and vice versa</a:t>
            </a:r>
          </a:p>
          <a:p>
            <a:endParaRPr lang="en-US" dirty="0"/>
          </a:p>
        </p:txBody>
      </p:sp>
    </p:spTree>
    <p:extLst>
      <p:ext uri="{BB962C8B-B14F-4D97-AF65-F5344CB8AC3E}">
        <p14:creationId xmlns:p14="http://schemas.microsoft.com/office/powerpoint/2010/main" val="394466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Summary Statistics</a:t>
            </a:r>
          </a:p>
        </p:txBody>
      </p:sp>
      <p:sp>
        <p:nvSpPr>
          <p:cNvPr id="3" name="Content Placeholder 2"/>
          <p:cNvSpPr>
            <a:spLocks noGrp="1"/>
          </p:cNvSpPr>
          <p:nvPr>
            <p:ph idx="1"/>
          </p:nvPr>
        </p:nvSpPr>
        <p:spPr/>
        <p:txBody>
          <a:bodyPr/>
          <a:lstStyle/>
          <a:p>
            <a:r>
              <a:rPr lang="en-US" dirty="0"/>
              <a:t>Data collected from Pune Household Survey (PHS) between August and October of 2002</a:t>
            </a:r>
          </a:p>
          <a:p>
            <a:r>
              <a:rPr lang="en-US" dirty="0"/>
              <a:t>PHS contains 2849 random sampled households 430 square km Pune metropolitan area</a:t>
            </a:r>
          </a:p>
          <a:p>
            <a:r>
              <a:rPr lang="en-US" dirty="0"/>
              <a:t>Of the 2849 households surveyed, 1137 are informal settlements (39.7%)</a:t>
            </a:r>
          </a:p>
          <a:p>
            <a:r>
              <a:rPr lang="en-US" dirty="0"/>
              <a:t>Rest consists of </a:t>
            </a:r>
            <a:r>
              <a:rPr lang="en-US" dirty="0" err="1"/>
              <a:t>chawls</a:t>
            </a:r>
            <a:r>
              <a:rPr lang="en-US" dirty="0"/>
              <a:t> – modern low rise apartments, bungalows, </a:t>
            </a:r>
            <a:r>
              <a:rPr lang="en-US" dirty="0" err="1"/>
              <a:t>etc</a:t>
            </a:r>
            <a:endParaRPr lang="en-US" dirty="0"/>
          </a:p>
          <a:p>
            <a:r>
              <a:rPr lang="en-US" dirty="0"/>
              <a:t>Of the 1137 informal settlements: 1003 households are squatter settlements or slums and 134 are resettlements</a:t>
            </a:r>
          </a:p>
          <a:p>
            <a:r>
              <a:rPr lang="en-US" dirty="0"/>
              <a:t>Squatter settlements where the government has agreed to provide basic services are called “notified” slums. These include 903 households</a:t>
            </a:r>
          </a:p>
        </p:txBody>
      </p:sp>
    </p:spTree>
    <p:extLst>
      <p:ext uri="{BB962C8B-B14F-4D97-AF65-F5344CB8AC3E}">
        <p14:creationId xmlns:p14="http://schemas.microsoft.com/office/powerpoint/2010/main" val="356159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Resettled slum dwellers are involuntarily relocated to new location</a:t>
            </a:r>
          </a:p>
          <a:p>
            <a:r>
              <a:rPr lang="en-US" dirty="0"/>
              <a:t>The dwelling units of improved quality and design</a:t>
            </a:r>
          </a:p>
          <a:p>
            <a:r>
              <a:rPr lang="en-US" dirty="0"/>
              <a:t>Of the 903 notified squatter settlements, 789 have been living in their current location for ten years or longer</a:t>
            </a:r>
          </a:p>
          <a:p>
            <a:r>
              <a:rPr lang="en-US" dirty="0"/>
              <a:t>Of the 134 resettlements, 113 have been living in their current location for ten years or longer</a:t>
            </a:r>
          </a:p>
          <a:p>
            <a:r>
              <a:rPr lang="en-US" dirty="0"/>
              <a:t>This suggest a de facto or informal tenure security for both groups</a:t>
            </a:r>
          </a:p>
        </p:txBody>
      </p:sp>
    </p:spTree>
    <p:extLst>
      <p:ext uri="{BB962C8B-B14F-4D97-AF65-F5344CB8AC3E}">
        <p14:creationId xmlns:p14="http://schemas.microsoft.com/office/powerpoint/2010/main" val="261080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sp>
        <p:nvSpPr>
          <p:cNvPr id="3" name="Content Placeholder 2"/>
          <p:cNvSpPr>
            <a:spLocks noGrp="1"/>
          </p:cNvSpPr>
          <p:nvPr>
            <p:ph idx="1"/>
          </p:nvPr>
        </p:nvSpPr>
        <p:spPr/>
        <p:txBody>
          <a:bodyPr/>
          <a:lstStyle/>
          <a:p>
            <a:r>
              <a:rPr lang="en-US" dirty="0"/>
              <a:t>Quasi experimental research design:</a:t>
            </a:r>
          </a:p>
          <a:p>
            <a:r>
              <a:rPr lang="en-US" dirty="0"/>
              <a:t>Notified squatters form the “untreated” group</a:t>
            </a:r>
          </a:p>
          <a:p>
            <a:r>
              <a:rPr lang="en-US" dirty="0"/>
              <a:t>Resettlements for the “treated” group</a:t>
            </a:r>
          </a:p>
          <a:p>
            <a:r>
              <a:rPr lang="en-US" dirty="0"/>
              <a:t>Since resettlement is involuntary, the assignment of the treatment is independent of household and neighborhood characteristics.</a:t>
            </a:r>
          </a:p>
          <a:p>
            <a:r>
              <a:rPr lang="en-US" dirty="0"/>
              <a:t>Limit sample to resettlements and notified squatters that are owner occupied and have been living in their current location for ten years or longer.</a:t>
            </a:r>
          </a:p>
          <a:p>
            <a:r>
              <a:rPr lang="en-US" dirty="0"/>
              <a:t>- This provides sufficient time for predicted effects of titling to be translated into housing values</a:t>
            </a:r>
          </a:p>
          <a:p>
            <a:r>
              <a:rPr lang="en-US" dirty="0"/>
              <a:t>- exclude non-notified squatters and renters, too few observations</a:t>
            </a:r>
          </a:p>
        </p:txBody>
      </p:sp>
    </p:spTree>
    <p:extLst>
      <p:ext uri="{BB962C8B-B14F-4D97-AF65-F5344CB8AC3E}">
        <p14:creationId xmlns:p14="http://schemas.microsoft.com/office/powerpoint/2010/main" val="21151251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1386</TotalTime>
  <Words>2036</Words>
  <Application>Microsoft Office PowerPoint</Application>
  <PresentationFormat>Custom</PresentationFormat>
  <Paragraphs>155</Paragraphs>
  <Slides>28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Retrospect</vt:lpstr>
      <vt:lpstr>Equation</vt:lpstr>
      <vt:lpstr>Does Titling Matter? Evidence from Housing Markets in India</vt:lpstr>
      <vt:lpstr>Introduction</vt:lpstr>
      <vt:lpstr>Background</vt:lpstr>
      <vt:lpstr>PowerPoint Presentation</vt:lpstr>
      <vt:lpstr>Problems with OLS Hedonic</vt:lpstr>
      <vt:lpstr>PowerPoint Presentation</vt:lpstr>
      <vt:lpstr>Data and Summary Statistics</vt:lpstr>
      <vt:lpstr>PowerPoint Presentation</vt:lpstr>
      <vt:lpstr>Experimental Design</vt:lpstr>
      <vt:lpstr>PowerPoint Presentation</vt:lpstr>
      <vt:lpstr>OLS Hedonic</vt:lpstr>
      <vt:lpstr>PowerPoint Presentation</vt:lpstr>
      <vt:lpstr>PowerPoint Presentation</vt:lpstr>
      <vt:lpstr>PowerPoint Presentation</vt:lpstr>
      <vt:lpstr>PowerPoint Presentation</vt:lpstr>
      <vt:lpstr>Propensity Score Matching</vt:lpstr>
      <vt:lpstr>PSM: Key Assumptions</vt:lpstr>
      <vt:lpstr>PowerPoint Presentation</vt:lpstr>
      <vt:lpstr>PowerPoint Presentation</vt:lpstr>
      <vt:lpstr>PowerPoint Presentation</vt:lpstr>
      <vt:lpstr>Kernel Estimator</vt:lpstr>
      <vt:lpstr>Titling and Common Support</vt:lpstr>
      <vt:lpstr>Distribution of Propensity Scores</vt:lpstr>
      <vt:lpstr>PowerPoint Presentation</vt:lpstr>
      <vt:lpstr>PowerPoint Presentation</vt:lpstr>
      <vt:lpstr>Results</vt:lpstr>
      <vt:lpstr>Conclusion</vt:lpstr>
      <vt:lpstr>Criticisms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Titling Matter? Evidence from Housing Markets in India</dc:title>
  <dc:creator>Lawrence Kang</dc:creator>
  <cp:lastModifiedBy>Jeffrey Nugent</cp:lastModifiedBy>
  <cp:revision>189</cp:revision>
  <dcterms:created xsi:type="dcterms:W3CDTF">2017-02-02T00:27:57Z</dcterms:created>
  <dcterms:modified xsi:type="dcterms:W3CDTF">2017-02-03T03:56:12Z</dcterms:modified>
</cp:coreProperties>
</file>