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Default Extension="jpeg" ContentType="image/jpeg"/>
  <Default Extension="xml" ContentType="application/xml"/>
  <Override PartName="/ppt/slides/slide9.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s/slide18.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slides/slide17.xml" ContentType="application/vnd.openxmlformats-officedocument.presentationml.slide+xml"/>
  <Default Extension="pdf" ContentType="application/pdf"/>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theme/theme1.xml" ContentType="application/vnd.openxmlformats-officedocument.theme+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785"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5" r:id="rId17"/>
    <p:sldId id="273" r:id="rId18"/>
    <p:sldId id="274" r:id="rId19"/>
    <p:sldId id="271" r:id="rId20"/>
    <p:sldId id="27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94" autoAdjust="0"/>
    <p:restoredTop sz="94499" autoAdjust="0"/>
  </p:normalViewPr>
  <p:slideViewPr>
    <p:cSldViewPr snapToGrid="0" snapToObjects="1">
      <p:cViewPr>
        <p:scale>
          <a:sx n="85" d="100"/>
          <a:sy n="85" d="100"/>
        </p:scale>
        <p:origin x="-336" y="-4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368834-A47E-064A-B346-2CBBCDB35619}" type="datetimeFigureOut">
              <a:rPr lang="en-US" smtClean="0"/>
              <a:t>2/8/16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54C77A-BF26-2E4D-B89F-B3A191F901C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54C77A-BF26-2E4D-B89F-B3A191F901C4}" type="slidenum">
              <a:rPr lang="en-US" smtClean="0"/>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92BD4543-FE78-CE4E-8970-CECA1B122DE7}" type="datetimeFigureOut">
              <a:rPr lang="en-US" smtClean="0"/>
              <a:t>2/8/16</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6FC61143-9335-AF44-BF3C-20905907E565}"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BD4543-FE78-CE4E-8970-CECA1B122DE7}" type="datetimeFigureOut">
              <a:rPr lang="en-US" smtClean="0"/>
              <a:t>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61143-9335-AF44-BF3C-20905907E56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BD4543-FE78-CE4E-8970-CECA1B122DE7}" type="datetimeFigureOut">
              <a:rPr lang="en-US" smtClean="0"/>
              <a:t>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61143-9335-AF44-BF3C-20905907E565}"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2BD4543-FE78-CE4E-8970-CECA1B122DE7}" type="datetimeFigureOut">
              <a:rPr lang="en-US" smtClean="0"/>
              <a:t>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61143-9335-AF44-BF3C-20905907E565}"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92BD4543-FE78-CE4E-8970-CECA1B122DE7}" type="datetimeFigureOut">
              <a:rPr lang="en-US" smtClean="0"/>
              <a:t>2/8/16</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2BD4543-FE78-CE4E-8970-CECA1B122DE7}" type="datetimeFigureOut">
              <a:rPr lang="en-US" smtClean="0"/>
              <a:t>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C61143-9335-AF44-BF3C-20905907E565}"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2BD4543-FE78-CE4E-8970-CECA1B122DE7}" type="datetimeFigureOut">
              <a:rPr lang="en-US" smtClean="0"/>
              <a:t>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C61143-9335-AF44-BF3C-20905907E565}"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2BD4543-FE78-CE4E-8970-CECA1B122DE7}" type="datetimeFigureOut">
              <a:rPr lang="en-US" smtClean="0"/>
              <a:t>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C61143-9335-AF44-BF3C-20905907E565}"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BD4543-FE78-CE4E-8970-CECA1B122DE7}" type="datetimeFigureOut">
              <a:rPr lang="en-US" smtClean="0"/>
              <a:t>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C61143-9335-AF44-BF3C-20905907E565}"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2BD4543-FE78-CE4E-8970-CECA1B122DE7}" type="datetimeFigureOut">
              <a:rPr lang="en-US" smtClean="0"/>
              <a:t>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C61143-9335-AF44-BF3C-20905907E565}"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2BD4543-FE78-CE4E-8970-CECA1B122DE7}" type="datetimeFigureOut">
              <a:rPr lang="en-US" smtClean="0"/>
              <a:t>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C61143-9335-AF44-BF3C-20905907E565}"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92BD4543-FE78-CE4E-8970-CECA1B122DE7}" type="datetimeFigureOut">
              <a:rPr lang="en-US" smtClean="0"/>
              <a:t>2/8/16</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6FC61143-9335-AF44-BF3C-20905907E565}"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df"/><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df"/><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df"/><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df"/><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df"/><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df"/><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947" y="1702649"/>
            <a:ext cx="8529053" cy="1470025"/>
          </a:xfrm>
        </p:spPr>
        <p:txBody>
          <a:bodyPr>
            <a:normAutofit/>
          </a:bodyPr>
          <a:lstStyle/>
          <a:p>
            <a:r>
              <a:rPr lang="en-US" dirty="0" smtClean="0"/>
              <a:t>Does Titling Matter? </a:t>
            </a:r>
            <a:br>
              <a:rPr lang="en-US" dirty="0" smtClean="0"/>
            </a:br>
            <a:r>
              <a:rPr lang="en-US" dirty="0" smtClean="0"/>
              <a:t>Evidence from Housing Markets in India</a:t>
            </a:r>
            <a:endParaRPr lang="en-US" dirty="0"/>
          </a:p>
        </p:txBody>
      </p:sp>
      <p:sp>
        <p:nvSpPr>
          <p:cNvPr id="3" name="Subtitle 2"/>
          <p:cNvSpPr>
            <a:spLocks noGrp="1"/>
          </p:cNvSpPr>
          <p:nvPr>
            <p:ph type="subTitle" idx="1"/>
          </p:nvPr>
        </p:nvSpPr>
        <p:spPr>
          <a:xfrm>
            <a:off x="1219200" y="3825828"/>
            <a:ext cx="6858000" cy="996875"/>
          </a:xfrm>
        </p:spPr>
        <p:txBody>
          <a:bodyPr>
            <a:noAutofit/>
          </a:bodyPr>
          <a:lstStyle/>
          <a:p>
            <a:r>
              <a:rPr lang="en-US" sz="2500" dirty="0" smtClean="0"/>
              <a:t>Bento, </a:t>
            </a:r>
            <a:r>
              <a:rPr lang="en-US" sz="2500" dirty="0" err="1" smtClean="0"/>
              <a:t>Lall</a:t>
            </a:r>
            <a:r>
              <a:rPr lang="en-US" sz="2500" dirty="0" smtClean="0"/>
              <a:t> and Landry (2013)</a:t>
            </a:r>
          </a:p>
        </p:txBody>
      </p:sp>
      <p:sp>
        <p:nvSpPr>
          <p:cNvPr id="4" name="TextBox 3"/>
          <p:cNvSpPr txBox="1"/>
          <p:nvPr/>
        </p:nvSpPr>
        <p:spPr>
          <a:xfrm>
            <a:off x="7196346" y="5535240"/>
            <a:ext cx="184666" cy="369332"/>
          </a:xfrm>
          <a:prstGeom prst="rect">
            <a:avLst/>
          </a:prstGeom>
          <a:noFill/>
        </p:spPr>
        <p:txBody>
          <a:bodyPr wrap="none" rtlCol="0">
            <a:spAutoFit/>
          </a:bodyPr>
          <a:lstStyle/>
          <a:p>
            <a:endParaRPr lang="en-US" dirty="0"/>
          </a:p>
        </p:txBody>
      </p:sp>
      <p:sp>
        <p:nvSpPr>
          <p:cNvPr id="5" name="Rectangle 4"/>
          <p:cNvSpPr/>
          <p:nvPr/>
        </p:nvSpPr>
        <p:spPr>
          <a:xfrm>
            <a:off x="5160854" y="5150193"/>
            <a:ext cx="2916346" cy="477054"/>
          </a:xfrm>
          <a:prstGeom prst="rect">
            <a:avLst/>
          </a:prstGeom>
        </p:spPr>
        <p:txBody>
          <a:bodyPr wrap="none">
            <a:spAutoFit/>
          </a:bodyPr>
          <a:lstStyle/>
          <a:p>
            <a:r>
              <a:rPr lang="en-US" sz="2500" dirty="0" smtClean="0">
                <a:latin typeface="Bookman Old Style"/>
                <a:cs typeface="Bookman Old Style"/>
              </a:rPr>
              <a:t>February 9, 2016</a:t>
            </a:r>
            <a:endParaRPr lang="en-US" sz="2500" dirty="0">
              <a:latin typeface="Bookman Old Style"/>
              <a:cs typeface="Bookman Old Styl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Statistics: Highlights	</a:t>
            </a:r>
            <a:endParaRPr lang="en-US" dirty="0"/>
          </a:p>
        </p:txBody>
      </p:sp>
      <p:sp>
        <p:nvSpPr>
          <p:cNvPr id="3" name="Content Placeholder 2"/>
          <p:cNvSpPr>
            <a:spLocks noGrp="1"/>
          </p:cNvSpPr>
          <p:nvPr>
            <p:ph sz="quarter" idx="1"/>
          </p:nvPr>
        </p:nvSpPr>
        <p:spPr/>
        <p:txBody>
          <a:bodyPr>
            <a:normAutofit lnSpcReduction="10000"/>
          </a:bodyPr>
          <a:lstStyle/>
          <a:p>
            <a:pPr lvl="0"/>
            <a:r>
              <a:rPr lang="en-US" dirty="0" smtClean="0"/>
              <a:t>Resettlements have an additional 1.5 rooms and an additional 120.1 square meters of living space over squatters</a:t>
            </a:r>
          </a:p>
          <a:p>
            <a:pPr lvl="0"/>
            <a:r>
              <a:rPr lang="en-US" dirty="0" smtClean="0"/>
              <a:t>Resettlement housing units more likely to have good walls, floor and roof, and a kitchen in a separate room and a toilet in the house </a:t>
            </a:r>
          </a:p>
          <a:p>
            <a:pPr lvl="0"/>
            <a:r>
              <a:rPr lang="en-US" dirty="0" smtClean="0"/>
              <a:t>Resettlements slightly less densely concentrated than notified squatters, better access to primary schools than notified squatters. </a:t>
            </a:r>
          </a:p>
          <a:p>
            <a:pPr lvl="0"/>
            <a:r>
              <a:rPr lang="en-US" dirty="0" smtClean="0"/>
              <a:t>Resettlements may be located in higher elevations than squatters, resulting in resettlements having less available water in hours per week than squatters.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OLS Estimation</a:t>
            </a:r>
            <a:endParaRPr lang="en-US" dirty="0"/>
          </a:p>
        </p:txBody>
      </p:sp>
      <p:sp>
        <p:nvSpPr>
          <p:cNvPr id="3" name="Content Placeholder 2"/>
          <p:cNvSpPr>
            <a:spLocks noGrp="1"/>
          </p:cNvSpPr>
          <p:nvPr>
            <p:ph sz="quarter" idx="1"/>
          </p:nvPr>
        </p:nvSpPr>
        <p:spPr/>
        <p:txBody>
          <a:bodyPr>
            <a:normAutofit/>
          </a:bodyPr>
          <a:lstStyle/>
          <a:p>
            <a:pPr lvl="0"/>
            <a:r>
              <a:rPr lang="en-US" sz="2800" dirty="0" smtClean="0"/>
              <a:t>Semi</a:t>
            </a:r>
            <a:r>
              <a:rPr lang="en-US" sz="2800" dirty="0" smtClean="0"/>
              <a:t>- log model specification</a:t>
            </a:r>
            <a:r>
              <a:rPr lang="en-US" sz="2800" dirty="0" smtClean="0"/>
              <a:t>:</a:t>
            </a:r>
          </a:p>
          <a:p>
            <a:pPr lvl="0"/>
            <a:endParaRPr lang="en-US" sz="2800" dirty="0" smtClean="0"/>
          </a:p>
          <a:p>
            <a:pPr lvl="1"/>
            <a:endParaRPr lang="en-US" sz="2400" dirty="0" smtClean="0"/>
          </a:p>
          <a:p>
            <a:pPr lvl="1"/>
            <a:r>
              <a:rPr lang="en-US" sz="2400" dirty="0" err="1" smtClean="0"/>
              <a:t>Y</a:t>
            </a:r>
            <a:r>
              <a:rPr lang="en-US" sz="2400" baseline="-25000" dirty="0" err="1" smtClean="0"/>
              <a:t>iw</a:t>
            </a:r>
            <a:r>
              <a:rPr lang="en-US" sz="2400" dirty="0" smtClean="0"/>
              <a:t>= natural log of estimated </a:t>
            </a:r>
            <a:r>
              <a:rPr lang="en-US" sz="2400" dirty="0" smtClean="0"/>
              <a:t>monthly </a:t>
            </a:r>
            <a:r>
              <a:rPr lang="en-US" sz="2400" dirty="0" smtClean="0"/>
              <a:t>rental value of housing unit</a:t>
            </a:r>
          </a:p>
          <a:p>
            <a:pPr lvl="2"/>
            <a:r>
              <a:rPr lang="en-US" dirty="0" smtClean="0"/>
              <a:t>Household’s marginal willingness to pay for vector of dwelling unit and neighborhood characteristics included on the right hand side </a:t>
            </a:r>
          </a:p>
          <a:p>
            <a:pPr lvl="1"/>
            <a:r>
              <a:rPr lang="en-US" sz="2400" dirty="0" err="1" smtClean="0"/>
              <a:t>Title</a:t>
            </a:r>
            <a:r>
              <a:rPr lang="en-US" sz="2400" baseline="-25000" dirty="0" err="1" smtClean="0"/>
              <a:t>iw</a:t>
            </a:r>
            <a:r>
              <a:rPr lang="en-US" sz="2400" dirty="0" smtClean="0"/>
              <a:t>= </a:t>
            </a:r>
            <a:r>
              <a:rPr lang="en-US" sz="2400" dirty="0" smtClean="0"/>
              <a:t>dummy equal to 1 if housing unit possesses a title</a:t>
            </a:r>
          </a:p>
          <a:p>
            <a:pPr lvl="1"/>
            <a:r>
              <a:rPr lang="en-US" sz="2400" dirty="0" err="1" smtClean="0"/>
              <a:t>X</a:t>
            </a:r>
            <a:r>
              <a:rPr lang="en-US" sz="2400" baseline="-25000" dirty="0" err="1" smtClean="0"/>
              <a:t>iw</a:t>
            </a:r>
            <a:r>
              <a:rPr lang="en-US" sz="2400" dirty="0" smtClean="0"/>
              <a:t> = vector of covariates- housing unit, geographic and </a:t>
            </a:r>
            <a:r>
              <a:rPr lang="en-US" sz="2400" dirty="0" err="1" smtClean="0"/>
              <a:t>neigborhood</a:t>
            </a:r>
            <a:endParaRPr lang="en-US" sz="2400" dirty="0" smtClean="0"/>
          </a:p>
          <a:p>
            <a:pPr lvl="1"/>
            <a:r>
              <a:rPr lang="en-US" sz="2400" dirty="0" err="1" smtClean="0"/>
              <a:t>δ</a:t>
            </a:r>
            <a:r>
              <a:rPr lang="en-US" sz="2400" baseline="-25000" dirty="0" err="1" smtClean="0"/>
              <a:t>w</a:t>
            </a:r>
            <a:r>
              <a:rPr lang="en-US" sz="2400" dirty="0" smtClean="0"/>
              <a:t>= unobservable, house invariant fixed effect from residing in given administrative ward</a:t>
            </a:r>
          </a:p>
          <a:p>
            <a:endParaRPr lang="en-US" dirty="0"/>
          </a:p>
        </p:txBody>
      </p:sp>
      <p:pic>
        <p:nvPicPr>
          <p:cNvPr id="4" name="Picture 3"/>
          <p:cNvPicPr/>
          <p:nvPr/>
        </p:nvPicPr>
        <mc:AlternateContent>
          <mc:Choice xmlns:ma="http://schemas.microsoft.com/office/mac/drawingml/2008/main" Requires="ma">
            <p:blipFill>
              <a:blip r:embed="rId2"/>
              <a:srcRect/>
              <a:stretch>
                <a:fillRect/>
              </a:stretch>
            </p:blipFill>
          </mc:Choice>
          <mc:Fallback>
            <p:blipFill>
              <a:blip r:embed="rId3"/>
              <a:srcRect/>
              <a:stretch>
                <a:fillRect/>
              </a:stretch>
            </p:blipFill>
          </mc:Fallback>
        </mc:AlternateContent>
        <p:spPr bwMode="auto">
          <a:xfrm>
            <a:off x="1838960" y="1841500"/>
            <a:ext cx="5260340" cy="7493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OLS Model: Results</a:t>
            </a:r>
            <a:endParaRPr lang="en-US" dirty="0"/>
          </a:p>
        </p:txBody>
      </p:sp>
      <p:pic>
        <p:nvPicPr>
          <p:cNvPr id="6" name="Picture 5"/>
          <p:cNvPicPr/>
          <p:nvPr/>
        </p:nvPicPr>
        <mc:AlternateContent>
          <mc:Choice xmlns:ma="http://schemas.microsoft.com/office/mac/drawingml/2008/main" Requires="ma">
            <p:blipFill>
              <a:blip r:embed="rId2"/>
              <a:srcRect b="38469"/>
              <a:stretch>
                <a:fillRect/>
              </a:stretch>
            </p:blipFill>
          </mc:Choice>
          <mc:Fallback>
            <p:blipFill>
              <a:blip r:embed="rId3"/>
              <a:srcRect b="38469"/>
              <a:stretch>
                <a:fillRect/>
              </a:stretch>
            </p:blipFill>
          </mc:Fallback>
        </mc:AlternateContent>
        <p:spPr bwMode="auto">
          <a:xfrm>
            <a:off x="304798" y="1126067"/>
            <a:ext cx="8483600" cy="5291667"/>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OLS Model: Results, cont. </a:t>
            </a:r>
            <a:endParaRPr lang="en-US" dirty="0"/>
          </a:p>
        </p:txBody>
      </p:sp>
      <p:pic>
        <p:nvPicPr>
          <p:cNvPr id="6" name="Picture 5"/>
          <p:cNvPicPr/>
          <p:nvPr/>
        </p:nvPicPr>
        <mc:AlternateContent>
          <mc:Choice xmlns:ma="http://schemas.microsoft.com/office/mac/drawingml/2008/main" Requires="ma">
            <p:blipFill>
              <a:blip r:embed="rId2"/>
              <a:srcRect b="87497"/>
              <a:stretch>
                <a:fillRect/>
              </a:stretch>
            </p:blipFill>
          </mc:Choice>
          <mc:Fallback>
            <p:blipFill>
              <a:blip r:embed="rId3"/>
              <a:srcRect b="87497"/>
              <a:stretch>
                <a:fillRect/>
              </a:stretch>
            </p:blipFill>
          </mc:Fallback>
        </mc:AlternateContent>
        <p:spPr bwMode="auto">
          <a:xfrm>
            <a:off x="304798" y="1126067"/>
            <a:ext cx="8483600" cy="1075266"/>
          </a:xfrm>
          <a:prstGeom prst="rect">
            <a:avLst/>
          </a:prstGeom>
          <a:noFill/>
          <a:ln w="9525">
            <a:noFill/>
            <a:miter lim="800000"/>
            <a:headEnd/>
            <a:tailEnd/>
          </a:ln>
        </p:spPr>
      </p:pic>
      <p:pic>
        <p:nvPicPr>
          <p:cNvPr id="4" name="Picture 3"/>
          <p:cNvPicPr/>
          <p:nvPr/>
        </p:nvPicPr>
        <mc:AlternateContent>
          <mc:Choice xmlns:ma="http://schemas.microsoft.com/office/mac/drawingml/2008/main" Requires="ma">
            <p:blipFill>
              <a:blip r:embed="rId2"/>
              <a:srcRect t="60150"/>
              <a:stretch>
                <a:fillRect/>
              </a:stretch>
            </p:blipFill>
          </mc:Choice>
          <mc:Fallback>
            <p:blipFill>
              <a:blip r:embed="rId3"/>
              <a:srcRect t="60150"/>
              <a:stretch>
                <a:fillRect/>
              </a:stretch>
            </p:blipFill>
          </mc:Fallback>
        </mc:AlternateContent>
        <p:spPr bwMode="auto">
          <a:xfrm>
            <a:off x="457200" y="2201333"/>
            <a:ext cx="8331198" cy="42164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Propensity Score Matching Model</a:t>
            </a:r>
            <a:endParaRPr lang="en-US" dirty="0"/>
          </a:p>
        </p:txBody>
      </p:sp>
      <p:sp>
        <p:nvSpPr>
          <p:cNvPr id="3" name="Content Placeholder 2"/>
          <p:cNvSpPr>
            <a:spLocks noGrp="1"/>
          </p:cNvSpPr>
          <p:nvPr>
            <p:ph sz="quarter" idx="1"/>
          </p:nvPr>
        </p:nvSpPr>
        <p:spPr/>
        <p:txBody>
          <a:bodyPr>
            <a:normAutofit fontScale="85000" lnSpcReduction="10000"/>
          </a:bodyPr>
          <a:lstStyle/>
          <a:p>
            <a:endParaRPr lang="en-US" dirty="0" smtClean="0"/>
          </a:p>
          <a:p>
            <a:pPr lvl="0"/>
            <a:endParaRPr lang="en-US" sz="2800" dirty="0" smtClean="0"/>
          </a:p>
          <a:p>
            <a:pPr lvl="0"/>
            <a:r>
              <a:rPr lang="en-US" sz="2800" dirty="0" smtClean="0"/>
              <a:t>Δ</a:t>
            </a:r>
            <a:r>
              <a:rPr lang="en-US" sz="2800" baseline="-25000" dirty="0" smtClean="0"/>
              <a:t>TT</a:t>
            </a:r>
            <a:r>
              <a:rPr lang="en-US" sz="2800" dirty="0" smtClean="0"/>
              <a:t>= </a:t>
            </a:r>
            <a:r>
              <a:rPr lang="en-US" sz="2800" dirty="0" smtClean="0"/>
              <a:t>Average willingness to pay for a title for those households that actually received a title</a:t>
            </a:r>
          </a:p>
          <a:p>
            <a:pPr lvl="0"/>
            <a:r>
              <a:rPr lang="en-US" sz="2800" dirty="0" smtClean="0"/>
              <a:t>Y</a:t>
            </a:r>
            <a:r>
              <a:rPr lang="en-US" sz="2800" baseline="-25000" dirty="0" smtClean="0"/>
              <a:t>1</a:t>
            </a:r>
            <a:r>
              <a:rPr lang="en-US" sz="2800" dirty="0" smtClean="0"/>
              <a:t>= potential outcome from housing unit possessing a title</a:t>
            </a:r>
          </a:p>
          <a:p>
            <a:pPr lvl="0"/>
            <a:r>
              <a:rPr lang="en-US" sz="2800" dirty="0" smtClean="0"/>
              <a:t>Y</a:t>
            </a:r>
            <a:r>
              <a:rPr lang="en-US" sz="2800" baseline="-25000" dirty="0" smtClean="0"/>
              <a:t>0</a:t>
            </a:r>
            <a:r>
              <a:rPr lang="en-US" sz="2800" dirty="0" smtClean="0"/>
              <a:t>= potential outcome for a housing unit without a title</a:t>
            </a:r>
          </a:p>
          <a:p>
            <a:pPr lvl="0"/>
            <a:r>
              <a:rPr lang="en-US" sz="2800" dirty="0" smtClean="0"/>
              <a:t>D=1, indicates a household that received a title,</a:t>
            </a:r>
            <a:r>
              <a:rPr lang="en-US" sz="2800" dirty="0" smtClean="0"/>
              <a:t> D</a:t>
            </a:r>
            <a:r>
              <a:rPr lang="en-US" sz="2800" dirty="0" smtClean="0"/>
              <a:t>=0 indicates a household that did not</a:t>
            </a:r>
          </a:p>
          <a:p>
            <a:pPr lvl="0"/>
            <a:r>
              <a:rPr lang="en-US" sz="2800" dirty="0" smtClean="0"/>
              <a:t>X= vector of observed covariates</a:t>
            </a:r>
          </a:p>
          <a:p>
            <a:pPr lvl="0"/>
            <a:r>
              <a:rPr lang="en-US" sz="2800" dirty="0" smtClean="0"/>
              <a:t>Step 1= Semi-parametric </a:t>
            </a:r>
            <a:r>
              <a:rPr lang="en-US" sz="2800" dirty="0" err="1" smtClean="0"/>
              <a:t>probit</a:t>
            </a:r>
            <a:r>
              <a:rPr lang="en-US" sz="2800" dirty="0" smtClean="0"/>
              <a:t> model to estimate binary variable for participation given X.</a:t>
            </a:r>
            <a:endParaRPr lang="en-US" sz="2800" dirty="0" smtClean="0"/>
          </a:p>
          <a:p>
            <a:pPr lvl="1"/>
            <a:r>
              <a:rPr lang="en-US" sz="2400" dirty="0" err="1" smtClean="0"/>
              <a:t>Probit</a:t>
            </a:r>
            <a:r>
              <a:rPr lang="en-US" sz="2400" dirty="0" smtClean="0"/>
              <a:t> includes </a:t>
            </a:r>
            <a:r>
              <a:rPr lang="en-US" sz="2400" dirty="0" smtClean="0"/>
              <a:t>all of covariates included in column 4 of OLS specification</a:t>
            </a:r>
          </a:p>
          <a:p>
            <a:endParaRPr lang="en-US" dirty="0"/>
          </a:p>
        </p:txBody>
      </p:sp>
      <p:pic>
        <p:nvPicPr>
          <p:cNvPr id="7" name="Picture 6"/>
          <p:cNvPicPr/>
          <p:nvPr/>
        </p:nvPicPr>
        <mc:AlternateContent>
          <mc:Choice xmlns:ma="http://schemas.microsoft.com/office/mac/drawingml/2008/main" Requires="ma">
            <p:blipFill>
              <a:blip r:embed="rId2"/>
              <a:srcRect/>
              <a:stretch>
                <a:fillRect/>
              </a:stretch>
            </p:blipFill>
          </mc:Choice>
          <mc:Fallback>
            <p:blipFill>
              <a:blip r:embed="rId3"/>
              <a:srcRect/>
              <a:stretch>
                <a:fillRect/>
              </a:stretch>
            </p:blipFill>
          </mc:Fallback>
        </mc:AlternateContent>
        <p:spPr bwMode="auto">
          <a:xfrm>
            <a:off x="2647211" y="1143000"/>
            <a:ext cx="4224155" cy="115636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Propensity Score Matching </a:t>
            </a:r>
            <a:r>
              <a:rPr lang="en-US" dirty="0" smtClean="0"/>
              <a:t>Model: </a:t>
            </a:r>
            <a:r>
              <a:rPr lang="en-US" sz="2222" dirty="0" smtClean="0"/>
              <a:t>Relationship Between Titling and Common Support</a:t>
            </a:r>
            <a:endParaRPr lang="en-US" sz="2222" dirty="0"/>
          </a:p>
        </p:txBody>
      </p:sp>
      <p:sp>
        <p:nvSpPr>
          <p:cNvPr id="3" name="Content Placeholder 2"/>
          <p:cNvSpPr>
            <a:spLocks noGrp="1"/>
          </p:cNvSpPr>
          <p:nvPr>
            <p:ph sz="quarter" idx="1"/>
          </p:nvPr>
        </p:nvSpPr>
        <p:spPr>
          <a:xfrm>
            <a:off x="457200" y="1219200"/>
            <a:ext cx="8229600" cy="5205506"/>
          </a:xfrm>
        </p:spPr>
        <p:txBody>
          <a:bodyPr>
            <a:normAutofit fontScale="85000" lnSpcReduction="10000"/>
          </a:bodyPr>
          <a:lstStyle/>
          <a:p>
            <a:r>
              <a:rPr lang="en-US" dirty="0" smtClean="0"/>
              <a:t>Issue: Common Support Bias</a:t>
            </a:r>
          </a:p>
          <a:p>
            <a:pPr lvl="1"/>
            <a:r>
              <a:rPr lang="en-US" dirty="0" smtClean="0"/>
              <a:t>PSM solves this by comparing resettlements that have received slum upgrading and improved access to municipal services and infrastructure with notified squatters that have received those improvements as well (and vice versa)</a:t>
            </a:r>
          </a:p>
          <a:p>
            <a:r>
              <a:rPr lang="en-US" dirty="0" smtClean="0"/>
              <a:t>Important – effects of titling may vary with amount of tenure security a household possesses, which is correlated with observable characteristics as measured through the propensity score.</a:t>
            </a:r>
          </a:p>
          <a:p>
            <a:pPr lvl="1"/>
            <a:r>
              <a:rPr lang="en-US" dirty="0" smtClean="0"/>
              <a:t>Impacts of titling likely non-linear, with respect to propensity score. </a:t>
            </a:r>
          </a:p>
          <a:p>
            <a:r>
              <a:rPr lang="en-US" dirty="0" smtClean="0"/>
              <a:t>Issue: Potential for bias from </a:t>
            </a:r>
            <a:r>
              <a:rPr lang="en-US" dirty="0" err="1" smtClean="0"/>
              <a:t>unobservables</a:t>
            </a:r>
            <a:r>
              <a:rPr lang="en-US" dirty="0" smtClean="0"/>
              <a:t> may be correlated with propensity score. </a:t>
            </a:r>
          </a:p>
          <a:p>
            <a:pPr lvl="1"/>
            <a:r>
              <a:rPr lang="en-US" dirty="0" smtClean="0"/>
              <a:t>Conventional hedonic methods may overestimate effects of titling</a:t>
            </a:r>
          </a:p>
          <a:p>
            <a:pPr lvl="1"/>
            <a:r>
              <a:rPr lang="en-US" dirty="0" smtClean="0"/>
              <a:t>Ex. Less likely that resettlements that received slum upgrading and/or improved access to municipal services and infrastructure were relocated to redlined neighborhoods (credit market exclusion)</a:t>
            </a:r>
          </a:p>
          <a:p>
            <a:r>
              <a:rPr lang="en-US" dirty="0" smtClean="0"/>
              <a:t>Matching helps to eliminate bias from selection on </a:t>
            </a:r>
            <a:r>
              <a:rPr lang="en-US" dirty="0" err="1" smtClean="0"/>
              <a:t>unobservables</a:t>
            </a:r>
            <a:r>
              <a:rPr lang="en-US" dirty="0" smtClean="0"/>
              <a:t> </a:t>
            </a:r>
          </a:p>
          <a:p>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Propensity Score Matching Estimates</a:t>
            </a:r>
            <a:endParaRPr lang="en-US" dirty="0"/>
          </a:p>
        </p:txBody>
      </p:sp>
      <p:pic>
        <p:nvPicPr>
          <p:cNvPr id="4" name="Picture 3"/>
          <p:cNvPicPr>
            <a:picLocks noChangeAspect="1"/>
          </p:cNvPicPr>
          <p:nvPr/>
        </p:nvPicPr>
        <p:blipFill>
          <a:blip r:embed="rId2"/>
          <a:stretch>
            <a:fillRect/>
          </a:stretch>
        </p:blipFill>
        <p:spPr>
          <a:xfrm>
            <a:off x="457200" y="1142999"/>
            <a:ext cx="8229600" cy="3995415"/>
          </a:xfrm>
          <a:prstGeom prst="rect">
            <a:avLst/>
          </a:prstGeom>
        </p:spPr>
      </p:pic>
      <p:sp>
        <p:nvSpPr>
          <p:cNvPr id="5" name="TextBox 4"/>
          <p:cNvSpPr txBox="1"/>
          <p:nvPr/>
        </p:nvSpPr>
        <p:spPr>
          <a:xfrm>
            <a:off x="457200" y="5138413"/>
            <a:ext cx="8229600" cy="1661993"/>
          </a:xfrm>
          <a:prstGeom prst="rect">
            <a:avLst/>
          </a:prstGeom>
          <a:noFill/>
        </p:spPr>
        <p:txBody>
          <a:bodyPr wrap="square" rtlCol="0">
            <a:spAutoFit/>
          </a:bodyPr>
          <a:lstStyle/>
          <a:p>
            <a:r>
              <a:rPr lang="en-US" sz="1700" dirty="0" smtClean="0"/>
              <a:t>3 bandwidths (0.85, 0.10, 0.05). 0.05 chosen because smoothing bias is the smallest and still passes balancing test. </a:t>
            </a:r>
          </a:p>
          <a:p>
            <a:endParaRPr lang="en-US" sz="1700" dirty="0" smtClean="0"/>
          </a:p>
          <a:p>
            <a:r>
              <a:rPr lang="en-US" sz="1700" dirty="0" smtClean="0"/>
              <a:t>* Statistical significance at 10%</a:t>
            </a:r>
          </a:p>
          <a:p>
            <a:r>
              <a:rPr lang="en-US" sz="1700" dirty="0" smtClean="0"/>
              <a:t>** Statistical significance at 5%</a:t>
            </a:r>
          </a:p>
          <a:p>
            <a:r>
              <a:rPr lang="en-US" sz="1700" dirty="0" smtClean="0"/>
              <a:t>*** Statistical significance at 1%</a:t>
            </a:r>
            <a:endParaRPr lang="en-US" sz="1700"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Propensity Score Matching Model: Results</a:t>
            </a:r>
            <a:endParaRPr lang="en-US" dirty="0"/>
          </a:p>
        </p:txBody>
      </p:sp>
      <p:pic>
        <p:nvPicPr>
          <p:cNvPr id="5" name="Picture 4"/>
          <p:cNvPicPr>
            <a:picLocks noChangeAspect="1"/>
          </p:cNvPicPr>
          <p:nvPr/>
        </p:nvPicPr>
        <p:blipFill>
          <a:blip r:embed="rId3"/>
          <a:stretch>
            <a:fillRect/>
          </a:stretch>
        </p:blipFill>
        <p:spPr>
          <a:xfrm>
            <a:off x="1695450" y="1143000"/>
            <a:ext cx="5954433" cy="4831183"/>
          </a:xfrm>
          <a:prstGeom prst="rect">
            <a:avLst/>
          </a:prstGeom>
        </p:spPr>
      </p:pic>
      <p:sp>
        <p:nvSpPr>
          <p:cNvPr id="6" name="TextBox 5"/>
          <p:cNvSpPr txBox="1"/>
          <p:nvPr/>
        </p:nvSpPr>
        <p:spPr>
          <a:xfrm>
            <a:off x="1773967" y="6066118"/>
            <a:ext cx="5846034" cy="646331"/>
          </a:xfrm>
          <a:prstGeom prst="rect">
            <a:avLst/>
          </a:prstGeom>
          <a:noFill/>
        </p:spPr>
        <p:txBody>
          <a:bodyPr wrap="none" rtlCol="0">
            <a:spAutoFit/>
          </a:bodyPr>
          <a:lstStyle/>
          <a:p>
            <a:r>
              <a:rPr lang="en-US" dirty="0" smtClean="0"/>
              <a:t>Top Histogram: Dwellings that received a title</a:t>
            </a:r>
          </a:p>
          <a:p>
            <a:r>
              <a:rPr lang="en-US" dirty="0" smtClean="0"/>
              <a:t>Bottom Histogram: Dwelling units that did not receive a title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Propensity Score Matching Model: Results</a:t>
            </a:r>
            <a:endParaRPr lang="en-US" dirty="0"/>
          </a:p>
        </p:txBody>
      </p:sp>
      <p:sp>
        <p:nvSpPr>
          <p:cNvPr id="3" name="Content Placeholder 2"/>
          <p:cNvSpPr>
            <a:spLocks noGrp="1"/>
          </p:cNvSpPr>
          <p:nvPr>
            <p:ph sz="quarter" idx="1"/>
          </p:nvPr>
        </p:nvSpPr>
        <p:spPr>
          <a:xfrm>
            <a:off x="457200" y="1219199"/>
            <a:ext cx="8229600" cy="5145741"/>
          </a:xfrm>
        </p:spPr>
        <p:txBody>
          <a:bodyPr>
            <a:normAutofit fontScale="92500" lnSpcReduction="20000"/>
          </a:bodyPr>
          <a:lstStyle/>
          <a:p>
            <a:r>
              <a:rPr lang="en-US" dirty="0" smtClean="0"/>
              <a:t>63% of untreated group lies below 5</a:t>
            </a:r>
            <a:r>
              <a:rPr lang="en-US" baseline="30000" dirty="0" smtClean="0"/>
              <a:t>th</a:t>
            </a:r>
            <a:r>
              <a:rPr lang="en-US" dirty="0" smtClean="0"/>
              <a:t> percentile of treated group</a:t>
            </a:r>
          </a:p>
          <a:p>
            <a:r>
              <a:rPr lang="en-US" dirty="0" smtClean="0"/>
              <a:t>Mean propensity score</a:t>
            </a:r>
          </a:p>
          <a:p>
            <a:pPr lvl="1"/>
            <a:r>
              <a:rPr lang="en-US" dirty="0" smtClean="0"/>
              <a:t>Treated= 0.42</a:t>
            </a:r>
          </a:p>
          <a:p>
            <a:pPr lvl="1"/>
            <a:r>
              <a:rPr lang="en-US" dirty="0" smtClean="0"/>
              <a:t>Control = 0.14</a:t>
            </a:r>
          </a:p>
          <a:p>
            <a:pPr lvl="1"/>
            <a:r>
              <a:rPr lang="en-US" dirty="0" smtClean="0"/>
              <a:t>Support condition holds very weakly, matching estimates end up having high variances.</a:t>
            </a:r>
          </a:p>
          <a:p>
            <a:r>
              <a:rPr lang="en-US" dirty="0" smtClean="0"/>
              <a:t>When variance at lowest under 0.85 model, which best fits observations on common support, impact of titling remains small and insignificant. </a:t>
            </a:r>
          </a:p>
          <a:p>
            <a:r>
              <a:rPr lang="en-US" dirty="0" smtClean="0"/>
              <a:t>Titling likely to have a smaller impact for slum dwellers with housing upgrades than </a:t>
            </a:r>
            <a:r>
              <a:rPr lang="en-US" dirty="0" smtClean="0"/>
              <a:t>those </a:t>
            </a:r>
            <a:r>
              <a:rPr lang="en-US" dirty="0" smtClean="0"/>
              <a:t>without because they </a:t>
            </a:r>
            <a:r>
              <a:rPr lang="en-US" dirty="0" smtClean="0"/>
              <a:t>already enjoy greater tenure security as a result of receiving slum upgrading and improved access to municipal </a:t>
            </a:r>
            <a:r>
              <a:rPr lang="en-US" dirty="0" smtClean="0"/>
              <a:t>services</a:t>
            </a:r>
          </a:p>
          <a:p>
            <a:r>
              <a:rPr lang="en-US" dirty="0" smtClean="0"/>
              <a:t>E</a:t>
            </a:r>
            <a:r>
              <a:rPr lang="en-US" dirty="0" smtClean="0"/>
              <a:t>stimate </a:t>
            </a:r>
            <a:r>
              <a:rPr lang="en-US" dirty="0" smtClean="0"/>
              <a:t>of the impact of titling under PSM is substantially lower than under the conventional OLS hedonic.</a:t>
            </a:r>
          </a:p>
          <a:p>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a:t>
            </a:r>
            <a:endParaRPr lang="en-US" dirty="0"/>
          </a:p>
        </p:txBody>
      </p:sp>
      <p:sp>
        <p:nvSpPr>
          <p:cNvPr id="3" name="Content Placeholder 2"/>
          <p:cNvSpPr>
            <a:spLocks noGrp="1"/>
          </p:cNvSpPr>
          <p:nvPr>
            <p:ph sz="quarter" idx="1"/>
          </p:nvPr>
        </p:nvSpPr>
        <p:spPr/>
        <p:txBody>
          <a:bodyPr>
            <a:normAutofit fontScale="77500" lnSpcReduction="20000"/>
          </a:bodyPr>
          <a:lstStyle/>
          <a:p>
            <a:pPr lvl="0">
              <a:spcAft>
                <a:spcPts val="600"/>
              </a:spcAft>
            </a:pPr>
            <a:r>
              <a:rPr lang="en-US" dirty="0" smtClean="0"/>
              <a:t>Central finding: No statistically significant effect of titling on property values</a:t>
            </a:r>
          </a:p>
          <a:p>
            <a:pPr lvl="0">
              <a:spcAft>
                <a:spcPts val="600"/>
              </a:spcAft>
            </a:pPr>
            <a:r>
              <a:rPr lang="en-US" dirty="0" smtClean="0"/>
              <a:t>Using OLS- statistically significant effect of titling on housing values of </a:t>
            </a:r>
            <a:r>
              <a:rPr lang="en-US" dirty="0" smtClean="0"/>
              <a:t>19.65% </a:t>
            </a:r>
            <a:r>
              <a:rPr lang="en-US" dirty="0" smtClean="0"/>
              <a:t>of estimated monthly rental value of housing </a:t>
            </a:r>
            <a:r>
              <a:rPr lang="en-US" dirty="0" smtClean="0"/>
              <a:t>unit</a:t>
            </a:r>
          </a:p>
          <a:p>
            <a:pPr lvl="1">
              <a:spcAft>
                <a:spcPts val="600"/>
              </a:spcAft>
            </a:pPr>
            <a:r>
              <a:rPr lang="en-US" dirty="0" smtClean="0"/>
              <a:t>S</a:t>
            </a:r>
            <a:r>
              <a:rPr lang="en-US" dirty="0" smtClean="0"/>
              <a:t>ame </a:t>
            </a:r>
            <a:r>
              <a:rPr lang="en-US" dirty="0" smtClean="0"/>
              <a:t>as what has been found in the </a:t>
            </a:r>
            <a:r>
              <a:rPr lang="en-US" dirty="0" smtClean="0"/>
              <a:t>literature</a:t>
            </a:r>
          </a:p>
          <a:p>
            <a:pPr lvl="0">
              <a:spcAft>
                <a:spcPts val="600"/>
              </a:spcAft>
            </a:pPr>
            <a:r>
              <a:rPr lang="en-US" dirty="0" smtClean="0"/>
              <a:t>Using PSM- effect of titling of only 8.6%, which is not statistically significant</a:t>
            </a:r>
          </a:p>
          <a:p>
            <a:pPr lvl="0">
              <a:spcAft>
                <a:spcPts val="600"/>
              </a:spcAft>
            </a:pPr>
            <a:r>
              <a:rPr lang="en-US" dirty="0" smtClean="0"/>
              <a:t>Titling, when paired with additional interventions to improve the welfare of the poor (like slum upgrading and improvements in access to municipal services), has no additional impact on property values</a:t>
            </a:r>
          </a:p>
          <a:p>
            <a:pPr lvl="0">
              <a:spcAft>
                <a:spcPts val="600"/>
              </a:spcAft>
            </a:pPr>
            <a:r>
              <a:rPr lang="en-US" dirty="0" smtClean="0"/>
              <a:t>Slum upgrading and improvements in access to municipal services already enhance informal rights to a degree that formalizing those rights with a title has little to no additional impact on property values. </a:t>
            </a:r>
          </a:p>
          <a:p>
            <a:pPr lvl="0">
              <a:spcAft>
                <a:spcPts val="600"/>
              </a:spcAft>
            </a:pPr>
            <a:r>
              <a:rPr lang="en-US" dirty="0" smtClean="0"/>
              <a:t>Slum dwellers in </a:t>
            </a:r>
            <a:r>
              <a:rPr lang="en-US" dirty="0" err="1" smtClean="0"/>
              <a:t>Pune</a:t>
            </a:r>
            <a:r>
              <a:rPr lang="en-US" dirty="0" smtClean="0"/>
              <a:t> have limited access to credit markets and possess strong informal tenure rights, provision of formal title has little additional impact on welfare capitalized into property values.</a:t>
            </a:r>
          </a:p>
          <a:p>
            <a:pPr lvl="0">
              <a:spcAft>
                <a:spcPts val="600"/>
              </a:spcAft>
            </a:pPr>
            <a:r>
              <a:rPr lang="en-US" dirty="0" smtClean="0"/>
              <a:t>May be more important in this case to target tenure security directly</a:t>
            </a:r>
          </a:p>
          <a:p>
            <a:pPr>
              <a:spcAft>
                <a:spcPts val="600"/>
              </a:spcAft>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fontScale="92500" lnSpcReduction="20000"/>
          </a:bodyPr>
          <a:lstStyle/>
          <a:p>
            <a:pPr lvl="0"/>
            <a:r>
              <a:rPr lang="en-US" sz="2800" dirty="0" smtClean="0"/>
              <a:t>924 million people of the world’s population (31.6%) live in </a:t>
            </a:r>
            <a:r>
              <a:rPr lang="en-US" sz="2800" dirty="0" smtClean="0"/>
              <a:t>slums (UN, 2003)</a:t>
            </a:r>
          </a:p>
          <a:p>
            <a:pPr lvl="0"/>
            <a:r>
              <a:rPr lang="en-US" sz="2800" dirty="0" smtClean="0"/>
              <a:t>Slum life characteristics:</a:t>
            </a:r>
          </a:p>
          <a:p>
            <a:pPr lvl="1"/>
            <a:r>
              <a:rPr lang="en-US" sz="2400" dirty="0" smtClean="0"/>
              <a:t>Informal home ownership and squatting</a:t>
            </a:r>
          </a:p>
          <a:p>
            <a:pPr lvl="1"/>
            <a:r>
              <a:rPr lang="en-US" sz="2400" dirty="0" smtClean="0"/>
              <a:t>Concentrated poverty</a:t>
            </a:r>
          </a:p>
          <a:p>
            <a:pPr lvl="1"/>
            <a:r>
              <a:rPr lang="en-US" sz="2400" dirty="0" smtClean="0"/>
              <a:t>Inadequate access to housing basic public services, formal credit, and job </a:t>
            </a:r>
            <a:r>
              <a:rPr lang="en-US" sz="2400" dirty="0" smtClean="0"/>
              <a:t>markets</a:t>
            </a:r>
          </a:p>
          <a:p>
            <a:pPr lvl="0"/>
            <a:r>
              <a:rPr lang="en-US" sz="2800" dirty="0" smtClean="0"/>
              <a:t>Characteristics </a:t>
            </a:r>
            <a:r>
              <a:rPr lang="en-US" sz="2800" dirty="0" smtClean="0"/>
              <a:t>have disproportionate impacts on slum dwellers, which can exacerbate their social exclusion</a:t>
            </a:r>
          </a:p>
          <a:p>
            <a:pPr lvl="0"/>
            <a:r>
              <a:rPr lang="en-US" sz="2800" dirty="0" smtClean="0"/>
              <a:t>Policies aimed to improve slum dweller welfare</a:t>
            </a:r>
          </a:p>
          <a:p>
            <a:pPr lvl="1"/>
            <a:r>
              <a:rPr lang="en-US" sz="2400" dirty="0" smtClean="0"/>
              <a:t>Slum upgrading</a:t>
            </a:r>
          </a:p>
          <a:p>
            <a:pPr lvl="1"/>
            <a:r>
              <a:rPr lang="en-US" sz="2400" dirty="0" smtClean="0"/>
              <a:t>Expansion of municipal services and infrastructure to slum communities</a:t>
            </a:r>
          </a:p>
          <a:p>
            <a:pPr lvl="1"/>
            <a:r>
              <a:rPr lang="en-US" sz="2500" dirty="0" smtClean="0"/>
              <a:t>Legal titling for slum dwellers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sz="quarter" idx="1"/>
          </p:nvPr>
        </p:nvSpPr>
        <p:spPr>
          <a:xfrm>
            <a:off x="457200" y="1219200"/>
            <a:ext cx="8229600" cy="4937760"/>
          </a:xfrm>
        </p:spPr>
        <p:txBody>
          <a:bodyPr>
            <a:normAutofit lnSpcReduction="10000"/>
          </a:bodyPr>
          <a:lstStyle/>
          <a:p>
            <a:r>
              <a:rPr lang="en-US" dirty="0" smtClean="0"/>
              <a:t>Paper explains very little regarding the policy implications of </a:t>
            </a:r>
            <a:r>
              <a:rPr lang="en-US" dirty="0" err="1" smtClean="0"/>
              <a:t>Pune</a:t>
            </a:r>
            <a:r>
              <a:rPr lang="en-US" dirty="0" smtClean="0"/>
              <a:t>, and whether or not their finding would be scalable. </a:t>
            </a:r>
          </a:p>
          <a:p>
            <a:r>
              <a:rPr lang="en-US" dirty="0" smtClean="0"/>
              <a:t>Resettlements made up a much smaller portion of the population studied as compared to slum dwelling households which impacts even the propensity score model. </a:t>
            </a:r>
          </a:p>
          <a:p>
            <a:r>
              <a:rPr lang="en-US" dirty="0" smtClean="0"/>
              <a:t>Pigeon-holed to this specific community in </a:t>
            </a:r>
            <a:r>
              <a:rPr lang="en-US" dirty="0" err="1" smtClean="0"/>
              <a:t>Pune</a:t>
            </a:r>
            <a:r>
              <a:rPr lang="en-US" dirty="0" smtClean="0"/>
              <a:t> where informal support for slum settlers is very strong. </a:t>
            </a:r>
          </a:p>
          <a:p>
            <a:pPr lvl="1"/>
            <a:r>
              <a:rPr lang="en-US" dirty="0" smtClean="0"/>
              <a:t>Would these results be applicable to regions where slum settlers have very little support? Would titling have the same small impact or would it be larger? What about high credit access?</a:t>
            </a:r>
          </a:p>
          <a:p>
            <a:pPr lvl="1"/>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sp>
        <p:nvSpPr>
          <p:cNvPr id="3" name="Content Placeholder 2"/>
          <p:cNvSpPr>
            <a:spLocks noGrp="1"/>
          </p:cNvSpPr>
          <p:nvPr>
            <p:ph sz="quarter" idx="1"/>
          </p:nvPr>
        </p:nvSpPr>
        <p:spPr/>
        <p:txBody>
          <a:bodyPr/>
          <a:lstStyle/>
          <a:p>
            <a:pPr lvl="0"/>
            <a:r>
              <a:rPr lang="en-US" sz="2800" dirty="0" smtClean="0"/>
              <a:t>Is titling an effective a strategy for improving the welfare of the urban poor in </a:t>
            </a:r>
            <a:r>
              <a:rPr lang="en-US" sz="2800" dirty="0" err="1" smtClean="0"/>
              <a:t>Pune</a:t>
            </a:r>
            <a:r>
              <a:rPr lang="en-US" sz="2800" dirty="0" smtClean="0"/>
              <a:t>, India? </a:t>
            </a:r>
          </a:p>
          <a:p>
            <a:pPr lvl="1"/>
            <a:r>
              <a:rPr lang="en-US" sz="2400" dirty="0" smtClean="0"/>
              <a:t>Bento et al. aim </a:t>
            </a:r>
            <a:r>
              <a:rPr lang="en-US" sz="2400" dirty="0" smtClean="0"/>
              <a:t>to answer this question by estimating whether titling has been capitalized into housing values</a:t>
            </a:r>
            <a:r>
              <a:rPr lang="en-US" sz="2400" dirty="0" smtClean="0"/>
              <a:t>.</a:t>
            </a:r>
          </a:p>
          <a:p>
            <a:r>
              <a:rPr lang="en-US" sz="2700" dirty="0" smtClean="0"/>
              <a:t>Literature Review:</a:t>
            </a:r>
          </a:p>
          <a:p>
            <a:pPr lvl="1"/>
            <a:r>
              <a:rPr lang="en-US" sz="2400" dirty="0" smtClean="0"/>
              <a:t>Mixed </a:t>
            </a:r>
            <a:r>
              <a:rPr lang="en-US" sz="2400" dirty="0" smtClean="0"/>
              <a:t>evidence regarding whether provision of formal property rights improves the welfare of the poor. </a:t>
            </a:r>
            <a:endParaRPr lang="en-US" sz="2400"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a:t>
            </a:r>
            <a:endParaRPr lang="en-US" dirty="0"/>
          </a:p>
        </p:txBody>
      </p:sp>
      <p:sp>
        <p:nvSpPr>
          <p:cNvPr id="3" name="Content Placeholder 2"/>
          <p:cNvSpPr>
            <a:spLocks noGrp="1"/>
          </p:cNvSpPr>
          <p:nvPr>
            <p:ph sz="quarter" idx="1"/>
          </p:nvPr>
        </p:nvSpPr>
        <p:spPr/>
        <p:txBody>
          <a:bodyPr>
            <a:normAutofit fontScale="92500"/>
          </a:bodyPr>
          <a:lstStyle/>
          <a:p>
            <a:pPr lvl="0"/>
            <a:r>
              <a:rPr lang="en-US" sz="2800" dirty="0" smtClean="0"/>
              <a:t>Survey data on households in </a:t>
            </a:r>
            <a:r>
              <a:rPr lang="en-US" sz="2800" dirty="0" err="1" smtClean="0"/>
              <a:t>Pune</a:t>
            </a:r>
            <a:r>
              <a:rPr lang="en-US" sz="2800" dirty="0" smtClean="0"/>
              <a:t> squatter settlements from World Bank’s </a:t>
            </a:r>
            <a:r>
              <a:rPr lang="en-US" sz="2800" dirty="0" err="1" smtClean="0"/>
              <a:t>Pune</a:t>
            </a:r>
            <a:r>
              <a:rPr lang="en-US" sz="2800" dirty="0" smtClean="0"/>
              <a:t> Household Survey from August to October of 2002</a:t>
            </a:r>
          </a:p>
          <a:p>
            <a:pPr lvl="0"/>
            <a:r>
              <a:rPr lang="en-US" sz="2800" dirty="0" smtClean="0"/>
              <a:t>Focus on squatter households in </a:t>
            </a:r>
            <a:r>
              <a:rPr lang="en-US" sz="2800" dirty="0" err="1" smtClean="0"/>
              <a:t>Pune</a:t>
            </a:r>
            <a:r>
              <a:rPr lang="en-US" sz="2800" dirty="0" smtClean="0"/>
              <a:t>, India, the second largest city in the Maharashtra state</a:t>
            </a:r>
          </a:p>
          <a:p>
            <a:pPr lvl="1"/>
            <a:r>
              <a:rPr lang="en-US" sz="2400" dirty="0" smtClean="0"/>
              <a:t>Per capita income level that is 50% higher than national average and one of the lowest levels of income disparity in India.</a:t>
            </a:r>
          </a:p>
          <a:p>
            <a:pPr lvl="1"/>
            <a:r>
              <a:rPr lang="en-US" sz="2400" dirty="0" smtClean="0"/>
              <a:t>Experienced rapid growth in its industrial education and information technology sectors</a:t>
            </a:r>
          </a:p>
          <a:p>
            <a:pPr lvl="1"/>
            <a:r>
              <a:rPr lang="en-US" sz="2400" dirty="0" smtClean="0"/>
              <a:t>Rapid population growth of 24% over last 5 years. </a:t>
            </a:r>
          </a:p>
          <a:p>
            <a:pPr lvl="1"/>
            <a:r>
              <a:rPr lang="en-US" sz="2400" dirty="0" smtClean="0"/>
              <a:t>Proportion of slums in </a:t>
            </a:r>
            <a:r>
              <a:rPr lang="en-US" sz="2400" dirty="0" err="1" smtClean="0"/>
              <a:t>Pune</a:t>
            </a:r>
            <a:r>
              <a:rPr lang="en-US" sz="2400" dirty="0" smtClean="0"/>
              <a:t> (35.7%) is slightly larger than world average of 31.6</a:t>
            </a:r>
            <a:r>
              <a:rPr lang="en-US" sz="2400" dirty="0" smtClean="0"/>
              <a:t>%</a:t>
            </a:r>
            <a:endParaRPr lang="en-US" sz="24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Slum Settlements in </a:t>
            </a:r>
            <a:r>
              <a:rPr lang="en-US" dirty="0" err="1" smtClean="0"/>
              <a:t>Pune</a:t>
            </a:r>
            <a:endParaRPr lang="en-US" dirty="0"/>
          </a:p>
        </p:txBody>
      </p:sp>
      <p:pic>
        <p:nvPicPr>
          <p:cNvPr id="4" name="Picture 3"/>
          <p:cNvPicPr>
            <a:picLocks noChangeAspect="1"/>
          </p:cNvPicPr>
          <p:nvPr/>
        </p:nvPicPr>
        <p:blipFill>
          <a:blip r:embed="rId2"/>
          <a:stretch>
            <a:fillRect/>
          </a:stretch>
        </p:blipFill>
        <p:spPr>
          <a:xfrm>
            <a:off x="457200" y="1143000"/>
            <a:ext cx="3926561" cy="2617707"/>
          </a:xfrm>
          <a:prstGeom prst="rect">
            <a:avLst/>
          </a:prstGeom>
        </p:spPr>
      </p:pic>
      <p:pic>
        <p:nvPicPr>
          <p:cNvPr id="5" name="Picture 4"/>
          <p:cNvPicPr>
            <a:picLocks noChangeAspect="1"/>
          </p:cNvPicPr>
          <p:nvPr/>
        </p:nvPicPr>
        <p:blipFill>
          <a:blip r:embed="rId3"/>
          <a:stretch>
            <a:fillRect/>
          </a:stretch>
        </p:blipFill>
        <p:spPr>
          <a:xfrm>
            <a:off x="4640178" y="3635332"/>
            <a:ext cx="4478538" cy="298270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Bento et. al use both an OLS method and a propensity score matching (PSM) method to estimate impact of titling</a:t>
            </a:r>
          </a:p>
          <a:p>
            <a:pPr lvl="1"/>
            <a:r>
              <a:rPr lang="en-US" dirty="0" smtClean="0"/>
              <a:t> </a:t>
            </a:r>
            <a:r>
              <a:rPr lang="en-US" sz="2400" dirty="0" smtClean="0"/>
              <a:t>OLS is likely to be an overestimate relative to PSM estimate</a:t>
            </a:r>
          </a:p>
          <a:p>
            <a:pPr lvl="1"/>
            <a:r>
              <a:rPr lang="en-US" sz="2400" dirty="0" smtClean="0"/>
              <a:t>PSM: matching methods make no functional form assumption and permit comparisons only between observations that share a common support</a:t>
            </a:r>
          </a:p>
          <a:p>
            <a:pPr lvl="2"/>
            <a:r>
              <a:rPr lang="en-US" dirty="0" smtClean="0"/>
              <a:t>Matches control housing units that received slum upgrading and improved access to municipal services like treatment housing units</a:t>
            </a:r>
            <a:endParaRPr lang="en-US" dirty="0" smtClean="0"/>
          </a:p>
          <a:p>
            <a:r>
              <a:rPr lang="en-US" sz="2700" dirty="0" smtClean="0"/>
              <a:t>Hypothesis: Impact </a:t>
            </a:r>
            <a:r>
              <a:rPr lang="en-US" sz="2700" dirty="0" smtClean="0"/>
              <a:t>of titling likely differs among observable characteristics because slum upgrading and improvements in municipal services access is likely to improve tenure security</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sz="quarter" idx="1"/>
          </p:nvPr>
        </p:nvSpPr>
        <p:spPr/>
        <p:txBody>
          <a:bodyPr/>
          <a:lstStyle/>
          <a:p>
            <a:pPr lvl="0"/>
            <a:r>
              <a:rPr lang="en-US" sz="2800" dirty="0" smtClean="0"/>
              <a:t>Quasi experimental research design: </a:t>
            </a:r>
          </a:p>
          <a:p>
            <a:pPr lvl="1"/>
            <a:r>
              <a:rPr lang="en-US" sz="2400" dirty="0" smtClean="0"/>
              <a:t>notified squatters= untreated group</a:t>
            </a:r>
          </a:p>
          <a:p>
            <a:pPr lvl="1"/>
            <a:r>
              <a:rPr lang="en-US" sz="2400" dirty="0" smtClean="0"/>
              <a:t>Resettlements= treated group</a:t>
            </a:r>
          </a:p>
          <a:p>
            <a:r>
              <a:rPr lang="en-US" sz="2700" dirty="0" smtClean="0"/>
              <a:t>Resettlement is involuntary, assignment of treatment is independent of household and neighborhood characteristics.</a:t>
            </a:r>
            <a:r>
              <a:rPr lang="en-US" sz="2700" dirty="0" smtClean="0"/>
              <a:t> </a:t>
            </a:r>
          </a:p>
          <a:p>
            <a:pPr lvl="1"/>
            <a:r>
              <a:rPr lang="en-US" sz="2400" dirty="0" smtClean="0"/>
              <a:t>No </a:t>
            </a:r>
            <a:r>
              <a:rPr lang="en-US" sz="2400" dirty="0" smtClean="0"/>
              <a:t>pre-treatment data on both groups</a:t>
            </a:r>
          </a:p>
          <a:p>
            <a:pPr lvl="1"/>
            <a:r>
              <a:rPr lang="en-US" dirty="0" smtClean="0"/>
              <a:t>Owner occupied, have been living in current location for 10 years or longer</a:t>
            </a:r>
          </a:p>
          <a:p>
            <a:pPr lvl="1"/>
            <a:r>
              <a:rPr lang="en-US" dirty="0" smtClean="0"/>
              <a:t>Excludes non-notified squatters and renters because too few observations exist for analysis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Statistics</a:t>
            </a:r>
            <a:endParaRPr lang="en-US" dirty="0"/>
          </a:p>
        </p:txBody>
      </p:sp>
      <p:pic>
        <p:nvPicPr>
          <p:cNvPr id="6" name="Picture 5"/>
          <p:cNvPicPr/>
          <p:nvPr/>
        </p:nvPicPr>
        <mc:AlternateContent>
          <mc:Choice xmlns:ma="http://schemas.microsoft.com/office/mac/drawingml/2008/main" Requires="ma">
            <p:blipFill>
              <a:blip r:embed="rId2"/>
              <a:srcRect b="42771"/>
              <a:stretch>
                <a:fillRect/>
              </a:stretch>
            </p:blipFill>
          </mc:Choice>
          <mc:Fallback>
            <p:blipFill>
              <a:blip r:embed="rId3"/>
              <a:srcRect b="42771"/>
              <a:stretch>
                <a:fillRect/>
              </a:stretch>
            </p:blipFill>
          </mc:Fallback>
        </mc:AlternateContent>
        <p:spPr bwMode="auto">
          <a:xfrm>
            <a:off x="612780" y="1143000"/>
            <a:ext cx="8008895" cy="5157406"/>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Statistics Cont. </a:t>
            </a:r>
            <a:endParaRPr lang="en-US" dirty="0"/>
          </a:p>
        </p:txBody>
      </p:sp>
      <p:pic>
        <p:nvPicPr>
          <p:cNvPr id="6" name="Picture 5"/>
          <p:cNvPicPr/>
          <p:nvPr/>
        </p:nvPicPr>
        <mc:AlternateContent>
          <mc:Choice xmlns:ma="http://schemas.microsoft.com/office/mac/drawingml/2008/main" Requires="ma">
            <p:blipFill>
              <a:blip r:embed="rId2"/>
              <a:srcRect b="82514"/>
              <a:stretch>
                <a:fillRect/>
              </a:stretch>
            </p:blipFill>
          </mc:Choice>
          <mc:Fallback>
            <p:blipFill>
              <a:blip r:embed="rId3"/>
              <a:srcRect b="82514"/>
              <a:stretch>
                <a:fillRect/>
              </a:stretch>
            </p:blipFill>
          </mc:Fallback>
        </mc:AlternateContent>
        <p:spPr bwMode="auto">
          <a:xfrm>
            <a:off x="612780" y="1029040"/>
            <a:ext cx="8008895" cy="1575780"/>
          </a:xfrm>
          <a:prstGeom prst="rect">
            <a:avLst/>
          </a:prstGeom>
          <a:noFill/>
          <a:ln w="9525">
            <a:noFill/>
            <a:miter lim="800000"/>
            <a:headEnd/>
            <a:tailEnd/>
          </a:ln>
        </p:spPr>
      </p:pic>
      <p:pic>
        <p:nvPicPr>
          <p:cNvPr id="4" name="Picture 3"/>
          <p:cNvPicPr/>
          <p:nvPr/>
        </p:nvPicPr>
        <mc:AlternateContent>
          <mc:Choice xmlns:ma="http://schemas.microsoft.com/office/mac/drawingml/2008/main" Requires="ma">
            <p:blipFill>
              <a:blip r:embed="rId2"/>
              <a:srcRect t="56858"/>
              <a:stretch>
                <a:fillRect/>
              </a:stretch>
            </p:blipFill>
          </mc:Choice>
          <mc:Fallback>
            <p:blipFill>
              <a:blip r:embed="rId3"/>
              <a:srcRect t="56858"/>
              <a:stretch>
                <a:fillRect/>
              </a:stretch>
            </p:blipFill>
          </mc:Fallback>
        </mc:AlternateContent>
        <p:spPr bwMode="auto">
          <a:xfrm>
            <a:off x="824434" y="2604820"/>
            <a:ext cx="7668842" cy="4008978"/>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Origin.thmx</Template>
  <TotalTime>601</TotalTime>
  <Words>1339</Words>
  <Application>Microsoft Macintosh PowerPoint</Application>
  <PresentationFormat>On-screen Show (4:3)</PresentationFormat>
  <Paragraphs>111</Paragraphs>
  <Slides>20</Slides>
  <Notes>1</Notes>
  <HiddenSlides>0</HiddenSlides>
  <MMClips>0</MMClips>
  <ScaleCrop>false</ScaleCrop>
  <HeadingPairs>
    <vt:vector size="4" baseType="variant">
      <vt:variant>
        <vt:lpstr>Design Template</vt:lpstr>
      </vt:variant>
      <vt:variant>
        <vt:i4>1</vt:i4>
      </vt:variant>
      <vt:variant>
        <vt:lpstr>Slide Titles</vt:lpstr>
      </vt:variant>
      <vt:variant>
        <vt:i4>20</vt:i4>
      </vt:variant>
    </vt:vector>
  </HeadingPairs>
  <TitlesOfParts>
    <vt:vector size="21" baseType="lpstr">
      <vt:lpstr>Origin</vt:lpstr>
      <vt:lpstr>Does Titling Matter?  Evidence from Housing Markets in India</vt:lpstr>
      <vt:lpstr>Introduction</vt:lpstr>
      <vt:lpstr>Research Question</vt:lpstr>
      <vt:lpstr>Data Source</vt:lpstr>
      <vt:lpstr>Slum Settlements in Pune</vt:lpstr>
      <vt:lpstr>Methodology</vt:lpstr>
      <vt:lpstr>Methodology</vt:lpstr>
      <vt:lpstr>Summary Statistics</vt:lpstr>
      <vt:lpstr>Summary Statistics Cont. </vt:lpstr>
      <vt:lpstr>Summary Statistics: Highlights </vt:lpstr>
      <vt:lpstr>OLS Estimation</vt:lpstr>
      <vt:lpstr>OLS Model: Results</vt:lpstr>
      <vt:lpstr>OLS Model: Results, cont. </vt:lpstr>
      <vt:lpstr>Propensity Score Matching Model</vt:lpstr>
      <vt:lpstr>Propensity Score Matching Model: Relationship Between Titling and Common Support</vt:lpstr>
      <vt:lpstr>Propensity Score Matching Estimates</vt:lpstr>
      <vt:lpstr>Propensity Score Matching Model: Results</vt:lpstr>
      <vt:lpstr>Propensity Score Matching Model: Results</vt:lpstr>
      <vt:lpstr>Findings</vt:lpstr>
      <vt:lpstr>Limitations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Titling Matter?  Evidence from Housing Markets in India</dc:title>
  <dc:creator>Jessica Du</dc:creator>
  <cp:lastModifiedBy>Jessica Du</cp:lastModifiedBy>
  <cp:revision>3</cp:revision>
  <dcterms:created xsi:type="dcterms:W3CDTF">2016-02-08T23:33:40Z</dcterms:created>
  <dcterms:modified xsi:type="dcterms:W3CDTF">2016-02-09T09:35:35Z</dcterms:modified>
</cp:coreProperties>
</file>