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62" r:id="rId9"/>
    <p:sldId id="263" r:id="rId10"/>
    <p:sldId id="264" r:id="rId11"/>
    <p:sldId id="265" r:id="rId12"/>
    <p:sldId id="273" r:id="rId13"/>
    <p:sldId id="267" r:id="rId14"/>
    <p:sldId id="271" r:id="rId15"/>
    <p:sldId id="268" r:id="rId16"/>
    <p:sldId id="270" r:id="rId17"/>
    <p:sldId id="269"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1086" y="-8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44DDD8-4573-4DC8-A253-C9CB55F3BC57}"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4DDD8-4573-4DC8-A253-C9CB55F3BC57}"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4DDD8-4573-4DC8-A253-C9CB55F3BC57}"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4DDD8-4573-4DC8-A253-C9CB55F3BC57}"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4DDD8-4573-4DC8-A253-C9CB55F3BC57}" type="datetimeFigureOut">
              <a:rPr lang="en-US" smtClean="0"/>
              <a:pPr/>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44DDD8-4573-4DC8-A253-C9CB55F3BC57}" type="datetimeFigureOut">
              <a:rPr lang="en-US" smtClean="0"/>
              <a:pPr/>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44DDD8-4573-4DC8-A253-C9CB55F3BC57}" type="datetimeFigureOut">
              <a:rPr lang="en-US" smtClean="0"/>
              <a:pPr/>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44DDD8-4573-4DC8-A253-C9CB55F3BC57}" type="datetimeFigureOut">
              <a:rPr lang="en-US" smtClean="0"/>
              <a:pPr/>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4DDD8-4573-4DC8-A253-C9CB55F3BC57}" type="datetimeFigureOut">
              <a:rPr lang="en-US" smtClean="0"/>
              <a:pPr/>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4DDD8-4573-4DC8-A253-C9CB55F3BC57}" type="datetimeFigureOut">
              <a:rPr lang="en-US" smtClean="0"/>
              <a:pPr/>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4DDD8-4573-4DC8-A253-C9CB55F3BC57}" type="datetimeFigureOut">
              <a:rPr lang="en-US" smtClean="0"/>
              <a:pPr/>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D6C7-AB6C-4B86-AE9C-A883845DD5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4DDD8-4573-4DC8-A253-C9CB55F3BC57}" type="datetimeFigureOut">
              <a:rPr lang="en-US" smtClean="0"/>
              <a:pPr/>
              <a:t>2/16/2016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5D6C7-AB6C-4B86-AE9C-A883845DD5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Property Rights and Investment Incentives: Theory and Evidence from Ghana</a:t>
            </a:r>
            <a:endParaRPr lang="en-US" dirty="0"/>
          </a:p>
        </p:txBody>
      </p:sp>
      <p:sp>
        <p:nvSpPr>
          <p:cNvPr id="3" name="Subtitle 2"/>
          <p:cNvSpPr>
            <a:spLocks noGrp="1"/>
          </p:cNvSpPr>
          <p:nvPr>
            <p:ph type="subTitle" idx="1"/>
          </p:nvPr>
        </p:nvSpPr>
        <p:spPr/>
        <p:txBody>
          <a:bodyPr/>
          <a:lstStyle/>
          <a:p>
            <a:r>
              <a:rPr lang="en-US" dirty="0" smtClean="0"/>
              <a:t>Tim </a:t>
            </a:r>
            <a:r>
              <a:rPr lang="en-US" dirty="0" err="1" smtClean="0"/>
              <a:t>Besley</a:t>
            </a:r>
            <a:endParaRPr lang="en-US" dirty="0" smtClean="0"/>
          </a:p>
          <a:p>
            <a:r>
              <a:rPr lang="en-US" dirty="0" smtClean="0"/>
              <a:t>QJE, 1995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5.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6.jpg"/>
          <p:cNvPicPr>
            <a:picLocks noGrp="1" noChangeAspect="1"/>
          </p:cNvPicPr>
          <p:nvPr>
            <p:ph idx="1"/>
          </p:nvPr>
        </p:nvPicPr>
        <p:blipFill>
          <a:blip r:embed="rId2" cstate="print"/>
          <a:stretch>
            <a:fillRect/>
          </a:stretch>
        </p:blipFill>
        <p:spPr>
          <a:xfrm>
            <a:off x="304800" y="0"/>
            <a:ext cx="8534400" cy="6858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of Tables 12.3-6 Summarized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Tables 12.3 and 12.4 show that the land rights have positive and significant effects on tree planting in </a:t>
            </a:r>
            <a:r>
              <a:rPr lang="en-US" dirty="0" err="1" smtClean="0"/>
              <a:t>Wassa</a:t>
            </a:r>
            <a:r>
              <a:rPr lang="en-US" dirty="0" smtClean="0"/>
              <a:t> that are rather robust to estimation procedure with the results even stronger when instrumented</a:t>
            </a:r>
          </a:p>
          <a:p>
            <a:r>
              <a:rPr lang="en-US" dirty="0" smtClean="0"/>
              <a:t>12.5 and 12.6 for </a:t>
            </a:r>
            <a:r>
              <a:rPr lang="en-US" dirty="0" err="1" smtClean="0"/>
              <a:t>Anloga</a:t>
            </a:r>
            <a:r>
              <a:rPr lang="en-US" dirty="0" smtClean="0"/>
              <a:t> show positive and significant effects of rights on almost all investments. Improvements at time of acquisition also have significant effects mainly positive on the probability of investment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7a.jpg"/>
          <p:cNvPicPr>
            <a:picLocks noGrp="1" noChangeAspect="1"/>
          </p:cNvPicPr>
          <p:nvPr>
            <p:ph idx="1"/>
          </p:nvPr>
        </p:nvPicPr>
        <p:blipFill>
          <a:blip r:embed="rId2" cstate="print"/>
          <a:stretch>
            <a:fillRect/>
          </a:stretch>
        </p:blipFill>
        <p:spPr>
          <a:xfrm rot="16029655">
            <a:off x="757102" y="-1763173"/>
            <a:ext cx="7854063" cy="1029702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Table 12.7</a:t>
            </a:r>
            <a:endParaRPr lang="en-US" dirty="0"/>
          </a:p>
        </p:txBody>
      </p:sp>
      <p:sp>
        <p:nvSpPr>
          <p:cNvPr id="3" name="Content Placeholder 2"/>
          <p:cNvSpPr>
            <a:spLocks noGrp="1"/>
          </p:cNvSpPr>
          <p:nvPr>
            <p:ph idx="1"/>
          </p:nvPr>
        </p:nvSpPr>
        <p:spPr>
          <a:xfrm>
            <a:off x="228600" y="1600200"/>
            <a:ext cx="8458200" cy="4525963"/>
          </a:xfrm>
        </p:spPr>
        <p:txBody>
          <a:bodyPr>
            <a:normAutofit/>
          </a:bodyPr>
          <a:lstStyle/>
          <a:p>
            <a:r>
              <a:rPr lang="en-US" dirty="0" smtClean="0"/>
              <a:t>In 12.7 he distinguishes between credit link which is </a:t>
            </a:r>
            <a:r>
              <a:rPr lang="en-US" dirty="0" err="1" smtClean="0"/>
              <a:t>hh</a:t>
            </a:r>
            <a:r>
              <a:rPr lang="en-US" dirty="0" smtClean="0"/>
              <a:t> based and the gains from trade link which is field level based. Only the effects of the rights variables are reported in this table</a:t>
            </a:r>
          </a:p>
          <a:p>
            <a:r>
              <a:rPr lang="en-US" dirty="0" smtClean="0"/>
              <a:t>Field level rights and especially those without need for approval have significant positive effects on most investment decisions in </a:t>
            </a:r>
            <a:r>
              <a:rPr lang="en-US" dirty="0" err="1" smtClean="0"/>
              <a:t>Anloga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8 001.jpg"/>
          <p:cNvPicPr>
            <a:picLocks noGrp="1" noChangeAspect="1"/>
          </p:cNvPicPr>
          <p:nvPr>
            <p:ph idx="1"/>
          </p:nvPr>
        </p:nvPicPr>
        <p:blipFill>
          <a:blip r:embed="rId2" cstate="print"/>
          <a:stretch>
            <a:fillRect/>
          </a:stretch>
        </p:blipFill>
        <p:spPr>
          <a:xfrm rot="5400000">
            <a:off x="1142999" y="-1143001"/>
            <a:ext cx="6858000" cy="914400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12.9</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10000"/>
          </a:bodyPr>
          <a:lstStyle/>
          <a:p>
            <a:r>
              <a:rPr lang="en-US" dirty="0" smtClean="0"/>
              <a:t>Re-estimates investment equations for both </a:t>
            </a:r>
            <a:r>
              <a:rPr lang="en-US" dirty="0" err="1" smtClean="0"/>
              <a:t>Wassa</a:t>
            </a:r>
            <a:r>
              <a:rPr lang="en-US" dirty="0" smtClean="0"/>
              <a:t> and </a:t>
            </a:r>
            <a:r>
              <a:rPr lang="en-US" dirty="0" err="1" smtClean="0"/>
              <a:t>Anloga</a:t>
            </a:r>
            <a:r>
              <a:rPr lang="en-US" dirty="0" smtClean="0"/>
              <a:t> using all six rights measures</a:t>
            </a:r>
          </a:p>
          <a:p>
            <a:r>
              <a:rPr lang="en-US" dirty="0" smtClean="0"/>
              <a:t>As shown in Table 12. 8, however, some of the individual rights are highly correlated in </a:t>
            </a:r>
            <a:r>
              <a:rPr lang="en-US" dirty="0" err="1" smtClean="0"/>
              <a:t>Anloga</a:t>
            </a:r>
            <a:r>
              <a:rPr lang="en-US" dirty="0" smtClean="0"/>
              <a:t> but much less so in </a:t>
            </a:r>
            <a:r>
              <a:rPr lang="en-US" dirty="0" err="1" smtClean="0"/>
              <a:t>Wassa</a:t>
            </a:r>
            <a:r>
              <a:rPr lang="en-US" dirty="0" smtClean="0"/>
              <a:t> </a:t>
            </a:r>
          </a:p>
          <a:p>
            <a:r>
              <a:rPr lang="en-US" dirty="0" smtClean="0"/>
              <a:t>In both cases, some of the rights have significant influences differing across the investments and from one right to another. But overall patterns less clear than with aggregate rights measures of property rights. The latter may be better proxies for confidence of the owner in the rights and titles</a:t>
            </a:r>
          </a:p>
          <a:p>
            <a:r>
              <a:rPr lang="en-US" dirty="0" smtClean="0"/>
              <a:t>No clear evidence in favor of  the gains from trade approach over credit link but some doubt on the latter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8.jpg"/>
          <p:cNvPicPr>
            <a:picLocks noGrp="1" noChangeAspect="1"/>
          </p:cNvPicPr>
          <p:nvPr>
            <p:ph idx="1"/>
          </p:nvPr>
        </p:nvPicPr>
        <p:blipFill>
          <a:blip r:embed="rId2" cstate="print"/>
          <a:stretch>
            <a:fillRect/>
          </a:stretch>
        </p:blipFill>
        <p:spPr>
          <a:xfrm>
            <a:off x="-533400" y="-304800"/>
            <a:ext cx="10210800" cy="8382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Three links provided at theoretical level</a:t>
            </a:r>
          </a:p>
          <a:p>
            <a:pPr lvl="1"/>
            <a:r>
              <a:rPr lang="en-US" dirty="0" smtClean="0"/>
              <a:t>Security</a:t>
            </a:r>
          </a:p>
          <a:p>
            <a:pPr lvl="1"/>
            <a:r>
              <a:rPr lang="en-US" dirty="0" smtClean="0"/>
              <a:t>Collateral – credit</a:t>
            </a:r>
          </a:p>
          <a:p>
            <a:pPr lvl="1"/>
            <a:r>
              <a:rPr lang="en-US" dirty="0" smtClean="0"/>
              <a:t>Gains from trade (transfer rights)</a:t>
            </a:r>
          </a:p>
          <a:p>
            <a:r>
              <a:rPr lang="en-US" dirty="0" smtClean="0"/>
              <a:t>Strong results for </a:t>
            </a:r>
            <a:r>
              <a:rPr lang="en-US" dirty="0" err="1" smtClean="0"/>
              <a:t>Wassa</a:t>
            </a:r>
            <a:r>
              <a:rPr lang="en-US" dirty="0" smtClean="0"/>
              <a:t>, weaker for </a:t>
            </a:r>
            <a:r>
              <a:rPr lang="en-US" dirty="0" err="1" smtClean="0"/>
              <a:t>Anloga</a:t>
            </a:r>
            <a:r>
              <a:rPr lang="en-US" dirty="0" smtClean="0"/>
              <a:t>, in large part because of </a:t>
            </a:r>
            <a:r>
              <a:rPr lang="en-US" dirty="0" err="1" smtClean="0"/>
              <a:t>endogeneity</a:t>
            </a:r>
            <a:r>
              <a:rPr lang="en-US" dirty="0" smtClean="0"/>
              <a:t> </a:t>
            </a:r>
          </a:p>
          <a:p>
            <a:r>
              <a:rPr lang="en-US" dirty="0" smtClean="0"/>
              <a:t>Larger IV than OLS effects suggest effects of measurement error in index of rights</a:t>
            </a:r>
          </a:p>
          <a:p>
            <a:r>
              <a:rPr lang="en-US" dirty="0" smtClean="0"/>
              <a:t>Clues provided about determinants of rights useful </a:t>
            </a:r>
            <a:r>
              <a:rPr lang="en-US" smtClean="0"/>
              <a:t>in IVs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Examine effects of property rights on investment</a:t>
            </a:r>
          </a:p>
          <a:p>
            <a:r>
              <a:rPr lang="en-US" dirty="0" smtClean="0"/>
              <a:t>But recognizing the </a:t>
            </a:r>
            <a:r>
              <a:rPr lang="en-US" dirty="0" err="1" smtClean="0"/>
              <a:t>endogeneity</a:t>
            </a:r>
            <a:r>
              <a:rPr lang="en-US" dirty="0" smtClean="0"/>
              <a:t> of property rights</a:t>
            </a:r>
          </a:p>
          <a:p>
            <a:r>
              <a:rPr lang="en-US" dirty="0" smtClean="0"/>
              <a:t>Does this in the context of Ghana where rights are in transition from traditional community control to individual rights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Regions </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Wassa</a:t>
            </a:r>
            <a:r>
              <a:rPr lang="en-US" dirty="0" smtClean="0"/>
              <a:t>: Cocoa-growing . Investment decision is to plant trees. Most land owned with rights but still subject to tribal authorities</a:t>
            </a:r>
          </a:p>
          <a:p>
            <a:r>
              <a:rPr lang="en-US" dirty="0" err="1" smtClean="0"/>
              <a:t>Anloga</a:t>
            </a:r>
            <a:r>
              <a:rPr lang="en-US" dirty="0" smtClean="0"/>
              <a:t> : Shallot (small onion) , much land not owner operated. Investments in land improvements (drainage, fertilizers, irrigation). Higher pop. Density with agriculture less dominant here. Inheritance of land very common, less need for approval by tribal authorities</a:t>
            </a:r>
          </a:p>
          <a:p>
            <a:r>
              <a:rPr lang="en-US" dirty="0" smtClean="0"/>
              <a:t>Land rights are hard to codify . De Jure and de facto may differ substantially. A detailed questionnaire is used to get to the extent to which various rights are individual as opposed to being under community control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Model</a:t>
            </a:r>
            <a:endParaRPr lang="en-US" dirty="0"/>
          </a:p>
        </p:txBody>
      </p:sp>
      <p:sp>
        <p:nvSpPr>
          <p:cNvPr id="3" name="Content Placeholder 2"/>
          <p:cNvSpPr>
            <a:spLocks noGrp="1"/>
          </p:cNvSpPr>
          <p:nvPr>
            <p:ph idx="1"/>
          </p:nvPr>
        </p:nvSpPr>
        <p:spPr>
          <a:xfrm>
            <a:off x="152400" y="838200"/>
            <a:ext cx="8686800" cy="5867400"/>
          </a:xfrm>
        </p:spPr>
        <p:txBody>
          <a:bodyPr>
            <a:normAutofit fontScale="77500" lnSpcReduction="20000"/>
          </a:bodyPr>
          <a:lstStyle/>
          <a:p>
            <a:r>
              <a:rPr lang="en-US" dirty="0" err="1" smtClean="0"/>
              <a:t>K</a:t>
            </a:r>
            <a:r>
              <a:rPr lang="en-US" baseline="-25000" dirty="0" err="1" smtClean="0"/>
              <a:t>ijt</a:t>
            </a:r>
            <a:r>
              <a:rPr lang="en-US" dirty="0" smtClean="0"/>
              <a:t> = f(R</a:t>
            </a:r>
            <a:r>
              <a:rPr lang="en-US" baseline="-25000" dirty="0" smtClean="0"/>
              <a:t>ijt+1</a:t>
            </a:r>
            <a:r>
              <a:rPr lang="en-US" dirty="0" smtClean="0"/>
              <a:t>, z</a:t>
            </a:r>
            <a:r>
              <a:rPr lang="en-US" baseline="-25000" dirty="0" smtClean="0"/>
              <a:t>it</a:t>
            </a:r>
            <a:r>
              <a:rPr lang="en-US" dirty="0" smtClean="0"/>
              <a:t>, </a:t>
            </a:r>
            <a:r>
              <a:rPr lang="en-US" dirty="0" err="1" smtClean="0"/>
              <a:t>x</a:t>
            </a:r>
            <a:r>
              <a:rPr lang="en-US" baseline="-25000" dirty="0" err="1" smtClean="0"/>
              <a:t>ijt</a:t>
            </a:r>
            <a:r>
              <a:rPr lang="en-US" dirty="0" smtClean="0"/>
              <a:t>)   Investment Equation </a:t>
            </a:r>
          </a:p>
          <a:p>
            <a:r>
              <a:rPr lang="en-US" dirty="0" smtClean="0"/>
              <a:t> </a:t>
            </a:r>
            <a:r>
              <a:rPr lang="en-US" dirty="0" err="1" smtClean="0"/>
              <a:t>y</a:t>
            </a:r>
            <a:r>
              <a:rPr lang="en-US" baseline="-25000" dirty="0" err="1" smtClean="0"/>
              <a:t>ijk</a:t>
            </a:r>
            <a:r>
              <a:rPr lang="en-US" dirty="0" smtClean="0"/>
              <a:t>      = </a:t>
            </a:r>
            <a:r>
              <a:rPr lang="el-GR" dirty="0" smtClean="0">
                <a:latin typeface="Calibri"/>
              </a:rPr>
              <a:t>α</a:t>
            </a:r>
            <a:r>
              <a:rPr lang="en-US" baseline="-25000" dirty="0" err="1" smtClean="0">
                <a:latin typeface="Calibri"/>
              </a:rPr>
              <a:t>k</a:t>
            </a:r>
            <a:r>
              <a:rPr lang="en-US" dirty="0" err="1" smtClean="0">
                <a:latin typeface="Calibri"/>
              </a:rPr>
              <a:t>z</a:t>
            </a:r>
            <a:r>
              <a:rPr lang="en-US" baseline="-25000" dirty="0" err="1" smtClean="0">
                <a:latin typeface="Calibri"/>
              </a:rPr>
              <a:t>i</a:t>
            </a:r>
            <a:r>
              <a:rPr lang="en-US" dirty="0" smtClean="0">
                <a:latin typeface="Calibri"/>
              </a:rPr>
              <a:t> +</a:t>
            </a:r>
            <a:r>
              <a:rPr lang="en-US" dirty="0" smtClean="0"/>
              <a:t> </a:t>
            </a:r>
            <a:r>
              <a:rPr lang="el-GR" dirty="0" smtClean="0">
                <a:latin typeface="Calibri"/>
              </a:rPr>
              <a:t>β</a:t>
            </a:r>
            <a:r>
              <a:rPr lang="en-US" baseline="-25000" dirty="0" smtClean="0">
                <a:latin typeface="Calibri"/>
              </a:rPr>
              <a:t>k</a:t>
            </a:r>
            <a:r>
              <a:rPr lang="en-US" dirty="0" smtClean="0">
                <a:latin typeface="Calibri"/>
              </a:rPr>
              <a:t> </a:t>
            </a:r>
            <a:r>
              <a:rPr lang="en-US" dirty="0" err="1" smtClean="0">
                <a:latin typeface="Calibri"/>
              </a:rPr>
              <a:t>R</a:t>
            </a:r>
            <a:r>
              <a:rPr lang="en-US" baseline="-25000" dirty="0" err="1" smtClean="0">
                <a:latin typeface="Calibri"/>
              </a:rPr>
              <a:t>ij</a:t>
            </a:r>
            <a:r>
              <a:rPr lang="en-US" dirty="0" smtClean="0">
                <a:latin typeface="Calibri"/>
              </a:rPr>
              <a:t> +</a:t>
            </a:r>
            <a:r>
              <a:rPr lang="el-GR" dirty="0" smtClean="0">
                <a:latin typeface="Calibri"/>
              </a:rPr>
              <a:t>γ</a:t>
            </a:r>
            <a:r>
              <a:rPr lang="en-US" baseline="-25000" dirty="0" smtClean="0">
                <a:latin typeface="Calibri"/>
              </a:rPr>
              <a:t>k</a:t>
            </a:r>
            <a:r>
              <a:rPr lang="en-US" dirty="0" smtClean="0">
                <a:latin typeface="Calibri"/>
              </a:rPr>
              <a:t> </a:t>
            </a:r>
            <a:r>
              <a:rPr lang="en-US" dirty="0" err="1" smtClean="0">
                <a:latin typeface="Calibri"/>
              </a:rPr>
              <a:t>x</a:t>
            </a:r>
            <a:r>
              <a:rPr lang="en-US" baseline="-25000" dirty="0" err="1" smtClean="0">
                <a:latin typeface="Calibri"/>
              </a:rPr>
              <a:t>ij</a:t>
            </a:r>
            <a:r>
              <a:rPr lang="en-US" dirty="0" smtClean="0">
                <a:latin typeface="Calibri"/>
              </a:rPr>
              <a:t> +</a:t>
            </a:r>
            <a:r>
              <a:rPr lang="en-US" dirty="0" err="1" smtClean="0">
                <a:latin typeface="Calibri"/>
              </a:rPr>
              <a:t>e</a:t>
            </a:r>
            <a:r>
              <a:rPr lang="en-US" baseline="-25000" dirty="0" err="1" smtClean="0">
                <a:latin typeface="Calibri"/>
              </a:rPr>
              <a:t>ijk</a:t>
            </a:r>
            <a:r>
              <a:rPr lang="en-US" baseline="-25000" dirty="0" smtClean="0">
                <a:latin typeface="Calibri"/>
              </a:rPr>
              <a:t>  </a:t>
            </a:r>
            <a:r>
              <a:rPr lang="en-US" dirty="0" smtClean="0">
                <a:latin typeface="Calibri"/>
              </a:rPr>
              <a:t>for each different type of investment k in discrete form 0,1</a:t>
            </a:r>
            <a:endParaRPr lang="en-US" dirty="0" smtClean="0"/>
          </a:p>
          <a:p>
            <a:r>
              <a:rPr lang="en-US" dirty="0" smtClean="0"/>
              <a:t>R</a:t>
            </a:r>
            <a:r>
              <a:rPr lang="en-US" baseline="-25000" dirty="0" smtClean="0"/>
              <a:t>ijt+1</a:t>
            </a:r>
            <a:r>
              <a:rPr lang="en-US" dirty="0" smtClean="0"/>
              <a:t> = g(</a:t>
            </a:r>
            <a:r>
              <a:rPr lang="en-US" dirty="0" err="1" smtClean="0"/>
              <a:t>K</a:t>
            </a:r>
            <a:r>
              <a:rPr lang="en-US" baseline="-25000" dirty="0" err="1" smtClean="0"/>
              <a:t>ijt</a:t>
            </a:r>
            <a:r>
              <a:rPr lang="en-US" dirty="0" smtClean="0"/>
              <a:t> , z</a:t>
            </a:r>
            <a:r>
              <a:rPr lang="en-US" baseline="-25000" dirty="0" smtClean="0"/>
              <a:t>it</a:t>
            </a:r>
            <a:r>
              <a:rPr lang="en-US" dirty="0" smtClean="0"/>
              <a:t>, </a:t>
            </a:r>
            <a:r>
              <a:rPr lang="en-US" dirty="0" err="1" smtClean="0"/>
              <a:t>x</a:t>
            </a:r>
            <a:r>
              <a:rPr lang="en-US" baseline="-25000" dirty="0" err="1" smtClean="0"/>
              <a:t>ijt</a:t>
            </a:r>
            <a:r>
              <a:rPr lang="en-US" baseline="-25000" dirty="0" smtClean="0"/>
              <a:t>, </a:t>
            </a:r>
            <a:r>
              <a:rPr lang="en-US" dirty="0" err="1" smtClean="0"/>
              <a:t>R</a:t>
            </a:r>
            <a:r>
              <a:rPr lang="en-US" baseline="-25000" dirty="0" err="1" smtClean="0"/>
              <a:t>ijt</a:t>
            </a:r>
            <a:r>
              <a:rPr lang="en-US" dirty="0" smtClean="0"/>
              <a:t>)  Property Rights Equation</a:t>
            </a:r>
          </a:p>
          <a:p>
            <a:r>
              <a:rPr lang="en-US" dirty="0" smtClean="0"/>
              <a:t>Hence Rights could well be endogenous depending on investments in land</a:t>
            </a:r>
            <a:endParaRPr lang="en-US" dirty="0"/>
          </a:p>
          <a:p>
            <a:r>
              <a:rPr lang="en-US" dirty="0" smtClean="0"/>
              <a:t>Empirical Version takes advantage of detailed information in questionnaire about property rights de facto, R, plot characteristics, x, and </a:t>
            </a:r>
            <a:r>
              <a:rPr lang="en-US" dirty="0" err="1" smtClean="0"/>
              <a:t>hh</a:t>
            </a:r>
            <a:r>
              <a:rPr lang="en-US" dirty="0" smtClean="0"/>
              <a:t> characteristics, z and </a:t>
            </a:r>
            <a:r>
              <a:rPr lang="en-US" dirty="0" err="1" smtClean="0"/>
              <a:t>hh</a:t>
            </a:r>
            <a:r>
              <a:rPr lang="en-US" dirty="0" smtClean="0"/>
              <a:t> fixed effects since the same household may hold multiple plots with different property rights.  Rights appear both as exogenous in OLS estimates of Investment as is and as instrumented by R equation. </a:t>
            </a:r>
          </a:p>
          <a:p>
            <a:r>
              <a:rPr lang="en-US" dirty="0" smtClean="0"/>
              <a:t>With use of linear probability model (instead of </a:t>
            </a:r>
            <a:r>
              <a:rPr lang="en-US" dirty="0" err="1" smtClean="0"/>
              <a:t>probit</a:t>
            </a:r>
            <a:r>
              <a:rPr lang="en-US" dirty="0" smtClean="0"/>
              <a:t>, </a:t>
            </a:r>
            <a:r>
              <a:rPr lang="en-US" dirty="0" err="1" smtClean="0"/>
              <a:t>logit</a:t>
            </a:r>
            <a:r>
              <a:rPr lang="en-US" dirty="0" smtClean="0"/>
              <a:t>) can estimate fixed effects. Alternative is to instead include many </a:t>
            </a:r>
            <a:r>
              <a:rPr lang="en-US" dirty="0" err="1" smtClean="0"/>
              <a:t>hh</a:t>
            </a:r>
            <a:r>
              <a:rPr lang="en-US" dirty="0" smtClean="0"/>
              <a:t>-specific characteristics  that are measured.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1.jpg"/>
          <p:cNvPicPr>
            <a:picLocks noGrp="1" noChangeAspect="1"/>
          </p:cNvPicPr>
          <p:nvPr>
            <p:ph idx="1"/>
          </p:nvPr>
        </p:nvPicPr>
        <p:blipFill>
          <a:blip r:embed="rId2" cstate="print"/>
          <a:stretch>
            <a:fillRect/>
          </a:stretch>
        </p:blipFill>
        <p:spPr>
          <a:xfrm>
            <a:off x="-1295400" y="0"/>
            <a:ext cx="10439400" cy="6858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1 001.jpg"/>
          <p:cNvPicPr>
            <a:picLocks noGrp="1" noChangeAspect="1"/>
          </p:cNvPicPr>
          <p:nvPr>
            <p:ph idx="1"/>
          </p:nvPr>
        </p:nvPicPr>
        <p:blipFill>
          <a:blip r:embed="rId2" cstate="print"/>
          <a:stretch>
            <a:fillRect/>
          </a:stretch>
        </p:blipFill>
        <p:spPr>
          <a:xfrm>
            <a:off x="381000" y="-152400"/>
            <a:ext cx="8458199" cy="7772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Sets of Estimates with Aggregate Rights Measures</a:t>
            </a:r>
            <a:endParaRPr lang="en-US" dirty="0"/>
          </a:p>
        </p:txBody>
      </p:sp>
      <p:sp>
        <p:nvSpPr>
          <p:cNvPr id="3" name="Content Placeholder 2"/>
          <p:cNvSpPr>
            <a:spLocks noGrp="1"/>
          </p:cNvSpPr>
          <p:nvPr>
            <p:ph idx="1"/>
          </p:nvPr>
        </p:nvSpPr>
        <p:spPr/>
        <p:txBody>
          <a:bodyPr/>
          <a:lstStyle/>
          <a:p>
            <a:r>
              <a:rPr lang="en-US" dirty="0" smtClean="0"/>
              <a:t>Table 12.3 for </a:t>
            </a:r>
            <a:r>
              <a:rPr lang="en-US" dirty="0" err="1" smtClean="0"/>
              <a:t>Wassa</a:t>
            </a:r>
            <a:r>
              <a:rPr lang="en-US" dirty="0" smtClean="0"/>
              <a:t> with and w/o instruments  and including the 1</a:t>
            </a:r>
            <a:r>
              <a:rPr lang="en-US" baseline="30000" dirty="0" smtClean="0"/>
              <a:t>st</a:t>
            </a:r>
            <a:r>
              <a:rPr lang="en-US" dirty="0" smtClean="0"/>
              <a:t> stage regressions with many observable </a:t>
            </a:r>
            <a:r>
              <a:rPr lang="en-US" dirty="0" err="1" smtClean="0"/>
              <a:t>hh</a:t>
            </a:r>
            <a:r>
              <a:rPr lang="en-US" dirty="0" smtClean="0"/>
              <a:t> and plot characteristics</a:t>
            </a:r>
          </a:p>
          <a:p>
            <a:r>
              <a:rPr lang="en-US" dirty="0" smtClean="0"/>
              <a:t>12.4 for </a:t>
            </a:r>
            <a:r>
              <a:rPr lang="en-US" dirty="0" err="1" smtClean="0"/>
              <a:t>Wassa</a:t>
            </a:r>
            <a:r>
              <a:rPr lang="en-US" dirty="0" smtClean="0"/>
              <a:t> with </a:t>
            </a:r>
            <a:r>
              <a:rPr lang="en-US" dirty="0" err="1" smtClean="0"/>
              <a:t>hh</a:t>
            </a:r>
            <a:r>
              <a:rPr lang="en-US" dirty="0" smtClean="0"/>
              <a:t> dummy variables</a:t>
            </a:r>
          </a:p>
          <a:p>
            <a:r>
              <a:rPr lang="en-US" dirty="0" smtClean="0"/>
              <a:t>12.5 Investments for </a:t>
            </a:r>
            <a:r>
              <a:rPr lang="en-US" dirty="0" err="1" smtClean="0"/>
              <a:t>Anloga</a:t>
            </a:r>
            <a:endParaRPr lang="en-US" dirty="0" smtClean="0"/>
          </a:p>
          <a:p>
            <a:r>
              <a:rPr lang="en-US" dirty="0" smtClean="0"/>
              <a:t>12.6 Rights regressions for </a:t>
            </a:r>
            <a:r>
              <a:rPr lang="en-US" dirty="0" err="1" smtClean="0"/>
              <a:t>Anloga</a:t>
            </a:r>
            <a:r>
              <a:rPr lang="en-US" dirty="0" smtClean="0"/>
              <a:t> </a:t>
            </a:r>
          </a:p>
          <a:p>
            <a:r>
              <a:rPr lang="en-US" dirty="0" smtClean="0"/>
              <a:t>12.7 Investments for </a:t>
            </a:r>
            <a:r>
              <a:rPr lang="en-US" dirty="0" err="1" smtClean="0"/>
              <a:t>Anloga</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3.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41-10Besley table 4.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663</Words>
  <Application>Microsoft Office PowerPoint</Application>
  <PresentationFormat>On-screen Show (4:3)</PresentationFormat>
  <Paragraphs>43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Property Rights and Investment Incentives: Theory and Evidence from Ghana</vt:lpstr>
      <vt:lpstr>Objectives</vt:lpstr>
      <vt:lpstr>Two Regions </vt:lpstr>
      <vt:lpstr>Model</vt:lpstr>
      <vt:lpstr>PowerPoint Presentation</vt:lpstr>
      <vt:lpstr>PowerPoint Presentation</vt:lpstr>
      <vt:lpstr>Alternative Sets of Estimates with Aggregate Rights Measures</vt:lpstr>
      <vt:lpstr>PowerPoint Presentation</vt:lpstr>
      <vt:lpstr>PowerPoint Presentation</vt:lpstr>
      <vt:lpstr>PowerPoint Presentation</vt:lpstr>
      <vt:lpstr>PowerPoint Presentation</vt:lpstr>
      <vt:lpstr>Results of Tables 12.3-6 Summarized</vt:lpstr>
      <vt:lpstr>PowerPoint Presentation</vt:lpstr>
      <vt:lpstr>Results from Table 12.7</vt:lpstr>
      <vt:lpstr>PowerPoint Presentation</vt:lpstr>
      <vt:lpstr>Table 12.9</vt:lpstr>
      <vt:lpstr>PowerPoint Presentation</vt:lpstr>
      <vt:lpstr>Conclusions</vt:lpstr>
    </vt:vector>
  </TitlesOfParts>
  <Company>USC College of Letters, Arts &amp;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Rights and Investment Incentives: Theory and Evidence from Ghana</dc:title>
  <dc:creator>College of Letters, Arts &amp; Sciences</dc:creator>
  <cp:lastModifiedBy>Jeffrey Nugent</cp:lastModifiedBy>
  <cp:revision>25</cp:revision>
  <dcterms:created xsi:type="dcterms:W3CDTF">2010-10-13T16:22:01Z</dcterms:created>
  <dcterms:modified xsi:type="dcterms:W3CDTF">2016-02-16T21:25:37Z</dcterms:modified>
</cp:coreProperties>
</file>