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7" r:id="rId2"/>
    <p:sldId id="258" r:id="rId3"/>
    <p:sldId id="259" r:id="rId4"/>
    <p:sldId id="263" r:id="rId5"/>
    <p:sldId id="261" r:id="rId6"/>
    <p:sldId id="260" r:id="rId7"/>
    <p:sldId id="262" r:id="rId8"/>
    <p:sldId id="277" r:id="rId9"/>
    <p:sldId id="278"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75" d="100"/>
          <a:sy n="75" d="100"/>
        </p:scale>
        <p:origin x="-1520" y="-23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BA2FC2-BE97-9145-879F-2372CD6D51F2}" type="datetimeFigureOut">
              <a:rPr kumimoji="1" lang="zh-CN" altLang="en-US" smtClean="0"/>
              <a:t>16-4-14</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BF4B35-AF44-8749-AB11-130DAB45FE5F}" type="slidenum">
              <a:rPr kumimoji="1" lang="zh-CN" altLang="en-US" smtClean="0"/>
              <a:t>‹#›</a:t>
            </a:fld>
            <a:endParaRPr kumimoji="1" lang="zh-CN" altLang="en-US"/>
          </a:p>
        </p:txBody>
      </p:sp>
    </p:spTree>
    <p:extLst>
      <p:ext uri="{BB962C8B-B14F-4D97-AF65-F5344CB8AC3E}">
        <p14:creationId xmlns:p14="http://schemas.microsoft.com/office/powerpoint/2010/main" val="428350747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DBF4B35-AF44-8749-AB11-130DAB45FE5F}" type="slidenum">
              <a:rPr kumimoji="1" lang="zh-CN" altLang="en-US" smtClean="0"/>
              <a:t>3</a:t>
            </a:fld>
            <a:endParaRPr kumimoji="1" lang="zh-CN" altLang="en-US"/>
          </a:p>
        </p:txBody>
      </p:sp>
    </p:spTree>
    <p:extLst>
      <p:ext uri="{BB962C8B-B14F-4D97-AF65-F5344CB8AC3E}">
        <p14:creationId xmlns:p14="http://schemas.microsoft.com/office/powerpoint/2010/main" val="2238197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DBF4B35-AF44-8749-AB11-130DAB45FE5F}" type="slidenum">
              <a:rPr kumimoji="1" lang="zh-CN" altLang="en-US" smtClean="0"/>
              <a:t>4</a:t>
            </a:fld>
            <a:endParaRPr kumimoji="1" lang="zh-CN" altLang="en-US"/>
          </a:p>
        </p:txBody>
      </p:sp>
    </p:spTree>
    <p:extLst>
      <p:ext uri="{BB962C8B-B14F-4D97-AF65-F5344CB8AC3E}">
        <p14:creationId xmlns:p14="http://schemas.microsoft.com/office/powerpoint/2010/main" val="1252910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baseline="0" dirty="0" smtClean="0"/>
              <a:t>A small open economy with n individuals, m factors, and p sectors of production. a(</a:t>
            </a:r>
            <a:r>
              <a:rPr kumimoji="1" lang="en-US" altLang="zh-CN" baseline="0" dirty="0" err="1" smtClean="0"/>
              <a:t>ij</a:t>
            </a:r>
            <a:r>
              <a:rPr kumimoji="1" lang="en-US" altLang="zh-CN" baseline="0" dirty="0" smtClean="0"/>
              <a:t>): the share of factor j owned by individual </a:t>
            </a:r>
            <a:r>
              <a:rPr kumimoji="1" lang="en-US" altLang="zh-CN" baseline="0" dirty="0" err="1" smtClean="0"/>
              <a:t>i</a:t>
            </a:r>
            <a:r>
              <a:rPr kumimoji="1" lang="en-US" altLang="zh-CN" baseline="0" dirty="0" smtClean="0"/>
              <a:t>; </a:t>
            </a:r>
            <a:r>
              <a:rPr kumimoji="1" lang="en-US" altLang="zh-CN" baseline="0" dirty="0" err="1" smtClean="0"/>
              <a:t>Ej:total</a:t>
            </a:r>
            <a:r>
              <a:rPr kumimoji="1" lang="en-US" altLang="zh-CN" baseline="0" dirty="0" smtClean="0"/>
              <a:t> endowment in facto j; </a:t>
            </a:r>
            <a:r>
              <a:rPr kumimoji="1" lang="en-US" altLang="zh-CN" baseline="0" dirty="0" err="1" smtClean="0"/>
              <a:t>Fk</a:t>
            </a:r>
            <a:r>
              <a:rPr kumimoji="1" lang="en-US" altLang="zh-CN" baseline="0" dirty="0" smtClean="0"/>
              <a:t>: the production function in sector k; </a:t>
            </a:r>
            <a:r>
              <a:rPr kumimoji="1" lang="en-US" altLang="zh-CN" baseline="0" dirty="0" err="1" smtClean="0"/>
              <a:t>Lkj</a:t>
            </a:r>
            <a:r>
              <a:rPr kumimoji="1" lang="en-US" altLang="zh-CN" baseline="0" dirty="0" smtClean="0"/>
              <a:t>: quantity of factor j used in that sector; </a:t>
            </a:r>
            <a:r>
              <a:rPr kumimoji="1" lang="en-US" altLang="zh-CN" baseline="0" dirty="0" err="1" smtClean="0"/>
              <a:t>wj</a:t>
            </a:r>
            <a:r>
              <a:rPr kumimoji="1" lang="en-US" altLang="zh-CN" baseline="0" dirty="0" smtClean="0"/>
              <a:t>: the remuneration rate of factor j; </a:t>
            </a:r>
            <a:r>
              <a:rPr kumimoji="1" lang="en-US" altLang="zh-CN" baseline="0" dirty="0" err="1" smtClean="0"/>
              <a:t>pk</a:t>
            </a:r>
            <a:r>
              <a:rPr kumimoji="1" lang="en-US" altLang="zh-CN" baseline="0" dirty="0" smtClean="0"/>
              <a:t>: the exogenous price of output k.</a:t>
            </a:r>
            <a:endParaRPr kumimoji="1" lang="zh-CN" altLang="en-US" dirty="0"/>
          </a:p>
        </p:txBody>
      </p:sp>
      <p:sp>
        <p:nvSpPr>
          <p:cNvPr id="4" name="幻灯片编号占位符 3"/>
          <p:cNvSpPr>
            <a:spLocks noGrp="1"/>
          </p:cNvSpPr>
          <p:nvPr>
            <p:ph type="sldNum" sz="quarter" idx="10"/>
          </p:nvPr>
        </p:nvSpPr>
        <p:spPr/>
        <p:txBody>
          <a:bodyPr/>
          <a:lstStyle/>
          <a:p>
            <a:fld id="{1DBF4B35-AF44-8749-AB11-130DAB45FE5F}" type="slidenum">
              <a:rPr kumimoji="1" lang="zh-CN" altLang="en-US" smtClean="0"/>
              <a:t>5</a:t>
            </a:fld>
            <a:endParaRPr kumimoji="1" lang="zh-CN" altLang="en-US"/>
          </a:p>
        </p:txBody>
      </p:sp>
    </p:spTree>
    <p:extLst>
      <p:ext uri="{BB962C8B-B14F-4D97-AF65-F5344CB8AC3E}">
        <p14:creationId xmlns:p14="http://schemas.microsoft.com/office/powerpoint/2010/main" val="29003878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(b): such as the rationing scheme</a:t>
            </a:r>
          </a:p>
          <a:p>
            <a:r>
              <a:rPr kumimoji="1" lang="en-US" altLang="zh-CN" dirty="0" smtClean="0"/>
              <a:t>RLP along</a:t>
            </a:r>
            <a:r>
              <a:rPr kumimoji="1" lang="en-US" altLang="zh-CN" baseline="0" dirty="0" smtClean="0"/>
              <a:t> with relative endowment and factor ownership distribution variable is a proxy for the real product of unskilled workers. </a:t>
            </a:r>
            <a:endParaRPr kumimoji="1" lang="zh-CN" altLang="en-US" dirty="0"/>
          </a:p>
        </p:txBody>
      </p:sp>
      <p:sp>
        <p:nvSpPr>
          <p:cNvPr id="4" name="幻灯片编号占位符 3"/>
          <p:cNvSpPr>
            <a:spLocks noGrp="1"/>
          </p:cNvSpPr>
          <p:nvPr>
            <p:ph type="sldNum" sz="quarter" idx="10"/>
          </p:nvPr>
        </p:nvSpPr>
        <p:spPr/>
        <p:txBody>
          <a:bodyPr/>
          <a:lstStyle/>
          <a:p>
            <a:fld id="{1DBF4B35-AF44-8749-AB11-130DAB45FE5F}" type="slidenum">
              <a:rPr kumimoji="1" lang="zh-CN" altLang="en-US" smtClean="0"/>
              <a:t>9</a:t>
            </a:fld>
            <a:endParaRPr kumimoji="1" lang="zh-CN" altLang="en-US"/>
          </a:p>
        </p:txBody>
      </p:sp>
    </p:spTree>
    <p:extLst>
      <p:ext uri="{BB962C8B-B14F-4D97-AF65-F5344CB8AC3E}">
        <p14:creationId xmlns:p14="http://schemas.microsoft.com/office/powerpoint/2010/main" val="146475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baseline="0" dirty="0" smtClean="0"/>
              <a:t>Secondary school enrolment: a proxy for the share of skilled workers in the total labor force around 1970.</a:t>
            </a:r>
          </a:p>
          <a:p>
            <a:r>
              <a:rPr kumimoji="1" lang="en-US" altLang="zh-CN" baseline="0" dirty="0" smtClean="0"/>
              <a:t>Exports of mineral products: a dummy variable stands for a country’s endowment in mineral resources (equals to 1 when exports of mineral products accounts for &gt;5% GDP in 1970)</a:t>
            </a:r>
          </a:p>
          <a:p>
            <a:r>
              <a:rPr kumimoji="1" lang="en-US" altLang="zh-CN" baseline="0" dirty="0" smtClean="0"/>
              <a:t>Distribution of land: the share of arable land cultivated by small and medium farmers.</a:t>
            </a:r>
          </a:p>
          <a:p>
            <a:r>
              <a:rPr kumimoji="1" lang="en-US" altLang="zh-CN" baseline="0" dirty="0" smtClean="0"/>
              <a:t>RLP: ratio of the value added per worker in non-agricultural sector to that added in agricultural </a:t>
            </a:r>
          </a:p>
          <a:p>
            <a:r>
              <a:rPr kumimoji="1" lang="en-US" altLang="zh-CN" baseline="0" dirty="0" smtClean="0"/>
              <a:t>Nature of income distribution: total income of active individuals, income per individual, consumption expenditures per individual</a:t>
            </a:r>
          </a:p>
        </p:txBody>
      </p:sp>
      <p:sp>
        <p:nvSpPr>
          <p:cNvPr id="4" name="幻灯片编号占位符 3"/>
          <p:cNvSpPr>
            <a:spLocks noGrp="1"/>
          </p:cNvSpPr>
          <p:nvPr>
            <p:ph type="sldNum" sz="quarter" idx="10"/>
          </p:nvPr>
        </p:nvSpPr>
        <p:spPr/>
        <p:txBody>
          <a:bodyPr/>
          <a:lstStyle/>
          <a:p>
            <a:fld id="{1DBF4B35-AF44-8749-AB11-130DAB45FE5F}" type="slidenum">
              <a:rPr kumimoji="1" lang="zh-CN" altLang="en-US" smtClean="0"/>
              <a:t>11</a:t>
            </a:fld>
            <a:endParaRPr kumimoji="1" lang="zh-CN" altLang="en-US"/>
          </a:p>
        </p:txBody>
      </p:sp>
    </p:spTree>
    <p:extLst>
      <p:ext uri="{BB962C8B-B14F-4D97-AF65-F5344CB8AC3E}">
        <p14:creationId xmlns:p14="http://schemas.microsoft.com/office/powerpoint/2010/main" val="14064989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200" dirty="0" smtClean="0">
                <a:sym typeface="Wingdings"/>
              </a:rPr>
              <a:t>Under the assumption that conditionally on relative factor endowment, Relative Labor Productivity (RLP) represents the exogenous labor market imperfection. </a:t>
            </a:r>
          </a:p>
        </p:txBody>
      </p:sp>
      <p:sp>
        <p:nvSpPr>
          <p:cNvPr id="4" name="幻灯片编号占位符 3"/>
          <p:cNvSpPr>
            <a:spLocks noGrp="1"/>
          </p:cNvSpPr>
          <p:nvPr>
            <p:ph type="sldNum" sz="quarter" idx="10"/>
          </p:nvPr>
        </p:nvSpPr>
        <p:spPr/>
        <p:txBody>
          <a:bodyPr/>
          <a:lstStyle/>
          <a:p>
            <a:fld id="{1DBF4B35-AF44-8749-AB11-130DAB45FE5F}" type="slidenum">
              <a:rPr kumimoji="1" lang="zh-CN" altLang="en-US" smtClean="0"/>
              <a:t>13</a:t>
            </a:fld>
            <a:endParaRPr kumimoji="1" lang="zh-CN" altLang="en-US"/>
          </a:p>
        </p:txBody>
      </p:sp>
    </p:spTree>
    <p:extLst>
      <p:ext uri="{BB962C8B-B14F-4D97-AF65-F5344CB8AC3E}">
        <p14:creationId xmlns:p14="http://schemas.microsoft.com/office/powerpoint/2010/main" val="4204885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baseline="0" dirty="0" smtClean="0"/>
              <a:t>The introduction of agriculture related variables does not change the coefficient of the other variables to a great extent, significance remain the same as well. This is an indication of considerable independence between the two sets of variables. </a:t>
            </a:r>
            <a:endParaRPr kumimoji="1" lang="zh-CN" altLang="en-US" dirty="0"/>
          </a:p>
        </p:txBody>
      </p:sp>
      <p:sp>
        <p:nvSpPr>
          <p:cNvPr id="4" name="幻灯片编号占位符 3"/>
          <p:cNvSpPr>
            <a:spLocks noGrp="1"/>
          </p:cNvSpPr>
          <p:nvPr>
            <p:ph type="sldNum" sz="quarter" idx="10"/>
          </p:nvPr>
        </p:nvSpPr>
        <p:spPr/>
        <p:txBody>
          <a:bodyPr/>
          <a:lstStyle/>
          <a:p>
            <a:fld id="{1DBF4B35-AF44-8749-AB11-130DAB45FE5F}" type="slidenum">
              <a:rPr kumimoji="1" lang="zh-CN" altLang="en-US" smtClean="0"/>
              <a:t>15</a:t>
            </a:fld>
            <a:endParaRPr kumimoji="1" lang="zh-CN" altLang="en-US"/>
          </a:p>
        </p:txBody>
      </p:sp>
    </p:spTree>
    <p:extLst>
      <p:ext uri="{BB962C8B-B14F-4D97-AF65-F5344CB8AC3E}">
        <p14:creationId xmlns:p14="http://schemas.microsoft.com/office/powerpoint/2010/main" val="931104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The presence of some countries</a:t>
            </a:r>
            <a:r>
              <a:rPr kumimoji="1" lang="en-US" altLang="zh-CN" baseline="0" dirty="0" smtClean="0"/>
              <a:t> in both the 1970 and the 1985 sample enables us to spot any influence of fixed effects by pooling the two samples. </a:t>
            </a:r>
          </a:p>
          <a:p>
            <a:r>
              <a:rPr kumimoji="1" lang="en-US" altLang="zh-CN" baseline="0" dirty="0" err="1" smtClean="0"/>
              <a:t>Yit</a:t>
            </a:r>
            <a:r>
              <a:rPr kumimoji="1" lang="en-US" altLang="zh-CN" baseline="0" dirty="0" smtClean="0"/>
              <a:t>: dependent income distribution observed in country </a:t>
            </a:r>
            <a:r>
              <a:rPr kumimoji="1" lang="en-US" altLang="zh-CN" baseline="0" dirty="0" err="1" smtClean="0"/>
              <a:t>i</a:t>
            </a:r>
            <a:r>
              <a:rPr kumimoji="1" lang="en-US" altLang="zh-CN" baseline="0" dirty="0" smtClean="0"/>
              <a:t> at date t. </a:t>
            </a:r>
            <a:r>
              <a:rPr kumimoji="1" lang="en-US" altLang="zh-CN" baseline="0" dirty="0" err="1" smtClean="0"/>
              <a:t>Xit</a:t>
            </a:r>
            <a:r>
              <a:rPr kumimoji="1" lang="en-US" altLang="zh-CN" baseline="0" dirty="0" smtClean="0"/>
              <a:t>: vector of explanatory variables. </a:t>
            </a:r>
            <a:r>
              <a:rPr kumimoji="1" lang="en-US" altLang="zh-CN" baseline="0" dirty="0" err="1" smtClean="0"/>
              <a:t>Dit</a:t>
            </a:r>
            <a:r>
              <a:rPr kumimoji="1" lang="en-US" altLang="zh-CN" baseline="0" dirty="0" smtClean="0"/>
              <a:t>: a set of dummy variables taking the unit value for countries observed at 2 dates. </a:t>
            </a:r>
            <a:endParaRPr kumimoji="1" lang="zh-CN" altLang="en-US" dirty="0"/>
          </a:p>
        </p:txBody>
      </p:sp>
      <p:sp>
        <p:nvSpPr>
          <p:cNvPr id="4" name="幻灯片编号占位符 3"/>
          <p:cNvSpPr>
            <a:spLocks noGrp="1"/>
          </p:cNvSpPr>
          <p:nvPr>
            <p:ph type="sldNum" sz="quarter" idx="10"/>
          </p:nvPr>
        </p:nvSpPr>
        <p:spPr/>
        <p:txBody>
          <a:bodyPr/>
          <a:lstStyle/>
          <a:p>
            <a:fld id="{1DBF4B35-AF44-8749-AB11-130DAB45FE5F}" type="slidenum">
              <a:rPr kumimoji="1" lang="zh-CN" altLang="en-US" smtClean="0"/>
              <a:t>16</a:t>
            </a:fld>
            <a:endParaRPr kumimoji="1" lang="zh-CN" altLang="en-US"/>
          </a:p>
        </p:txBody>
      </p:sp>
    </p:spTree>
    <p:extLst>
      <p:ext uri="{BB962C8B-B14F-4D97-AF65-F5344CB8AC3E}">
        <p14:creationId xmlns:p14="http://schemas.microsoft.com/office/powerpoint/2010/main" val="3892770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DBF4B35-AF44-8749-AB11-130DAB45FE5F}" type="slidenum">
              <a:rPr kumimoji="1" lang="zh-CN" altLang="en-US" smtClean="0"/>
              <a:t>18</a:t>
            </a:fld>
            <a:endParaRPr kumimoji="1" lang="zh-CN" altLang="en-US"/>
          </a:p>
        </p:txBody>
      </p:sp>
    </p:spTree>
    <p:extLst>
      <p:ext uri="{BB962C8B-B14F-4D97-AF65-F5344CB8AC3E}">
        <p14:creationId xmlns:p14="http://schemas.microsoft.com/office/powerpoint/2010/main" val="8912838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 Id="rId3"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 Id="rId3"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 Id="rId3"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 Id="rId3"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 Id="rId3"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 Id="rId3" Type="http://schemas.openxmlformats.org/officeDocument/2006/relationships/image" Target="../media/image9.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 Id="rId3"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 Id="rId3"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grpSp>
        <p:nvGrpSpPr>
          <p:cNvPr id="6" name="Group 15"/>
          <p:cNvGrpSpPr/>
          <p:nvPr/>
        </p:nvGrpSpPr>
        <p:grpSpPr>
          <a:xfrm>
            <a:off x="0" y="0"/>
            <a:ext cx="1581220" cy="6858000"/>
            <a:chOff x="134471" y="0"/>
            <a:chExt cx="1581220" cy="6858000"/>
          </a:xfrm>
        </p:grpSpPr>
        <p:pic>
          <p:nvPicPr>
            <p:cNvPr id="7" name="Picture 6" descr="Overlay-Blank.jpg"/>
            <p:cNvPicPr>
              <a:picLocks noChangeAspect="1"/>
            </p:cNvPicPr>
            <p:nvPr userDrawn="1"/>
          </p:nvPicPr>
          <p:blipFill>
            <a:blip r:embed="rId2"/>
            <a:srcRect l="1471" r="83676"/>
            <a:stretch>
              <a:fillRect/>
            </a:stretch>
          </p:blipFill>
          <p:spPr>
            <a:xfrm>
              <a:off x="134471" y="0"/>
              <a:ext cx="1358153" cy="6858000"/>
            </a:xfrm>
            <a:prstGeom prst="rect">
              <a:avLst/>
            </a:prstGeom>
          </p:spPr>
        </p:pic>
        <p:pic>
          <p:nvPicPr>
            <p:cNvPr id="9" name="Picture 8" descr="Overlay-VerticalBridge.jpg"/>
            <p:cNvPicPr>
              <a:picLocks noChangeAspect="1"/>
            </p:cNvPicPr>
            <p:nvPr userDrawn="1"/>
          </p:nvPicPr>
          <p:blipFill>
            <a:blip r:embed="rId3"/>
            <a:stretch>
              <a:fillRect/>
            </a:stretch>
          </p:blipFill>
          <p:spPr>
            <a:xfrm>
              <a:off x="1447800" y="0"/>
              <a:ext cx="267891" cy="6858000"/>
            </a:xfrm>
            <a:prstGeom prst="rect">
              <a:avLst/>
            </a:prstGeom>
          </p:spPr>
        </p:pic>
      </p:grpSp>
      <p:grpSp>
        <p:nvGrpSpPr>
          <p:cNvPr id="11" name="Group 16"/>
          <p:cNvGrpSpPr/>
          <p:nvPr/>
        </p:nvGrpSpPr>
        <p:grpSpPr>
          <a:xfrm>
            <a:off x="7546266" y="0"/>
            <a:ext cx="1597734" cy="6858000"/>
            <a:chOff x="7413812" y="0"/>
            <a:chExt cx="1597734" cy="6858000"/>
          </a:xfrm>
        </p:grpSpPr>
        <p:pic>
          <p:nvPicPr>
            <p:cNvPr id="8" name="Picture 7" descr="Overlay-Blank.jpg"/>
            <p:cNvPicPr>
              <a:picLocks noChangeAspect="1"/>
            </p:cNvPicPr>
            <p:nvPr userDrawn="1"/>
          </p:nvPicPr>
          <p:blipFill>
            <a:blip r:embed="rId2"/>
            <a:srcRect r="85125"/>
            <a:stretch>
              <a:fillRect/>
            </a:stretch>
          </p:blipFill>
          <p:spPr>
            <a:xfrm>
              <a:off x="7651376" y="0"/>
              <a:ext cx="1360170" cy="6858000"/>
            </a:xfrm>
            <a:prstGeom prst="rect">
              <a:avLst/>
            </a:prstGeom>
          </p:spPr>
        </p:pic>
        <p:pic>
          <p:nvPicPr>
            <p:cNvPr id="10" name="Picture 9" descr="Overlay-VerticalBridge.jpg"/>
            <p:cNvPicPr>
              <a:picLocks noChangeAspect="1"/>
            </p:cNvPicPr>
            <p:nvPr userDrawn="1"/>
          </p:nvPicPr>
          <p:blipFill>
            <a:blip r:embed="rId3"/>
            <a:stretch>
              <a:fillRect/>
            </a:stretch>
          </p:blipFill>
          <p:spPr>
            <a:xfrm flipH="1">
              <a:off x="7413812" y="0"/>
              <a:ext cx="267891" cy="6858000"/>
            </a:xfrm>
            <a:prstGeom prst="rect">
              <a:avLst/>
            </a:prstGeom>
          </p:spPr>
        </p:pic>
      </p:grpSp>
      <p:sp>
        <p:nvSpPr>
          <p:cNvPr id="2" name="Title 1"/>
          <p:cNvSpPr>
            <a:spLocks noGrp="1"/>
          </p:cNvSpPr>
          <p:nvPr>
            <p:ph type="ctrTitle"/>
          </p:nvPr>
        </p:nvSpPr>
        <p:spPr>
          <a:xfrm>
            <a:off x="1854200" y="3693645"/>
            <a:ext cx="5446713" cy="1470025"/>
          </a:xfrm>
        </p:spPr>
        <p:txBody>
          <a:bodyPr anchor="b" anchorCtr="0"/>
          <a:lstStyle>
            <a:lvl1pPr>
              <a:lnSpc>
                <a:spcPts val="6800"/>
              </a:lnSpc>
              <a:defRPr sz="6500">
                <a:latin typeface="+mj-lt"/>
              </a:defRPr>
            </a:lvl1pPr>
          </a:lstStyle>
          <a:p>
            <a:r>
              <a:rPr lang="zh-CN" altLang="en-US" smtClean="0"/>
              <a:t>单击此处编辑母版标题样式</a:t>
            </a:r>
            <a:endParaRPr dirty="0"/>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dirty="0"/>
          </a:p>
        </p:txBody>
      </p:sp>
      <p:sp>
        <p:nvSpPr>
          <p:cNvPr id="4" name="Date Placeholder 3"/>
          <p:cNvSpPr>
            <a:spLocks noGrp="1"/>
          </p:cNvSpPr>
          <p:nvPr>
            <p:ph type="dt" sz="half" idx="10"/>
          </p:nvPr>
        </p:nvSpPr>
        <p:spPr>
          <a:xfrm>
            <a:off x="5257800" y="6356350"/>
            <a:ext cx="2133600" cy="365125"/>
          </a:xfrm>
        </p:spPr>
        <p:txBody>
          <a:bodyPr/>
          <a:lstStyle>
            <a:lvl1pPr>
              <a:defRPr>
                <a:solidFill>
                  <a:schemeClr val="tx2"/>
                </a:solidFill>
              </a:defRPr>
            </a:lvl1pPr>
          </a:lstStyle>
          <a:p>
            <a:fld id="{06040A78-2A4B-4566-8626-79DE0D4C1085}" type="datetimeFigureOut">
              <a:rPr lang="en-US" smtClean="0"/>
              <a:t>16-4-14</a:t>
            </a:fld>
            <a:endParaRPr lang="en-US"/>
          </a:p>
        </p:txBody>
      </p:sp>
      <p:sp>
        <p:nvSpPr>
          <p:cNvPr id="5" name="Footer Placeholder 4"/>
          <p:cNvSpPr>
            <a:spLocks noGrp="1"/>
          </p:cNvSpPr>
          <p:nvPr>
            <p:ph type="ftr" sz="quarter" idx="11"/>
          </p:nvPr>
        </p:nvSpPr>
        <p:spPr>
          <a:xfrm>
            <a:off x="1752600" y="6356350"/>
            <a:ext cx="2895600" cy="365125"/>
          </a:xfrm>
        </p:spPr>
        <p:txBody>
          <a:bodyPr/>
          <a:lstStyle>
            <a:lvl1pPr>
              <a:defRPr>
                <a:solidFill>
                  <a:schemeClr val="tx2"/>
                </a:solidFill>
              </a:defRPr>
            </a:lvl1pPr>
          </a:lstStyle>
          <a:p>
            <a:endParaRPr lang="en-US"/>
          </a:p>
        </p:txBody>
      </p:sp>
      <p:pic>
        <p:nvPicPr>
          <p:cNvPr id="15" name="Picture 14" descr="HR-Color.png"/>
          <p:cNvPicPr>
            <a:picLocks noChangeAspect="1"/>
          </p:cNvPicPr>
          <p:nvPr/>
        </p:nvPicPr>
        <p:blipFill>
          <a:blip r:embed="rId4"/>
          <a:stretch>
            <a:fillRect/>
          </a:stretch>
        </p:blipFill>
        <p:spPr>
          <a:xfrm>
            <a:off x="1554480" y="4841209"/>
            <a:ext cx="6035040" cy="340391"/>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Overlay-Blank.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381000" y="609600"/>
            <a:ext cx="3612822" cy="1536192"/>
          </a:xfrm>
        </p:spPr>
        <p:txBody>
          <a:bodyPr vert="horz" lIns="91440" tIns="45720" rIns="91440" bIns="45720"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zh-CN" altLang="en-US" smtClean="0"/>
              <a:t>单击此处编辑母版标题样式</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solidFill>
              <a:schemeClr val="accent1">
                <a:lumMod val="40000"/>
                <a:lumOff val="60000"/>
                <a:alpha val="40000"/>
              </a:schemeClr>
            </a:solidFill>
            <a:miter lim="800000"/>
          </a:ln>
          <a:effectLst>
            <a:innerShdw blurRad="457200">
              <a:schemeClr val="accent1">
                <a:alpha val="80000"/>
              </a:schemeClr>
            </a:innerShdw>
            <a:softEdge rad="3175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379984" y="2209799"/>
            <a:ext cx="3613792" cy="3222625"/>
          </a:xfrm>
        </p:spPr>
        <p:txBody>
          <a:bodyPr vert="horz" lIns="91440" tIns="45720" rIns="91440" bIns="45720" rtlCol="0">
            <a:normAutofit/>
          </a:bodyPr>
          <a:lstStyle>
            <a:lvl1pPr marL="0" indent="0" algn="ctr">
              <a:spcBef>
                <a:spcPts val="600"/>
              </a:spcBef>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400"/>
              </a:spcBef>
              <a:buClr>
                <a:schemeClr val="accent1">
                  <a:lumMod val="60000"/>
                  <a:lumOff val="40000"/>
                </a:schemeClr>
              </a:buClr>
              <a:buFont typeface="Candara" pitchFamily="34" charse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06040A78-2A4B-4566-8626-79DE0D4C1085}" type="datetimeFigureOut">
              <a:rPr lang="en-US" smtClean="0"/>
              <a:t>16-4-14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C526B6-F861-4D54-BBE9-4BB519D3F34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带标题，可选)">
    <p:spTree>
      <p:nvGrpSpPr>
        <p:cNvPr id="1" name=""/>
        <p:cNvGrpSpPr/>
        <p:nvPr/>
      </p:nvGrpSpPr>
      <p:grpSpPr>
        <a:xfrm>
          <a:off x="0" y="0"/>
          <a:ext cx="0" cy="0"/>
          <a:chOff x="0" y="0"/>
          <a:chExt cx="0" cy="0"/>
        </a:xfrm>
      </p:grpSpPr>
      <p:grpSp>
        <p:nvGrpSpPr>
          <p:cNvPr id="8" name="Group 8"/>
          <p:cNvGrpSpPr/>
          <p:nvPr/>
        </p:nvGrpSpPr>
        <p:grpSpPr>
          <a:xfrm>
            <a:off x="4267200" y="0"/>
            <a:ext cx="4876800" cy="6858000"/>
            <a:chOff x="4267200" y="0"/>
            <a:chExt cx="4876800" cy="6858000"/>
          </a:xfrm>
        </p:grpSpPr>
        <p:pic>
          <p:nvPicPr>
            <p:cNvPr id="10" name="Picture 9" descr="Overlay-Blank.jpg"/>
            <p:cNvPicPr>
              <a:picLocks noChangeAspect="1"/>
            </p:cNvPicPr>
            <p:nvPr userDrawn="1"/>
          </p:nvPicPr>
          <p:blipFill>
            <a:blip r:embed="rId2"/>
            <a:srcRect l="4302" r="46875"/>
            <a:stretch>
              <a:fillRect/>
            </a:stretch>
          </p:blipFill>
          <p:spPr>
            <a:xfrm>
              <a:off x="4495800" y="0"/>
              <a:ext cx="4648200" cy="6858000"/>
            </a:xfrm>
            <a:prstGeom prst="rect">
              <a:avLst/>
            </a:prstGeom>
          </p:spPr>
        </p:pic>
        <p:pic>
          <p:nvPicPr>
            <p:cNvPr id="11" name="Picture 10" descr="Overlay-VerticalBridge.jpg"/>
            <p:cNvPicPr>
              <a:picLocks noChangeAspect="1"/>
            </p:cNvPicPr>
            <p:nvPr userDrawn="1"/>
          </p:nvPicPr>
          <p:blipFill>
            <a:blip r:embed="rId3"/>
            <a:stretch>
              <a:fillRect/>
            </a:stretch>
          </p:blipFill>
          <p:spPr>
            <a:xfrm flipH="1">
              <a:off x="4267200" y="0"/>
              <a:ext cx="267891" cy="6858000"/>
            </a:xfrm>
            <a:prstGeom prst="rect">
              <a:avLst/>
            </a:prstGeom>
          </p:spPr>
        </p:pic>
      </p:grpSp>
      <p:sp>
        <p:nvSpPr>
          <p:cNvPr id="2" name="Title 1"/>
          <p:cNvSpPr>
            <a:spLocks noGrp="1"/>
          </p:cNvSpPr>
          <p:nvPr>
            <p:ph type="title"/>
          </p:nvPr>
        </p:nvSpPr>
        <p:spPr>
          <a:xfrm>
            <a:off x="381000" y="609600"/>
            <a:ext cx="3612822" cy="1536192"/>
          </a:xfrm>
        </p:spPr>
        <p:txBody>
          <a:bodyPr vert="horz" lIns="91440" tIns="45720" rIns="91440" bIns="45720"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zh-CN" altLang="en-US" smtClean="0"/>
              <a:t>单击此处编辑母版标题样式</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noFill/>
            <a:miter lim="800000"/>
          </a:ln>
          <a:effectLst>
            <a:innerShdw blurRad="457200">
              <a:schemeClr val="tx1">
                <a:lumMod val="50000"/>
                <a:lumOff val="50000"/>
                <a:alpha val="80000"/>
              </a:schemeClr>
            </a:innerShdw>
            <a:softEdge rad="1270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379984" y="2209799"/>
            <a:ext cx="3613792" cy="3222625"/>
          </a:xfrm>
        </p:spPr>
        <p:txBody>
          <a:bodyPr vert="horz" lIns="91440" tIns="45720" rIns="91440" bIns="45720" rtlCol="0">
            <a:normAutofit/>
          </a:bodyPr>
          <a:lstStyle>
            <a:lvl1pPr marL="0" indent="0" algn="ctr">
              <a:spcBef>
                <a:spcPts val="600"/>
              </a:spcBef>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400"/>
              </a:spcBef>
              <a:buClr>
                <a:schemeClr val="accent1">
                  <a:lumMod val="60000"/>
                  <a:lumOff val="40000"/>
                </a:schemeClr>
              </a:buClr>
              <a:buFont typeface="Candara" pitchFamily="34" charse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06040A78-2A4B-4566-8626-79DE0D4C1085}" type="datetimeFigureOut">
              <a:rPr lang="en-US" smtClean="0"/>
              <a:t>16-4-14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C526B6-F861-4D54-BBE9-4BB519D3F342}"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grpSp>
        <p:nvGrpSpPr>
          <p:cNvPr id="7" name="Group 6"/>
          <p:cNvGrpSpPr/>
          <p:nvPr/>
        </p:nvGrpSpPr>
        <p:grpSpPr>
          <a:xfrm>
            <a:off x="0" y="1372650"/>
            <a:ext cx="9144000" cy="5485350"/>
            <a:chOff x="0" y="1372650"/>
            <a:chExt cx="9144000" cy="5485350"/>
          </a:xfrm>
        </p:grpSpPr>
        <p:pic>
          <p:nvPicPr>
            <p:cNvPr id="8" name="Picture 7"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9" name="Picture 8"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zh-CN" altLang="en-US" smtClean="0"/>
              <a:t>单击此处编辑母版标题样式</a:t>
            </a:r>
            <a:endParaRPr/>
          </a:p>
        </p:txBody>
      </p:sp>
      <p:sp>
        <p:nvSpPr>
          <p:cNvPr id="3" name="Vertical Text Placeholder 2"/>
          <p:cNvSpPr>
            <a:spLocks noGrp="1"/>
          </p:cNvSpPr>
          <p:nvPr>
            <p:ph type="body" orient="vert" idx="1"/>
          </p:nvPr>
        </p:nvSpPr>
        <p:spPr/>
        <p:txBody>
          <a:bodyPr vert="eaVert"/>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06040A78-2A4B-4566-8626-79DE0D4C1085}" type="datetimeFigureOut">
              <a:rPr lang="en-US" smtClean="0"/>
              <a:t>16-4-14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C526B6-F861-4D54-BBE9-4BB519D3F342}"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grpSp>
        <p:nvGrpSpPr>
          <p:cNvPr id="7" name="Group 10"/>
          <p:cNvGrpSpPr/>
          <p:nvPr/>
        </p:nvGrpSpPr>
        <p:grpSpPr>
          <a:xfrm>
            <a:off x="0" y="0"/>
            <a:ext cx="7696200" cy="6858000"/>
            <a:chOff x="0" y="0"/>
            <a:chExt cx="7696200" cy="6858000"/>
          </a:xfrm>
        </p:grpSpPr>
        <p:pic>
          <p:nvPicPr>
            <p:cNvPr id="8" name="Picture 7" descr="Overlay-Blank.jpg"/>
            <p:cNvPicPr>
              <a:picLocks noChangeAspect="1"/>
            </p:cNvPicPr>
            <p:nvPr userDrawn="1"/>
          </p:nvPicPr>
          <p:blipFill>
            <a:blip r:embed="rId2"/>
            <a:srcRect l="1471" r="16862"/>
            <a:stretch>
              <a:fillRect/>
            </a:stretch>
          </p:blipFill>
          <p:spPr>
            <a:xfrm>
              <a:off x="0" y="0"/>
              <a:ext cx="7467600" cy="6858000"/>
            </a:xfrm>
            <a:prstGeom prst="rect">
              <a:avLst/>
            </a:prstGeom>
          </p:spPr>
        </p:pic>
        <p:pic>
          <p:nvPicPr>
            <p:cNvPr id="9" name="Picture 8" descr="Overlay-VerticalBridge.jpg"/>
            <p:cNvPicPr>
              <a:picLocks noChangeAspect="1"/>
            </p:cNvPicPr>
            <p:nvPr userDrawn="1"/>
          </p:nvPicPr>
          <p:blipFill>
            <a:blip r:embed="rId3"/>
            <a:stretch>
              <a:fillRect/>
            </a:stretch>
          </p:blipFill>
          <p:spPr>
            <a:xfrm>
              <a:off x="7428309" y="0"/>
              <a:ext cx="267891" cy="6858000"/>
            </a:xfrm>
            <a:prstGeom prst="rect">
              <a:avLst/>
            </a:prstGeom>
          </p:spPr>
        </p:pic>
      </p:grpSp>
      <p:sp>
        <p:nvSpPr>
          <p:cNvPr id="2" name="Vertical Title 1"/>
          <p:cNvSpPr>
            <a:spLocks noGrp="1"/>
          </p:cNvSpPr>
          <p:nvPr>
            <p:ph type="title" orient="vert"/>
          </p:nvPr>
        </p:nvSpPr>
        <p:spPr>
          <a:xfrm>
            <a:off x="7620000" y="381001"/>
            <a:ext cx="1447800" cy="5697538"/>
          </a:xfrm>
        </p:spPr>
        <p:txBody>
          <a:bodyPr vert="eaVert"/>
          <a:lstStyle/>
          <a:p>
            <a:r>
              <a:rPr lang="zh-CN" altLang="en-US" smtClean="0"/>
              <a:t>单击此处编辑母版标题样式</a:t>
            </a:r>
            <a:endParaRPr/>
          </a:p>
        </p:txBody>
      </p:sp>
      <p:sp>
        <p:nvSpPr>
          <p:cNvPr id="3" name="Vertical Text Placeholder 2"/>
          <p:cNvSpPr>
            <a:spLocks noGrp="1"/>
          </p:cNvSpPr>
          <p:nvPr>
            <p:ph type="body" orient="vert" idx="1"/>
          </p:nvPr>
        </p:nvSpPr>
        <p:spPr>
          <a:xfrm>
            <a:off x="381000" y="381001"/>
            <a:ext cx="6705600" cy="5697537"/>
          </a:xfrm>
        </p:spPr>
        <p:txBody>
          <a:bodyPr vert="eaVert"/>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06040A78-2A4B-4566-8626-79DE0D4C1085}" type="datetimeFigureOut">
              <a:rPr lang="en-US" smtClean="0"/>
              <a:t>16-4-14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C526B6-F861-4D54-BBE9-4BB519D3F34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7" name="Group 6"/>
          <p:cNvGrpSpPr/>
          <p:nvPr/>
        </p:nvGrpSpPr>
        <p:grpSpPr>
          <a:xfrm>
            <a:off x="0" y="1372650"/>
            <a:ext cx="9144000" cy="5485350"/>
            <a:chOff x="0" y="1372650"/>
            <a:chExt cx="9144000" cy="5485350"/>
          </a:xfrm>
        </p:grpSpPr>
        <p:pic>
          <p:nvPicPr>
            <p:cNvPr id="8" name="Picture 7"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9" name="Picture 8"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zh-CN" altLang="en-US" smtClean="0"/>
              <a:t>单击此处编辑母版标题样式</a:t>
            </a:r>
            <a:endParaRPr/>
          </a:p>
        </p:txBody>
      </p:sp>
      <p:sp>
        <p:nvSpPr>
          <p:cNvPr id="3" name="Content Placeholder 2"/>
          <p:cNvSpPr>
            <a:spLocks noGrp="1"/>
          </p:cNvSpPr>
          <p:nvPr>
            <p:ph idx="1"/>
          </p:nvPr>
        </p:nvSpPr>
        <p:spPr/>
        <p:txBody>
          <a:bodyPr/>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06040A78-2A4B-4566-8626-79DE0D4C1085}" type="datetimeFigureOut">
              <a:rPr lang="en-US" smtClean="0"/>
              <a:t>16-4-14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C526B6-F861-4D54-BBE9-4BB519D3F34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标题幻灯片(带图片)">
    <p:bg>
      <p:bgRef idx="1002">
        <a:schemeClr val="bg2"/>
      </p:bgRef>
    </p:bg>
    <p:spTree>
      <p:nvGrpSpPr>
        <p:cNvPr id="1" name=""/>
        <p:cNvGrpSpPr/>
        <p:nvPr/>
      </p:nvGrpSpPr>
      <p:grpSpPr>
        <a:xfrm>
          <a:off x="0" y="0"/>
          <a:ext cx="0" cy="0"/>
          <a:chOff x="0" y="0"/>
          <a:chExt cx="0" cy="0"/>
        </a:xfrm>
      </p:grpSpPr>
      <p:grpSp>
        <p:nvGrpSpPr>
          <p:cNvPr id="6" name="Group 15"/>
          <p:cNvGrpSpPr/>
          <p:nvPr/>
        </p:nvGrpSpPr>
        <p:grpSpPr>
          <a:xfrm>
            <a:off x="0" y="0"/>
            <a:ext cx="1581220" cy="6858000"/>
            <a:chOff x="134471" y="0"/>
            <a:chExt cx="1581220" cy="6858000"/>
          </a:xfrm>
        </p:grpSpPr>
        <p:pic>
          <p:nvPicPr>
            <p:cNvPr id="7" name="Picture 6" descr="Overlay-Blank.jpg"/>
            <p:cNvPicPr>
              <a:picLocks noChangeAspect="1"/>
            </p:cNvPicPr>
            <p:nvPr userDrawn="1"/>
          </p:nvPicPr>
          <p:blipFill>
            <a:blip r:embed="rId2"/>
            <a:srcRect l="1471" r="83676"/>
            <a:stretch>
              <a:fillRect/>
            </a:stretch>
          </p:blipFill>
          <p:spPr>
            <a:xfrm>
              <a:off x="134471" y="0"/>
              <a:ext cx="1358153" cy="6858000"/>
            </a:xfrm>
            <a:prstGeom prst="rect">
              <a:avLst/>
            </a:prstGeom>
          </p:spPr>
        </p:pic>
        <p:pic>
          <p:nvPicPr>
            <p:cNvPr id="9" name="Picture 8" descr="Overlay-VerticalBridge.jpg"/>
            <p:cNvPicPr>
              <a:picLocks noChangeAspect="1"/>
            </p:cNvPicPr>
            <p:nvPr userDrawn="1"/>
          </p:nvPicPr>
          <p:blipFill>
            <a:blip r:embed="rId3"/>
            <a:stretch>
              <a:fillRect/>
            </a:stretch>
          </p:blipFill>
          <p:spPr>
            <a:xfrm>
              <a:off x="1447800" y="0"/>
              <a:ext cx="267891" cy="6858000"/>
            </a:xfrm>
            <a:prstGeom prst="rect">
              <a:avLst/>
            </a:prstGeom>
          </p:spPr>
        </p:pic>
      </p:grpSp>
      <p:grpSp>
        <p:nvGrpSpPr>
          <p:cNvPr id="11" name="Group 16"/>
          <p:cNvGrpSpPr/>
          <p:nvPr/>
        </p:nvGrpSpPr>
        <p:grpSpPr>
          <a:xfrm>
            <a:off x="7546266" y="0"/>
            <a:ext cx="1597734" cy="6858000"/>
            <a:chOff x="7413812" y="0"/>
            <a:chExt cx="1597734" cy="6858000"/>
          </a:xfrm>
        </p:grpSpPr>
        <p:pic>
          <p:nvPicPr>
            <p:cNvPr id="8" name="Picture 7" descr="Overlay-Blank.jpg"/>
            <p:cNvPicPr>
              <a:picLocks noChangeAspect="1"/>
            </p:cNvPicPr>
            <p:nvPr userDrawn="1"/>
          </p:nvPicPr>
          <p:blipFill>
            <a:blip r:embed="rId2"/>
            <a:srcRect r="85125"/>
            <a:stretch>
              <a:fillRect/>
            </a:stretch>
          </p:blipFill>
          <p:spPr>
            <a:xfrm>
              <a:off x="7651376" y="0"/>
              <a:ext cx="1360170" cy="6858000"/>
            </a:xfrm>
            <a:prstGeom prst="rect">
              <a:avLst/>
            </a:prstGeom>
          </p:spPr>
        </p:pic>
        <p:pic>
          <p:nvPicPr>
            <p:cNvPr id="10" name="Picture 9" descr="Overlay-VerticalBridge.jpg"/>
            <p:cNvPicPr>
              <a:picLocks noChangeAspect="1"/>
            </p:cNvPicPr>
            <p:nvPr userDrawn="1"/>
          </p:nvPicPr>
          <p:blipFill>
            <a:blip r:embed="rId3"/>
            <a:stretch>
              <a:fillRect/>
            </a:stretch>
          </p:blipFill>
          <p:spPr>
            <a:xfrm flipH="1">
              <a:off x="7413812" y="0"/>
              <a:ext cx="267891" cy="6858000"/>
            </a:xfrm>
            <a:prstGeom prst="rect">
              <a:avLst/>
            </a:prstGeom>
          </p:spPr>
        </p:pic>
      </p:grpSp>
      <p:sp>
        <p:nvSpPr>
          <p:cNvPr id="2" name="Title 1"/>
          <p:cNvSpPr>
            <a:spLocks noGrp="1"/>
          </p:cNvSpPr>
          <p:nvPr>
            <p:ph type="ctrTitle"/>
          </p:nvPr>
        </p:nvSpPr>
        <p:spPr>
          <a:xfrm>
            <a:off x="1854200" y="3693645"/>
            <a:ext cx="5446713" cy="1470025"/>
          </a:xfrm>
        </p:spPr>
        <p:txBody>
          <a:bodyPr anchor="b" anchorCtr="0"/>
          <a:lstStyle>
            <a:lvl1pPr>
              <a:lnSpc>
                <a:spcPts val="6800"/>
              </a:lnSpc>
              <a:defRPr sz="6500">
                <a:latin typeface="+mj-lt"/>
              </a:defRPr>
            </a:lvl1pPr>
          </a:lstStyle>
          <a:p>
            <a:r>
              <a:rPr lang="zh-CN" altLang="en-US" smtClean="0"/>
              <a:t>单击此处编辑母版标题样式</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dirty="0"/>
          </a:p>
        </p:txBody>
      </p:sp>
      <p:sp>
        <p:nvSpPr>
          <p:cNvPr id="4" name="Date Placeholder 3"/>
          <p:cNvSpPr>
            <a:spLocks noGrp="1"/>
          </p:cNvSpPr>
          <p:nvPr>
            <p:ph type="dt" sz="half" idx="10"/>
          </p:nvPr>
        </p:nvSpPr>
        <p:spPr>
          <a:xfrm>
            <a:off x="5257800" y="6356350"/>
            <a:ext cx="2133600" cy="365125"/>
          </a:xfrm>
        </p:spPr>
        <p:txBody>
          <a:bodyPr/>
          <a:lstStyle>
            <a:lvl1pPr>
              <a:defRPr>
                <a:solidFill>
                  <a:schemeClr val="tx2"/>
                </a:solidFill>
              </a:defRPr>
            </a:lvl1pPr>
          </a:lstStyle>
          <a:p>
            <a:fld id="{06040A78-2A4B-4566-8626-79DE0D4C1085}" type="datetimeFigureOut">
              <a:rPr lang="en-US" smtClean="0"/>
              <a:t>16-4-14</a:t>
            </a:fld>
            <a:endParaRPr lang="en-US"/>
          </a:p>
        </p:txBody>
      </p:sp>
      <p:sp>
        <p:nvSpPr>
          <p:cNvPr id="5" name="Footer Placeholder 4"/>
          <p:cNvSpPr>
            <a:spLocks noGrp="1"/>
          </p:cNvSpPr>
          <p:nvPr>
            <p:ph type="ftr" sz="quarter" idx="11"/>
          </p:nvPr>
        </p:nvSpPr>
        <p:spPr>
          <a:xfrm>
            <a:off x="1752600" y="6356350"/>
            <a:ext cx="2895600" cy="365125"/>
          </a:xfrm>
        </p:spPr>
        <p:txBody>
          <a:bodyPr/>
          <a:lstStyle>
            <a:lvl1pPr>
              <a:defRPr>
                <a:solidFill>
                  <a:schemeClr val="tx2"/>
                </a:solidFill>
              </a:defRPr>
            </a:lvl1pPr>
          </a:lstStyle>
          <a:p>
            <a:endParaRPr lang="en-US"/>
          </a:p>
        </p:txBody>
      </p:sp>
      <p:pic>
        <p:nvPicPr>
          <p:cNvPr id="15" name="Picture 14" descr="HR-Color.png"/>
          <p:cNvPicPr>
            <a:picLocks noChangeAspect="1"/>
          </p:cNvPicPr>
          <p:nvPr/>
        </p:nvPicPr>
        <p:blipFill>
          <a:blip r:embed="rId4"/>
          <a:stretch>
            <a:fillRect/>
          </a:stretch>
        </p:blipFill>
        <p:spPr>
          <a:xfrm>
            <a:off x="1554480" y="4841209"/>
            <a:ext cx="6035040" cy="340391"/>
          </a:xfrm>
          <a:prstGeom prst="rect">
            <a:avLst/>
          </a:prstGeom>
        </p:spPr>
      </p:pic>
      <p:sp>
        <p:nvSpPr>
          <p:cNvPr id="14" name="Picture Placeholder 13"/>
          <p:cNvSpPr>
            <a:spLocks noGrp="1"/>
          </p:cNvSpPr>
          <p:nvPr>
            <p:ph type="pic" sz="quarter" idx="12"/>
          </p:nvPr>
        </p:nvSpPr>
        <p:spPr>
          <a:xfrm>
            <a:off x="3307977" y="950260"/>
            <a:ext cx="2528046" cy="2528046"/>
          </a:xfrm>
          <a:prstGeom prst="ellipse">
            <a:avLst/>
          </a:prstGeom>
          <a:solidFill>
            <a:schemeClr val="bg1">
              <a:lumMod val="85000"/>
            </a:schemeClr>
          </a:solidFill>
          <a:ln w="101600">
            <a:noFill/>
            <a:miter lim="800000"/>
          </a:ln>
          <a:effectLst>
            <a:innerShdw blurRad="762000">
              <a:schemeClr val="accent1">
                <a:alpha val="80000"/>
              </a:schemeClr>
            </a:innerShdw>
            <a:softEdge rad="317500"/>
          </a:effectLst>
        </p:spPr>
        <p:txBody>
          <a:bodyPr vert="horz" lIns="91440" tIns="45720" rIns="91440" bIns="45720" rtlCol="0">
            <a:normAutofit/>
          </a:bodyPr>
          <a:lstStyle>
            <a:lvl1pPr marL="0" indent="0" algn="ctr" defTabSz="914400" rtl="0" eaLnBrk="1" latinLnBrk="0" hangingPunct="1">
              <a:spcBef>
                <a:spcPts val="2400"/>
              </a:spcBef>
              <a:buClr>
                <a:schemeClr val="accent1">
                  <a:lumMod val="60000"/>
                  <a:lumOff val="40000"/>
                </a:schemeClr>
              </a:buClr>
              <a:buFont typeface="Candara" pitchFamily="34" charset="0"/>
              <a:buNone/>
              <a:defRPr sz="2400" kern="1200">
                <a:solidFill>
                  <a:schemeClr val="tx2"/>
                </a:solidFill>
                <a:latin typeface="+mn-lt"/>
                <a:ea typeface="+mn-ea"/>
                <a:cs typeface="+mn-cs"/>
              </a:defRPr>
            </a:lvl1pPr>
          </a:lstStyle>
          <a:p>
            <a:r>
              <a:rPr lang="zh-CN" altLang="en-US" smtClean="0"/>
              <a:t>将图片拖动到占位符，或单击添加图标</a:t>
            </a:r>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854200" y="1851212"/>
            <a:ext cx="5446714" cy="1730375"/>
          </a:xfrm>
        </p:spPr>
        <p:txBody>
          <a:bodyPr anchor="b" anchorCtr="0"/>
          <a:lstStyle>
            <a:lvl1pPr algn="ctr">
              <a:lnSpc>
                <a:spcPts val="6800"/>
              </a:lnSpc>
              <a:defRPr sz="6500" b="0" cap="none" baseline="0">
                <a:latin typeface="+mj-lt"/>
              </a:defRPr>
            </a:lvl1pPr>
          </a:lstStyle>
          <a:p>
            <a:r>
              <a:rPr lang="zh-CN" altLang="en-US" smtClean="0"/>
              <a:t>单击此处编辑母版标题样式</a:t>
            </a:r>
            <a:endParaRPr/>
          </a:p>
        </p:txBody>
      </p:sp>
      <p:sp>
        <p:nvSpPr>
          <p:cNvPr id="3" name="Text Placeholder 2"/>
          <p:cNvSpPr>
            <a:spLocks noGrp="1"/>
          </p:cNvSpPr>
          <p:nvPr>
            <p:ph type="body" idx="1"/>
          </p:nvPr>
        </p:nvSpPr>
        <p:spPr>
          <a:xfrm>
            <a:off x="1854200" y="3576918"/>
            <a:ext cx="5446714" cy="829982"/>
          </a:xfrm>
        </p:spPr>
        <p:txBody>
          <a:bodyPr anchor="t" anchorCtr="0">
            <a:normAutofit/>
          </a:bodyPr>
          <a:lstStyle>
            <a:lvl1pPr marL="0" indent="0" algn="ctr">
              <a:spcBef>
                <a:spcPts val="300"/>
              </a:spcBef>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06040A78-2A4B-4566-8626-79DE0D4C1085}" type="datetimeFigureOut">
              <a:rPr lang="en-US" smtClean="0"/>
              <a:t>16-4-14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C526B6-F861-4D54-BBE9-4BB519D3F342}" type="slidenum">
              <a:rPr lang="en-US" smtClean="0"/>
              <a:t>‹#›</a:t>
            </a:fld>
            <a:endParaRPr lang="en-US"/>
          </a:p>
        </p:txBody>
      </p:sp>
      <p:grpSp>
        <p:nvGrpSpPr>
          <p:cNvPr id="7" name="Group 9"/>
          <p:cNvGrpSpPr/>
          <p:nvPr/>
        </p:nvGrpSpPr>
        <p:grpSpPr>
          <a:xfrm>
            <a:off x="0" y="0"/>
            <a:ext cx="9144000" cy="1191256"/>
            <a:chOff x="0" y="0"/>
            <a:chExt cx="9144000" cy="1191256"/>
          </a:xfrm>
        </p:grpSpPr>
        <p:pic>
          <p:nvPicPr>
            <p:cNvPr id="8" name="Picture 7" descr="Overlay-Blank.jpg"/>
            <p:cNvPicPr>
              <a:picLocks noChangeAspect="1"/>
            </p:cNvPicPr>
            <p:nvPr userDrawn="1"/>
          </p:nvPicPr>
          <p:blipFill>
            <a:blip r:embed="rId2"/>
            <a:srcRect b="85555"/>
            <a:stretch>
              <a:fillRect/>
            </a:stretch>
          </p:blipFill>
          <p:spPr>
            <a:xfrm>
              <a:off x="0" y="0"/>
              <a:ext cx="9144000" cy="990600"/>
            </a:xfrm>
            <a:prstGeom prst="rect">
              <a:avLst/>
            </a:prstGeom>
          </p:spPr>
        </p:pic>
        <p:pic>
          <p:nvPicPr>
            <p:cNvPr id="9" name="Picture 8" descr="Overlay-HorizontalBridge.jpg"/>
            <p:cNvPicPr>
              <a:picLocks noChangeAspect="1"/>
            </p:cNvPicPr>
            <p:nvPr userDrawn="1"/>
          </p:nvPicPr>
          <p:blipFill>
            <a:blip r:embed="rId3"/>
            <a:stretch>
              <a:fillRect/>
            </a:stretch>
          </p:blipFill>
          <p:spPr>
            <a:xfrm flipV="1">
              <a:off x="0" y="923365"/>
              <a:ext cx="9144000" cy="267891"/>
            </a:xfrm>
            <a:prstGeom prst="rect">
              <a:avLst/>
            </a:prstGeom>
          </p:spPr>
        </p:pic>
      </p:grpSp>
      <p:grpSp>
        <p:nvGrpSpPr>
          <p:cNvPr id="10" name="Group 10"/>
          <p:cNvGrpSpPr/>
          <p:nvPr/>
        </p:nvGrpSpPr>
        <p:grpSpPr>
          <a:xfrm flipV="1">
            <a:off x="0" y="5666744"/>
            <a:ext cx="9144000" cy="1191256"/>
            <a:chOff x="0" y="0"/>
            <a:chExt cx="9144000" cy="1191256"/>
          </a:xfrm>
        </p:grpSpPr>
        <p:pic>
          <p:nvPicPr>
            <p:cNvPr id="12" name="Picture 11" descr="Overlay-Blank.jpg"/>
            <p:cNvPicPr>
              <a:picLocks noChangeAspect="1"/>
            </p:cNvPicPr>
            <p:nvPr userDrawn="1"/>
          </p:nvPicPr>
          <p:blipFill>
            <a:blip r:embed="rId2"/>
            <a:srcRect b="85555"/>
            <a:stretch>
              <a:fillRect/>
            </a:stretch>
          </p:blipFill>
          <p:spPr>
            <a:xfrm>
              <a:off x="0" y="0"/>
              <a:ext cx="9144000" cy="990600"/>
            </a:xfrm>
            <a:prstGeom prst="rect">
              <a:avLst/>
            </a:prstGeom>
          </p:spPr>
        </p:pic>
        <p:pic>
          <p:nvPicPr>
            <p:cNvPr id="13" name="Picture 12" descr="Overlay-HorizontalBridge.jpg"/>
            <p:cNvPicPr>
              <a:picLocks noChangeAspect="1"/>
            </p:cNvPicPr>
            <p:nvPr userDrawn="1"/>
          </p:nvPicPr>
          <p:blipFill>
            <a:blip r:embed="rId3"/>
            <a:stretch>
              <a:fillRect/>
            </a:stretch>
          </p:blipFill>
          <p:spPr>
            <a:xfrm flipV="1">
              <a:off x="0" y="923365"/>
              <a:ext cx="9144000" cy="267891"/>
            </a:xfrm>
            <a:prstGeom prst="rect">
              <a:avLst/>
            </a:prstGeom>
          </p:spPr>
        </p:pic>
      </p:grpSp>
      <p:pic>
        <p:nvPicPr>
          <p:cNvPr id="14" name="Picture 13" descr="HR-Color.png"/>
          <p:cNvPicPr>
            <a:picLocks noChangeAspect="1"/>
          </p:cNvPicPr>
          <p:nvPr/>
        </p:nvPicPr>
        <p:blipFill>
          <a:blip r:embed="rId4"/>
          <a:stretch>
            <a:fillRect/>
          </a:stretch>
        </p:blipFill>
        <p:spPr>
          <a:xfrm>
            <a:off x="1554480" y="3258805"/>
            <a:ext cx="6035040" cy="340391"/>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grpSp>
        <p:nvGrpSpPr>
          <p:cNvPr id="8" name="Group 7"/>
          <p:cNvGrpSpPr/>
          <p:nvPr/>
        </p:nvGrpSpPr>
        <p:grpSpPr>
          <a:xfrm>
            <a:off x="0" y="1372650"/>
            <a:ext cx="9144000" cy="5485350"/>
            <a:chOff x="0" y="1372650"/>
            <a:chExt cx="9144000" cy="5485350"/>
          </a:xfrm>
        </p:grpSpPr>
        <p:pic>
          <p:nvPicPr>
            <p:cNvPr id="9" name="Picture 8"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10" name="Picture 9"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zh-CN" altLang="en-US" smtClean="0"/>
              <a:t>单击此处编辑母版标题样式</a:t>
            </a:r>
            <a:endParaRPr/>
          </a:p>
        </p:txBody>
      </p:sp>
      <p:sp>
        <p:nvSpPr>
          <p:cNvPr id="3" name="Content Placeholder 2"/>
          <p:cNvSpPr>
            <a:spLocks noGrp="1"/>
          </p:cNvSpPr>
          <p:nvPr>
            <p:ph sz="half" idx="1"/>
          </p:nvPr>
        </p:nvSpPr>
        <p:spPr>
          <a:xfrm>
            <a:off x="792162"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marL="2055813" indent="-344488">
              <a:defRPr sz="1800"/>
            </a:lvl7pPr>
            <a:lvl8pPr marL="2055813" indent="-344488">
              <a:defRPr sz="1800"/>
            </a:lvl8pPr>
            <a:lvl9pPr marL="2055813" indent="-344488">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Content Placeholder 3"/>
          <p:cNvSpPr>
            <a:spLocks noGrp="1"/>
          </p:cNvSpPr>
          <p:nvPr>
            <p:ph sz="half" idx="2"/>
          </p:nvPr>
        </p:nvSpPr>
        <p:spPr>
          <a:xfrm>
            <a:off x="4766534"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marL="2055813" indent="-344488">
              <a:defRPr sz="1800"/>
            </a:lvl7pPr>
            <a:lvl8pPr marL="2055813" indent="-344488">
              <a:defRPr sz="1800"/>
            </a:lvl8pPr>
            <a:lvl9pPr marL="2055813" indent="-344488">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Date Placeholder 4"/>
          <p:cNvSpPr>
            <a:spLocks noGrp="1"/>
          </p:cNvSpPr>
          <p:nvPr>
            <p:ph type="dt" sz="half" idx="10"/>
          </p:nvPr>
        </p:nvSpPr>
        <p:spPr/>
        <p:txBody>
          <a:bodyPr/>
          <a:lstStyle/>
          <a:p>
            <a:fld id="{06040A78-2A4B-4566-8626-79DE0D4C1085}" type="datetimeFigureOut">
              <a:rPr lang="en-US" smtClean="0"/>
              <a:t>16-4-14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C526B6-F861-4D54-BBE9-4BB519D3F34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grpSp>
        <p:nvGrpSpPr>
          <p:cNvPr id="10" name="Group 9"/>
          <p:cNvGrpSpPr/>
          <p:nvPr/>
        </p:nvGrpSpPr>
        <p:grpSpPr>
          <a:xfrm>
            <a:off x="0" y="1372650"/>
            <a:ext cx="9144000" cy="5485350"/>
            <a:chOff x="0" y="1372650"/>
            <a:chExt cx="9144000" cy="5485350"/>
          </a:xfrm>
        </p:grpSpPr>
        <p:pic>
          <p:nvPicPr>
            <p:cNvPr id="11" name="Picture 10"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12" name="Picture 11"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lvl1pPr>
              <a:defRPr/>
            </a:lvl1pPr>
          </a:lstStyle>
          <a:p>
            <a:r>
              <a:rPr lang="zh-CN" altLang="en-US" smtClean="0"/>
              <a:t>单击此处编辑母版标题样式</a:t>
            </a:r>
            <a:endParaRPr/>
          </a:p>
        </p:txBody>
      </p:sp>
      <p:sp>
        <p:nvSpPr>
          <p:cNvPr id="3" name="Text Placeholder 2"/>
          <p:cNvSpPr>
            <a:spLocks noGrp="1"/>
          </p:cNvSpPr>
          <p:nvPr>
            <p:ph type="body" idx="1"/>
          </p:nvPr>
        </p:nvSpPr>
        <p:spPr>
          <a:xfrm>
            <a:off x="777240" y="1879320"/>
            <a:ext cx="3566160" cy="639762"/>
          </a:xfrm>
        </p:spPr>
        <p:txBody>
          <a:bodyPr anchor="b" anchorCtr="0">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777240" y="2590799"/>
            <a:ext cx="3566160" cy="3487739"/>
          </a:xfrm>
        </p:spPr>
        <p:txBody>
          <a:bodyPr>
            <a:normAutofit/>
          </a:bodyPr>
          <a:lstStyle>
            <a:lvl1pPr>
              <a:defRPr sz="2200"/>
            </a:lvl1pPr>
            <a:lvl2pPr>
              <a:defRPr sz="20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Text Placeholder 4"/>
          <p:cNvSpPr>
            <a:spLocks noGrp="1"/>
          </p:cNvSpPr>
          <p:nvPr>
            <p:ph type="body" sz="quarter" idx="3"/>
          </p:nvPr>
        </p:nvSpPr>
        <p:spPr>
          <a:xfrm>
            <a:off x="4766048" y="1879320"/>
            <a:ext cx="3566160" cy="639762"/>
          </a:xfrm>
        </p:spPr>
        <p:txBody>
          <a:bodyPr anchor="b" anchorCtr="0">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766048" y="2590799"/>
            <a:ext cx="3566160" cy="3487739"/>
          </a:xfrm>
        </p:spPr>
        <p:txBody>
          <a:bodyPr>
            <a:normAutofit/>
          </a:bodyPr>
          <a:lstStyle>
            <a:lvl1pPr>
              <a:defRPr sz="2200"/>
            </a:lvl1pPr>
            <a:lvl2pPr>
              <a:defRPr sz="20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7" name="Date Placeholder 6"/>
          <p:cNvSpPr>
            <a:spLocks noGrp="1"/>
          </p:cNvSpPr>
          <p:nvPr>
            <p:ph type="dt" sz="half" idx="10"/>
          </p:nvPr>
        </p:nvSpPr>
        <p:spPr/>
        <p:txBody>
          <a:bodyPr/>
          <a:lstStyle/>
          <a:p>
            <a:fld id="{06040A78-2A4B-4566-8626-79DE0D4C1085}" type="datetimeFigureOut">
              <a:rPr lang="en-US" smtClean="0"/>
              <a:t>16-4-14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C526B6-F861-4D54-BBE9-4BB519D3F342}" type="slidenum">
              <a:rPr lang="en-US" smtClean="0"/>
              <a:t>‹#›</a:t>
            </a:fld>
            <a:endParaRPr lang="en-US"/>
          </a:p>
        </p:txBody>
      </p:sp>
      <p:pic>
        <p:nvPicPr>
          <p:cNvPr id="14" name="Picture 13" descr="Overlay-HorizontalBridge.jpg"/>
          <p:cNvPicPr>
            <a:picLocks noChangeAspect="1"/>
          </p:cNvPicPr>
          <p:nvPr/>
        </p:nvPicPr>
        <p:blipFill>
          <a:blip r:embed="rId3"/>
          <a:srcRect t="23425" r="61031" b="39764"/>
          <a:stretch>
            <a:fillRect/>
          </a:stretch>
        </p:blipFill>
        <p:spPr>
          <a:xfrm>
            <a:off x="4766048" y="2460812"/>
            <a:ext cx="3563348" cy="98613"/>
          </a:xfrm>
          <a:prstGeom prst="rect">
            <a:avLst/>
          </a:prstGeom>
          <a:solidFill>
            <a:schemeClr val="bg2">
              <a:lumMod val="40000"/>
              <a:lumOff val="60000"/>
            </a:schemeClr>
          </a:solidFill>
        </p:spPr>
      </p:pic>
      <p:pic>
        <p:nvPicPr>
          <p:cNvPr id="15" name="Picture 14" descr="Overlay-HorizontalBridge.jpg"/>
          <p:cNvPicPr>
            <a:picLocks noChangeAspect="1"/>
          </p:cNvPicPr>
          <p:nvPr/>
        </p:nvPicPr>
        <p:blipFill>
          <a:blip r:embed="rId3"/>
          <a:srcRect t="23425" r="61031" b="39764"/>
          <a:stretch>
            <a:fillRect/>
          </a:stretch>
        </p:blipFill>
        <p:spPr>
          <a:xfrm>
            <a:off x="780052" y="2460812"/>
            <a:ext cx="3563348" cy="98613"/>
          </a:xfrm>
          <a:prstGeom prst="rect">
            <a:avLst/>
          </a:prstGeom>
          <a:solidFill>
            <a:schemeClr val="bg2">
              <a:lumMod val="40000"/>
              <a:lumOff val="60000"/>
            </a:schemeClr>
          </a:solid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grpSp>
        <p:nvGrpSpPr>
          <p:cNvPr id="6" name="Group 5"/>
          <p:cNvGrpSpPr/>
          <p:nvPr/>
        </p:nvGrpSpPr>
        <p:grpSpPr>
          <a:xfrm>
            <a:off x="0" y="1372650"/>
            <a:ext cx="9144000" cy="5485350"/>
            <a:chOff x="0" y="1372650"/>
            <a:chExt cx="9144000" cy="5485350"/>
          </a:xfrm>
        </p:grpSpPr>
        <p:pic>
          <p:nvPicPr>
            <p:cNvPr id="7" name="Picture 6"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8" name="Picture 7"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zh-CN" altLang="en-US" smtClean="0"/>
              <a:t>单击此处编辑母版标题样式</a:t>
            </a:r>
            <a:endParaRPr/>
          </a:p>
        </p:txBody>
      </p:sp>
      <p:sp>
        <p:nvSpPr>
          <p:cNvPr id="3" name="Date Placeholder 2"/>
          <p:cNvSpPr>
            <a:spLocks noGrp="1"/>
          </p:cNvSpPr>
          <p:nvPr>
            <p:ph type="dt" sz="half" idx="10"/>
          </p:nvPr>
        </p:nvSpPr>
        <p:spPr/>
        <p:txBody>
          <a:bodyPr/>
          <a:lstStyle/>
          <a:p>
            <a:fld id="{06040A78-2A4B-4566-8626-79DE0D4C1085}" type="datetimeFigureOut">
              <a:rPr lang="en-US" smtClean="0"/>
              <a:t>16-4-14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C526B6-F861-4D54-BBE9-4BB519D3F34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Overlay-Blank.jpg"/>
          <p:cNvPicPr>
            <a:picLocks noChangeAspect="1"/>
          </p:cNvPicPr>
          <p:nvPr/>
        </p:nvPicPr>
        <p:blipFill>
          <a:blip r:embed="rId2"/>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06040A78-2A4B-4566-8626-79DE0D4C1085}" type="datetimeFigureOut">
              <a:rPr lang="en-US" smtClean="0"/>
              <a:t>16-4-14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C526B6-F861-4D54-BBE9-4BB519D3F34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grpSp>
        <p:nvGrpSpPr>
          <p:cNvPr id="8" name="Group 11"/>
          <p:cNvGrpSpPr/>
          <p:nvPr/>
        </p:nvGrpSpPr>
        <p:grpSpPr>
          <a:xfrm>
            <a:off x="4267200" y="0"/>
            <a:ext cx="4876800" cy="6858000"/>
            <a:chOff x="4267200" y="0"/>
            <a:chExt cx="4876800" cy="6858000"/>
          </a:xfrm>
        </p:grpSpPr>
        <p:pic>
          <p:nvPicPr>
            <p:cNvPr id="9" name="Picture 8" descr="Overlay-Blank.jpg"/>
            <p:cNvPicPr>
              <a:picLocks noChangeAspect="1"/>
            </p:cNvPicPr>
            <p:nvPr userDrawn="1"/>
          </p:nvPicPr>
          <p:blipFill>
            <a:blip r:embed="rId2"/>
            <a:srcRect l="4302" r="46875"/>
            <a:stretch>
              <a:fillRect/>
            </a:stretch>
          </p:blipFill>
          <p:spPr>
            <a:xfrm>
              <a:off x="4495800" y="0"/>
              <a:ext cx="4648200" cy="6858000"/>
            </a:xfrm>
            <a:prstGeom prst="rect">
              <a:avLst/>
            </a:prstGeom>
          </p:spPr>
        </p:pic>
        <p:pic>
          <p:nvPicPr>
            <p:cNvPr id="10" name="Picture 9" descr="Overlay-VerticalBridge.jpg"/>
            <p:cNvPicPr>
              <a:picLocks noChangeAspect="1"/>
            </p:cNvPicPr>
            <p:nvPr userDrawn="1"/>
          </p:nvPicPr>
          <p:blipFill>
            <a:blip r:embed="rId3"/>
            <a:stretch>
              <a:fillRect/>
            </a:stretch>
          </p:blipFill>
          <p:spPr>
            <a:xfrm flipH="1">
              <a:off x="4267200" y="0"/>
              <a:ext cx="267891" cy="6858000"/>
            </a:xfrm>
            <a:prstGeom prst="rect">
              <a:avLst/>
            </a:prstGeom>
          </p:spPr>
        </p:pic>
      </p:grpSp>
      <p:sp>
        <p:nvSpPr>
          <p:cNvPr id="2" name="Title 1"/>
          <p:cNvSpPr>
            <a:spLocks noGrp="1"/>
          </p:cNvSpPr>
          <p:nvPr>
            <p:ph type="title"/>
          </p:nvPr>
        </p:nvSpPr>
        <p:spPr>
          <a:xfrm>
            <a:off x="381000" y="609600"/>
            <a:ext cx="3612776" cy="1537447"/>
          </a:xfrm>
        </p:spPr>
        <p:txBody>
          <a:bodyPr anchor="b"/>
          <a:lstStyle>
            <a:lvl1pPr algn="ctr">
              <a:lnSpc>
                <a:spcPct val="100000"/>
              </a:lnSpc>
              <a:defRPr sz="3600" b="0"/>
            </a:lvl1pPr>
          </a:lstStyle>
          <a:p>
            <a:r>
              <a:rPr lang="zh-CN" altLang="en-US" smtClean="0"/>
              <a:t>单击此处编辑母版标题样式</a:t>
            </a:r>
            <a:endParaRPr/>
          </a:p>
        </p:txBody>
      </p:sp>
      <p:sp>
        <p:nvSpPr>
          <p:cNvPr id="3" name="Content Placeholder 2"/>
          <p:cNvSpPr>
            <a:spLocks noGrp="1"/>
          </p:cNvSpPr>
          <p:nvPr>
            <p:ph idx="1"/>
          </p:nvPr>
        </p:nvSpPr>
        <p:spPr>
          <a:xfrm>
            <a:off x="4885859" y="381001"/>
            <a:ext cx="3813174" cy="5697537"/>
          </a:xfrm>
        </p:spPr>
        <p:txBody>
          <a:bodyPr>
            <a:normAutofit/>
          </a:bodyPr>
          <a:lstStyle>
            <a:lvl1pPr>
              <a:defRPr sz="2400" b="0"/>
            </a:lvl1pPr>
            <a:lvl2pPr>
              <a:defRPr sz="2200" b="0"/>
            </a:lvl2pPr>
            <a:lvl3pPr>
              <a:defRPr sz="2000" b="0"/>
            </a:lvl3pPr>
            <a:lvl4pPr>
              <a:defRPr sz="1800" b="0"/>
            </a:lvl4pPr>
            <a:lvl5pPr>
              <a:defRPr sz="1800" b="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Text Placeholder 3"/>
          <p:cNvSpPr>
            <a:spLocks noGrp="1"/>
          </p:cNvSpPr>
          <p:nvPr>
            <p:ph type="body" sz="half" idx="2"/>
          </p:nvPr>
        </p:nvSpPr>
        <p:spPr>
          <a:xfrm>
            <a:off x="381000" y="2209801"/>
            <a:ext cx="3612776" cy="3200400"/>
          </a:xfrm>
        </p:spPr>
        <p:txBody>
          <a:bodyPr>
            <a:normAutofit/>
          </a:bodyPr>
          <a:lstStyle>
            <a:lvl1pPr marL="0" indent="0" algn="ctr">
              <a:spcBef>
                <a:spcPts val="600"/>
              </a:spcBef>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06040A78-2A4B-4566-8626-79DE0D4C1085}" type="datetimeFigureOut">
              <a:rPr lang="en-US" smtClean="0"/>
              <a:t>16-4-14</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4267200" y="6356350"/>
            <a:ext cx="609600" cy="365125"/>
          </a:xfrm>
        </p:spPr>
        <p:txBody>
          <a:bodyPr/>
          <a:lstStyle>
            <a:lvl1pPr algn="ctr">
              <a:defRPr>
                <a:solidFill>
                  <a:schemeClr val="tx2">
                    <a:lumMod val="40000"/>
                    <a:lumOff val="60000"/>
                  </a:schemeClr>
                </a:solidFill>
              </a:defRPr>
            </a:lvl1pPr>
          </a:lstStyle>
          <a:p>
            <a:fld id="{3EC526B6-F861-4D54-BBE9-4BB519D3F34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92162" y="40341"/>
            <a:ext cx="7570787" cy="1411941"/>
          </a:xfrm>
          <a:prstGeom prst="rect">
            <a:avLst/>
          </a:prstGeom>
        </p:spPr>
        <p:txBody>
          <a:bodyPr vert="horz" lIns="91440" tIns="45720" rIns="91440" bIns="45720" rtlCol="0" anchor="ctr">
            <a:noAutofit/>
          </a:bodyPr>
          <a:lstStyle/>
          <a:p>
            <a:r>
              <a:rPr lang="zh-CN" altLang="en-US" smtClean="0"/>
              <a:t>单击此处编辑母版标题样式</a:t>
            </a:r>
            <a:endParaRPr/>
          </a:p>
        </p:txBody>
      </p:sp>
      <p:sp>
        <p:nvSpPr>
          <p:cNvPr id="3" name="Text Placeholder 2"/>
          <p:cNvSpPr>
            <a:spLocks noGrp="1"/>
          </p:cNvSpPr>
          <p:nvPr>
            <p:ph type="body" idx="1"/>
          </p:nvPr>
        </p:nvSpPr>
        <p:spPr>
          <a:xfrm>
            <a:off x="792162" y="1761565"/>
            <a:ext cx="7570787" cy="428961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2"/>
          </p:nvPr>
        </p:nvSpPr>
        <p:spPr>
          <a:xfrm>
            <a:off x="6651812" y="6356350"/>
            <a:ext cx="2133600" cy="365125"/>
          </a:xfrm>
          <a:prstGeom prst="rect">
            <a:avLst/>
          </a:prstGeom>
        </p:spPr>
        <p:txBody>
          <a:bodyPr vert="horz" lIns="91440" tIns="45720" rIns="91440" bIns="45720" rtlCol="0" anchor="ctr"/>
          <a:lstStyle>
            <a:lvl1pPr algn="r">
              <a:defRPr sz="1200" b="1">
                <a:solidFill>
                  <a:schemeClr val="tx2">
                    <a:lumMod val="40000"/>
                    <a:lumOff val="60000"/>
                  </a:schemeClr>
                </a:solidFill>
              </a:defRPr>
            </a:lvl1pPr>
          </a:lstStyle>
          <a:p>
            <a:fld id="{06040A78-2A4B-4566-8626-79DE0D4C1085}" type="datetimeFigureOut">
              <a:rPr lang="en-US" smtClean="0"/>
              <a:t>16-4-14</a:t>
            </a:fld>
            <a:endParaRPr lang="en-US"/>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b="1">
                <a:solidFill>
                  <a:schemeClr val="tx2">
                    <a:lumMod val="40000"/>
                    <a:lumOff val="60000"/>
                  </a:schemeClr>
                </a:solidFill>
              </a:defRPr>
            </a:lvl1pPr>
          </a:lstStyle>
          <a:p>
            <a:fld id="{3EC526B6-F861-4D54-BBE9-4BB519D3F342}" type="slidenum">
              <a:rPr lang="en-US" smtClean="0"/>
              <a:t>‹#›</a:t>
            </a:fld>
            <a:endParaRPr lang="en-US"/>
          </a:p>
        </p:txBody>
      </p:sp>
      <p:sp>
        <p:nvSpPr>
          <p:cNvPr id="5" name="Footer Placeholder 4"/>
          <p:cNvSpPr>
            <a:spLocks noGrp="1"/>
          </p:cNvSpPr>
          <p:nvPr>
            <p:ph type="ftr" sz="quarter" idx="3"/>
          </p:nvPr>
        </p:nvSpPr>
        <p:spPr>
          <a:xfrm>
            <a:off x="372035" y="6356350"/>
            <a:ext cx="2895600" cy="365125"/>
          </a:xfrm>
          <a:prstGeom prst="rect">
            <a:avLst/>
          </a:prstGeom>
        </p:spPr>
        <p:txBody>
          <a:bodyPr vert="horz" lIns="91440" tIns="45720" rIns="91440" bIns="45720" rtlCol="0" anchor="ctr"/>
          <a:lstStyle>
            <a:lvl1pPr algn="l">
              <a:defRPr sz="1200" b="1">
                <a:solidFill>
                  <a:schemeClr val="tx2">
                    <a:lumMod val="40000"/>
                    <a:lumOff val="60000"/>
                  </a:schemeClr>
                </a:solidFill>
              </a:defRPr>
            </a:lvl1pPr>
          </a:lstStyle>
          <a:p>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defTabSz="914400" rtl="0" eaLnBrk="1" latinLnBrk="0" hangingPunct="1">
        <a:lnSpc>
          <a:spcPts val="6000"/>
        </a:lnSpc>
        <a:spcBef>
          <a:spcPct val="0"/>
        </a:spcBef>
        <a:buNone/>
        <a:defRPr sz="5400" kern="1200">
          <a:solidFill>
            <a:schemeClr val="tx2"/>
          </a:solidFill>
          <a:latin typeface="+mn-lt"/>
          <a:ea typeface="+mj-ea"/>
          <a:cs typeface="+mj-cs"/>
        </a:defRPr>
      </a:lvl1pPr>
    </p:titleStyle>
    <p:bodyStyle>
      <a:lvl1pPr marL="342900" indent="-342900" algn="l" defTabSz="914400" rtl="0" eaLnBrk="1" latinLnBrk="0" hangingPunct="1">
        <a:spcBef>
          <a:spcPts val="2400"/>
        </a:spcBef>
        <a:buClr>
          <a:schemeClr val="accent1">
            <a:lumMod val="60000"/>
            <a:lumOff val="40000"/>
          </a:schemeClr>
        </a:buClr>
        <a:buFont typeface="Candara" pitchFamily="34" charset="0"/>
        <a:buChar char="•"/>
        <a:defRPr sz="2800" kern="1200">
          <a:solidFill>
            <a:schemeClr val="tx2"/>
          </a:solidFill>
          <a:latin typeface="+mn-lt"/>
          <a:ea typeface="+mn-ea"/>
          <a:cs typeface="+mn-cs"/>
        </a:defRPr>
      </a:lvl1pPr>
      <a:lvl2pPr marL="685800" indent="-336550" algn="l" defTabSz="914400" rtl="0" eaLnBrk="1" latinLnBrk="0" hangingPunct="1">
        <a:spcBef>
          <a:spcPts val="600"/>
        </a:spcBef>
        <a:buClr>
          <a:schemeClr val="tx2"/>
        </a:buClr>
        <a:buFont typeface="Candara" pitchFamily="34" charset="0"/>
        <a:buChar char="•"/>
        <a:defRPr sz="2600" kern="1200">
          <a:solidFill>
            <a:schemeClr val="tx2"/>
          </a:solidFill>
          <a:latin typeface="+mn-lt"/>
          <a:ea typeface="+mn-ea"/>
          <a:cs typeface="+mn-cs"/>
        </a:defRPr>
      </a:lvl2pPr>
      <a:lvl3pPr marL="1035050" indent="-349250" algn="l" defTabSz="914400" rtl="0" eaLnBrk="1" latinLnBrk="0" hangingPunct="1">
        <a:spcBef>
          <a:spcPts val="600"/>
        </a:spcBef>
        <a:buClr>
          <a:schemeClr val="accent1">
            <a:lumMod val="60000"/>
            <a:lumOff val="40000"/>
          </a:schemeClr>
        </a:buClr>
        <a:buFont typeface="Candara" pitchFamily="34" charset="0"/>
        <a:buChar char="•"/>
        <a:defRPr sz="2400" kern="1200">
          <a:solidFill>
            <a:schemeClr val="tx2"/>
          </a:solidFill>
          <a:latin typeface="+mn-lt"/>
          <a:ea typeface="+mn-ea"/>
          <a:cs typeface="+mn-cs"/>
        </a:defRPr>
      </a:lvl3pPr>
      <a:lvl4pPr marL="1371600" indent="-336550" algn="l" defTabSz="914400" rtl="0" eaLnBrk="1" latinLnBrk="0" hangingPunct="1">
        <a:spcBef>
          <a:spcPts val="600"/>
        </a:spcBef>
        <a:buClr>
          <a:schemeClr val="tx2"/>
        </a:buClr>
        <a:buFont typeface="Candara" pitchFamily="34" charset="0"/>
        <a:buChar char="•"/>
        <a:defRPr sz="2200" kern="1200">
          <a:solidFill>
            <a:schemeClr val="tx2"/>
          </a:solidFill>
          <a:latin typeface="+mn-lt"/>
          <a:ea typeface="+mn-ea"/>
          <a:cs typeface="+mn-cs"/>
        </a:defRPr>
      </a:lvl4pPr>
      <a:lvl5pPr marL="1720850" indent="-349250" algn="l" defTabSz="914400" rtl="0" eaLnBrk="1" latinLnBrk="0" hangingPunct="1">
        <a:spcBef>
          <a:spcPts val="600"/>
        </a:spcBef>
        <a:buClr>
          <a:schemeClr val="accent1">
            <a:lumMod val="60000"/>
            <a:lumOff val="40000"/>
          </a:schemeClr>
        </a:buClr>
        <a:buFont typeface="Candara" pitchFamily="34" charset="0"/>
        <a:buChar char="•"/>
        <a:defRPr sz="2000" kern="1200">
          <a:solidFill>
            <a:schemeClr val="tx2"/>
          </a:solidFill>
          <a:latin typeface="+mn-lt"/>
          <a:ea typeface="+mn-ea"/>
          <a:cs typeface="+mn-cs"/>
        </a:defRPr>
      </a:lvl5pPr>
      <a:lvl6pPr marL="2055813" indent="-344488" algn="l" defTabSz="914400" rtl="0" eaLnBrk="1" latinLnBrk="0" hangingPunct="1">
        <a:spcBef>
          <a:spcPct val="20000"/>
        </a:spcBef>
        <a:buFont typeface="Arial" pitchFamily="34" charset="0"/>
        <a:buChar char="•"/>
        <a:defRPr lang="en-US" sz="2000" kern="1200" dirty="0" smtClean="0">
          <a:solidFill>
            <a:schemeClr val="tx2"/>
          </a:solidFill>
          <a:latin typeface="+mn-lt"/>
          <a:ea typeface="+mn-ea"/>
          <a:cs typeface="+mn-cs"/>
        </a:defRPr>
      </a:lvl6pPr>
      <a:lvl7pPr marL="2398713" indent="-344488" algn="l" defTabSz="914400" rtl="0" eaLnBrk="1" latinLnBrk="0" hangingPunct="1">
        <a:spcBef>
          <a:spcPct val="20000"/>
        </a:spcBef>
        <a:buClr>
          <a:schemeClr val="accent1">
            <a:lumMod val="60000"/>
            <a:lumOff val="40000"/>
          </a:schemeClr>
        </a:buClr>
        <a:buFont typeface="Arial" pitchFamily="34" charset="0"/>
        <a:buChar char="•"/>
        <a:defRPr lang="en-US" sz="2000" kern="1200" dirty="0" smtClean="0">
          <a:solidFill>
            <a:schemeClr val="tx2"/>
          </a:solidFill>
          <a:latin typeface="+mn-lt"/>
          <a:ea typeface="+mn-ea"/>
          <a:cs typeface="+mn-cs"/>
        </a:defRPr>
      </a:lvl7pPr>
      <a:lvl8pPr marL="2743200" indent="-344488" algn="l" defTabSz="914400" rtl="0" eaLnBrk="1" latinLnBrk="0" hangingPunct="1">
        <a:spcBef>
          <a:spcPct val="20000"/>
        </a:spcBef>
        <a:buFont typeface="Arial" pitchFamily="34" charset="0"/>
        <a:buChar char="•"/>
        <a:defRPr lang="en-US" sz="2000" kern="1200" dirty="0" smtClean="0">
          <a:solidFill>
            <a:schemeClr val="tx2"/>
          </a:solidFill>
          <a:latin typeface="+mn-lt"/>
          <a:ea typeface="+mn-ea"/>
          <a:cs typeface="+mn-cs"/>
        </a:defRPr>
      </a:lvl8pPr>
      <a:lvl9pPr marL="3087688" indent="-344488" algn="l" defTabSz="914400" rtl="0" eaLnBrk="1" latinLnBrk="0" hangingPunct="1">
        <a:spcBef>
          <a:spcPct val="20000"/>
        </a:spcBef>
        <a:buClr>
          <a:schemeClr val="accent1">
            <a:lumMod val="60000"/>
            <a:lumOff val="40000"/>
          </a:schemeClr>
        </a:buClr>
        <a:buFont typeface="Arial" pitchFamily="34" charset="0"/>
        <a:buChar char="•"/>
        <a:defRPr lang="en-US" sz="2000" kern="1200" dirty="0" smtClean="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2162" y="1694726"/>
            <a:ext cx="7763627" cy="2204174"/>
          </a:xfrm>
        </p:spPr>
        <p:txBody>
          <a:bodyPr>
            <a:noAutofit/>
          </a:bodyPr>
          <a:lstStyle/>
          <a:p>
            <a:pPr marL="0" indent="0" algn="ctr">
              <a:buNone/>
            </a:pPr>
            <a:r>
              <a:rPr lang="en-US" altLang="zh-CN" sz="3900" dirty="0"/>
              <a:t>Inequality and development: the role of </a:t>
            </a:r>
            <a:r>
              <a:rPr lang="en-US" altLang="zh-CN" sz="3900" dirty="0" smtClean="0"/>
              <a:t>dualism  </a:t>
            </a:r>
          </a:p>
          <a:p>
            <a:pPr marL="0" indent="0" algn="ctr">
              <a:buNone/>
            </a:pPr>
            <a:r>
              <a:rPr lang="en-US" altLang="zh-CN" sz="2000" dirty="0" smtClean="0">
                <a:latin typeface="Candara"/>
                <a:cs typeface="Candara"/>
              </a:rPr>
              <a:t>François</a:t>
            </a:r>
            <a:r>
              <a:rPr lang="zh-CN" altLang="zh-CN" sz="2000" dirty="0" smtClean="0">
                <a:latin typeface="Candara"/>
                <a:cs typeface="Candara"/>
              </a:rPr>
              <a:t> </a:t>
            </a:r>
            <a:r>
              <a:rPr lang="en-US" altLang="zh-CN" sz="2000" dirty="0" smtClean="0">
                <a:latin typeface="Candara"/>
                <a:cs typeface="Candara"/>
              </a:rPr>
              <a:t>Bourguignon, Christian </a:t>
            </a:r>
            <a:r>
              <a:rPr lang="en-US" altLang="zh-CN" sz="2000" dirty="0" err="1" smtClean="0">
                <a:latin typeface="Candara"/>
                <a:cs typeface="Candara"/>
              </a:rPr>
              <a:t>Morrisson</a:t>
            </a:r>
            <a:r>
              <a:rPr lang="en-US" altLang="zh-CN" sz="2000" dirty="0" smtClean="0">
                <a:latin typeface="Candara"/>
                <a:cs typeface="Candara"/>
              </a:rPr>
              <a:t>  (1998)</a:t>
            </a:r>
            <a:endParaRPr lang="en-US" altLang="zh-CN" sz="2000" dirty="0">
              <a:latin typeface="Candara"/>
              <a:cs typeface="Candara"/>
            </a:endParaRPr>
          </a:p>
        </p:txBody>
      </p:sp>
      <p:sp>
        <p:nvSpPr>
          <p:cNvPr id="4" name="文本框 3"/>
          <p:cNvSpPr txBox="1"/>
          <p:nvPr/>
        </p:nvSpPr>
        <p:spPr>
          <a:xfrm>
            <a:off x="5499100" y="5181222"/>
            <a:ext cx="2882900" cy="384721"/>
          </a:xfrm>
          <a:prstGeom prst="rect">
            <a:avLst/>
          </a:prstGeom>
          <a:noFill/>
        </p:spPr>
        <p:txBody>
          <a:bodyPr wrap="square" rtlCol="0">
            <a:spAutoFit/>
          </a:bodyPr>
          <a:lstStyle/>
          <a:p>
            <a:r>
              <a:rPr lang="en-US" altLang="zh-CN" sz="1900" dirty="0" smtClean="0">
                <a:solidFill>
                  <a:schemeClr val="tx2"/>
                </a:solidFill>
                <a:latin typeface="Candara"/>
                <a:cs typeface="Candara"/>
              </a:rPr>
              <a:t>Presented by Yue Wang</a:t>
            </a:r>
            <a:endParaRPr lang="zh-CN" altLang="en-US" sz="1900" dirty="0">
              <a:solidFill>
                <a:schemeClr val="tx2"/>
              </a:solidFill>
              <a:latin typeface="Candara"/>
              <a:cs typeface="Candara"/>
            </a:endParaRPr>
          </a:p>
        </p:txBody>
      </p:sp>
    </p:spTree>
    <p:extLst>
      <p:ext uri="{BB962C8B-B14F-4D97-AF65-F5344CB8AC3E}">
        <p14:creationId xmlns:p14="http://schemas.microsoft.com/office/powerpoint/2010/main" val="134015395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en-US" altLang="zh-CN" sz="3200" dirty="0" smtClean="0"/>
              <a:t>3. Empirical study</a:t>
            </a:r>
            <a:endParaRPr kumimoji="1" lang="zh-CN" altLang="en-US" sz="3200" dirty="0"/>
          </a:p>
        </p:txBody>
      </p:sp>
      <p:sp>
        <p:nvSpPr>
          <p:cNvPr id="3" name="内容占位符 2"/>
          <p:cNvSpPr>
            <a:spLocks noGrp="1"/>
          </p:cNvSpPr>
          <p:nvPr>
            <p:ph idx="1"/>
          </p:nvPr>
        </p:nvSpPr>
        <p:spPr/>
        <p:txBody>
          <a:bodyPr/>
          <a:lstStyle/>
          <a:p>
            <a:r>
              <a:rPr kumimoji="1" lang="en-US" altLang="zh-CN" b="1" dirty="0" smtClean="0"/>
              <a:t>Data </a:t>
            </a:r>
          </a:p>
          <a:p>
            <a:r>
              <a:rPr kumimoji="1" lang="en-US" altLang="zh-CN" sz="2300" dirty="0" smtClean="0"/>
              <a:t>A group of 38 small and medium sized developing countries were tested from surveys done around 1970. </a:t>
            </a:r>
          </a:p>
          <a:p>
            <a:r>
              <a:rPr kumimoji="1" lang="en-US" altLang="zh-CN" b="1" dirty="0" smtClean="0"/>
              <a:t>Dependent variable</a:t>
            </a:r>
          </a:p>
          <a:p>
            <a:r>
              <a:rPr kumimoji="1" lang="en-US" altLang="zh-CN" sz="2300" dirty="0"/>
              <a:t>I</a:t>
            </a:r>
            <a:r>
              <a:rPr kumimoji="1" lang="en-US" altLang="zh-CN" sz="2300" dirty="0" smtClean="0"/>
              <a:t>ncome distribution data comprises the shares of three income groups (the bottom two and three quintiles, and the top quintile) in total disposable household income. </a:t>
            </a:r>
            <a:endParaRPr kumimoji="1" lang="zh-CN" altLang="en-US" sz="2300" dirty="0"/>
          </a:p>
        </p:txBody>
      </p:sp>
    </p:spTree>
    <p:extLst>
      <p:ext uri="{BB962C8B-B14F-4D97-AF65-F5344CB8AC3E}">
        <p14:creationId xmlns:p14="http://schemas.microsoft.com/office/powerpoint/2010/main" val="64573337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en-US" altLang="zh-CN" sz="3200" dirty="0"/>
              <a:t>3. Empirical study</a:t>
            </a:r>
            <a:endParaRPr kumimoji="1" lang="zh-CN" altLang="en-US" sz="3200" dirty="0"/>
          </a:p>
        </p:txBody>
      </p:sp>
      <p:sp>
        <p:nvSpPr>
          <p:cNvPr id="3" name="内容占位符 2"/>
          <p:cNvSpPr>
            <a:spLocks noGrp="1"/>
          </p:cNvSpPr>
          <p:nvPr>
            <p:ph idx="1"/>
          </p:nvPr>
        </p:nvSpPr>
        <p:spPr/>
        <p:txBody>
          <a:bodyPr>
            <a:normAutofit fontScale="77500" lnSpcReduction="20000"/>
          </a:bodyPr>
          <a:lstStyle/>
          <a:p>
            <a:r>
              <a:rPr kumimoji="1" lang="en-US" altLang="zh-CN" sz="3500" b="1" dirty="0" smtClean="0"/>
              <a:t>Independent variable</a:t>
            </a:r>
          </a:p>
          <a:p>
            <a:r>
              <a:rPr kumimoji="1" lang="en-US" altLang="zh-CN" sz="2500" dirty="0" smtClean="0"/>
              <a:t>GDP per capita and its square</a:t>
            </a:r>
          </a:p>
          <a:p>
            <a:r>
              <a:rPr kumimoji="1" lang="en-US" altLang="zh-CN" sz="2500" dirty="0" smtClean="0"/>
              <a:t>Secondary school enrolment in 1960 (lagged 10 </a:t>
            </a:r>
            <a:r>
              <a:rPr kumimoji="1" lang="en-US" altLang="zh-CN" sz="2500" dirty="0" err="1" smtClean="0"/>
              <a:t>yrs</a:t>
            </a:r>
            <a:r>
              <a:rPr kumimoji="1" lang="en-US" altLang="zh-CN" sz="2500" dirty="0" smtClean="0"/>
              <a:t>)</a:t>
            </a:r>
          </a:p>
          <a:p>
            <a:r>
              <a:rPr kumimoji="1" lang="en-US" altLang="zh-CN" sz="2500" dirty="0" smtClean="0"/>
              <a:t>Arable land per capita</a:t>
            </a:r>
          </a:p>
          <a:p>
            <a:r>
              <a:rPr kumimoji="1" lang="en-US" altLang="zh-CN" sz="2500" dirty="0" smtClean="0"/>
              <a:t>Exports of mineral products (dummy variable)</a:t>
            </a:r>
          </a:p>
          <a:p>
            <a:r>
              <a:rPr kumimoji="1" lang="en-US" altLang="zh-CN" sz="2500" dirty="0" smtClean="0"/>
              <a:t>The distribution of land variable</a:t>
            </a:r>
          </a:p>
          <a:p>
            <a:r>
              <a:rPr kumimoji="1" lang="en-US" altLang="zh-CN" sz="2500" dirty="0" smtClean="0"/>
              <a:t>The relative labor productivity variable</a:t>
            </a:r>
          </a:p>
          <a:p>
            <a:r>
              <a:rPr kumimoji="1" lang="en-US" altLang="zh-CN" sz="2500" dirty="0" smtClean="0"/>
              <a:t>Nature of income distribution data</a:t>
            </a:r>
            <a:endParaRPr kumimoji="1" lang="zh-CN" altLang="en-US" sz="2500" dirty="0"/>
          </a:p>
        </p:txBody>
      </p:sp>
    </p:spTree>
    <p:extLst>
      <p:ext uri="{BB962C8B-B14F-4D97-AF65-F5344CB8AC3E}">
        <p14:creationId xmlns:p14="http://schemas.microsoft.com/office/powerpoint/2010/main" val="19007549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en-US" altLang="zh-CN" sz="3200" dirty="0"/>
              <a:t>3. Empirical study</a:t>
            </a:r>
            <a:endParaRPr kumimoji="1" lang="zh-CN" altLang="en-US" sz="3200" dirty="0"/>
          </a:p>
        </p:txBody>
      </p:sp>
      <p:pic>
        <p:nvPicPr>
          <p:cNvPr id="6" name="内容占位符 5" descr="屏幕快照 2016-04-10 下午9.24.48.png"/>
          <p:cNvPicPr>
            <a:picLocks noGrp="1" noChangeAspect="1"/>
          </p:cNvPicPr>
          <p:nvPr>
            <p:ph idx="1"/>
          </p:nvPr>
        </p:nvPicPr>
        <p:blipFill rotWithShape="1">
          <a:blip r:embed="rId2">
            <a:extLst>
              <a:ext uri="{28A0092B-C50C-407E-A947-70E740481C1C}">
                <a14:useLocalDpi xmlns:a14="http://schemas.microsoft.com/office/drawing/2010/main" val="0"/>
              </a:ext>
            </a:extLst>
          </a:blip>
          <a:srcRect r="-792" b="328"/>
          <a:stretch/>
        </p:blipFill>
        <p:spPr>
          <a:xfrm>
            <a:off x="203200" y="1452282"/>
            <a:ext cx="8754533" cy="5151718"/>
          </a:xfrm>
        </p:spPr>
      </p:pic>
    </p:spTree>
    <p:extLst>
      <p:ext uri="{BB962C8B-B14F-4D97-AF65-F5344CB8AC3E}">
        <p14:creationId xmlns:p14="http://schemas.microsoft.com/office/powerpoint/2010/main" val="44937973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en-US" altLang="zh-CN" sz="3200" dirty="0"/>
              <a:t>3. Empirical study</a:t>
            </a:r>
            <a:endParaRPr kumimoji="1" lang="zh-CN" altLang="en-US" sz="3200" dirty="0"/>
          </a:p>
        </p:txBody>
      </p:sp>
      <p:sp>
        <p:nvSpPr>
          <p:cNvPr id="3" name="内容占位符 2"/>
          <p:cNvSpPr>
            <a:spLocks noGrp="1"/>
          </p:cNvSpPr>
          <p:nvPr>
            <p:ph idx="1"/>
          </p:nvPr>
        </p:nvSpPr>
        <p:spPr/>
        <p:txBody>
          <a:bodyPr>
            <a:normAutofit/>
          </a:bodyPr>
          <a:lstStyle/>
          <a:p>
            <a:r>
              <a:rPr kumimoji="1" lang="en-US" altLang="zh-CN" b="1" dirty="0" smtClean="0"/>
              <a:t>Regression 1a and 2a </a:t>
            </a:r>
          </a:p>
          <a:p>
            <a:r>
              <a:rPr kumimoji="1" lang="en-US" altLang="zh-CN" dirty="0"/>
              <a:t>T</a:t>
            </a:r>
            <a:r>
              <a:rPr kumimoji="1" lang="en-US" altLang="zh-CN" dirty="0" smtClean="0"/>
              <a:t>est the significance of the relative labor productivity in isolation from other variables. </a:t>
            </a:r>
          </a:p>
          <a:p>
            <a:r>
              <a:rPr kumimoji="1" lang="en-US" altLang="zh-CN" dirty="0" smtClean="0">
                <a:sym typeface="Wingdings"/>
              </a:rPr>
              <a:t>Conclusion: income distribution is partly determined by the dualism in  an economy, as represented by the relative labor productivity. </a:t>
            </a:r>
          </a:p>
        </p:txBody>
      </p:sp>
    </p:spTree>
    <p:extLst>
      <p:ext uri="{BB962C8B-B14F-4D97-AF65-F5344CB8AC3E}">
        <p14:creationId xmlns:p14="http://schemas.microsoft.com/office/powerpoint/2010/main" val="305329257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en-US" altLang="zh-CN" sz="3200" dirty="0"/>
              <a:t>3. Empirical study</a:t>
            </a:r>
            <a:endParaRPr kumimoji="1" lang="zh-CN" altLang="en-US" sz="3200" dirty="0"/>
          </a:p>
        </p:txBody>
      </p:sp>
      <p:sp>
        <p:nvSpPr>
          <p:cNvPr id="3" name="内容占位符 2"/>
          <p:cNvSpPr>
            <a:spLocks noGrp="1"/>
          </p:cNvSpPr>
          <p:nvPr>
            <p:ph idx="1"/>
          </p:nvPr>
        </p:nvSpPr>
        <p:spPr/>
        <p:txBody>
          <a:bodyPr/>
          <a:lstStyle/>
          <a:p>
            <a:r>
              <a:rPr kumimoji="1" lang="en-US" altLang="zh-CN" b="1" dirty="0" smtClean="0"/>
              <a:t>Regression 1b and 2b </a:t>
            </a:r>
          </a:p>
          <a:p>
            <a:r>
              <a:rPr kumimoji="1" lang="en-US" altLang="zh-CN" dirty="0" smtClean="0"/>
              <a:t>Income inequality depends largely on income per capita (as Kuznets inverted U shaped curve), and negatively on the average level of secondary schooling in the population and negatively on the GDP share of agriculture. </a:t>
            </a:r>
          </a:p>
          <a:p>
            <a:endParaRPr kumimoji="1" lang="zh-CN" altLang="en-US" dirty="0"/>
          </a:p>
        </p:txBody>
      </p:sp>
    </p:spTree>
    <p:extLst>
      <p:ext uri="{BB962C8B-B14F-4D97-AF65-F5344CB8AC3E}">
        <p14:creationId xmlns:p14="http://schemas.microsoft.com/office/powerpoint/2010/main" val="261425425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en-US" altLang="zh-CN" sz="3200" dirty="0"/>
              <a:t>3. Empirical study</a:t>
            </a:r>
            <a:endParaRPr kumimoji="1" lang="zh-CN" altLang="en-US" sz="3200" dirty="0"/>
          </a:p>
        </p:txBody>
      </p:sp>
      <p:sp>
        <p:nvSpPr>
          <p:cNvPr id="3" name="内容占位符 2"/>
          <p:cNvSpPr>
            <a:spLocks noGrp="1"/>
          </p:cNvSpPr>
          <p:nvPr>
            <p:ph idx="1"/>
          </p:nvPr>
        </p:nvSpPr>
        <p:spPr/>
        <p:txBody>
          <a:bodyPr>
            <a:normAutofit fontScale="92500" lnSpcReduction="10000"/>
          </a:bodyPr>
          <a:lstStyle/>
          <a:p>
            <a:r>
              <a:rPr kumimoji="1" lang="en-US" altLang="zh-CN" b="1" dirty="0" smtClean="0"/>
              <a:t>Regression 1d and 2d (main novelty)</a:t>
            </a:r>
          </a:p>
          <a:p>
            <a:r>
              <a:rPr kumimoji="1" lang="en-US" altLang="zh-CN" sz="2300" dirty="0" smtClean="0"/>
              <a:t>3 agriculture-related  variables are included in regression: Land per capita, share of land cultivated by small and medium farmers, relative productivity differential between agriculture and rest of the economy. </a:t>
            </a:r>
          </a:p>
          <a:p>
            <a:r>
              <a:rPr kumimoji="1" lang="en-US" altLang="zh-CN" sz="2400" dirty="0"/>
              <a:t>These three variables increase the adjusted </a:t>
            </a:r>
            <a:r>
              <a:rPr kumimoji="1" lang="en-US" altLang="zh-CN" sz="2400" dirty="0" smtClean="0"/>
              <a:t>R square </a:t>
            </a:r>
            <a:r>
              <a:rPr kumimoji="1" lang="en-US" altLang="zh-CN" sz="2400" dirty="0"/>
              <a:t>by 10 to 15 percentage points. </a:t>
            </a:r>
            <a:endParaRPr kumimoji="1" lang="en-US" altLang="zh-CN" sz="2400" dirty="0" smtClean="0"/>
          </a:p>
          <a:p>
            <a:r>
              <a:rPr kumimoji="1" lang="en-US" altLang="zh-CN" sz="2400" dirty="0" smtClean="0"/>
              <a:t>Conclusion: As land per capita increases, as share of land cultivated by small and medium farmers increases, and as the RLP decreases, inequality would decrease. </a:t>
            </a:r>
            <a:endParaRPr kumimoji="1" lang="en-US" altLang="zh-CN" sz="2400" dirty="0"/>
          </a:p>
        </p:txBody>
      </p:sp>
    </p:spTree>
    <p:extLst>
      <p:ext uri="{BB962C8B-B14F-4D97-AF65-F5344CB8AC3E}">
        <p14:creationId xmlns:p14="http://schemas.microsoft.com/office/powerpoint/2010/main" val="153973602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en-US" altLang="zh-CN" sz="3200" dirty="0" smtClean="0"/>
              <a:t>4. Regression from 1980s sample</a:t>
            </a:r>
            <a:endParaRPr kumimoji="1" lang="zh-CN" altLang="en-US" sz="3200" dirty="0"/>
          </a:p>
        </p:txBody>
      </p:sp>
      <p:sp>
        <p:nvSpPr>
          <p:cNvPr id="3" name="内容占位符 2"/>
          <p:cNvSpPr>
            <a:spLocks noGrp="1"/>
          </p:cNvSpPr>
          <p:nvPr>
            <p:ph idx="1"/>
          </p:nvPr>
        </p:nvSpPr>
        <p:spPr/>
        <p:txBody>
          <a:bodyPr/>
          <a:lstStyle/>
          <a:p>
            <a:r>
              <a:rPr kumimoji="1" lang="en-US" altLang="zh-CN" dirty="0" smtClean="0"/>
              <a:t>More and better data is available at the time of the study. </a:t>
            </a:r>
          </a:p>
          <a:p>
            <a:r>
              <a:rPr kumimoji="1" lang="en-US" altLang="zh-CN" dirty="0" smtClean="0"/>
              <a:t>The 1985 sample data comprises 24 developing countries which appear in the 1970 sample, plus 9 others. </a:t>
            </a:r>
          </a:p>
          <a:p>
            <a:endParaRPr kumimoji="1" lang="en-US" altLang="zh-CN" dirty="0" smtClean="0"/>
          </a:p>
          <a:p>
            <a:endParaRPr kumimoji="1" lang="zh-CN" altLang="en-US" dirty="0"/>
          </a:p>
        </p:txBody>
      </p:sp>
      <p:pic>
        <p:nvPicPr>
          <p:cNvPr id="4" name="图片 3"/>
          <p:cNvPicPr>
            <a:picLocks noChangeAspect="1"/>
          </p:cNvPicPr>
          <p:nvPr/>
        </p:nvPicPr>
        <p:blipFill>
          <a:blip r:embed="rId3"/>
          <a:stretch>
            <a:fillRect/>
          </a:stretch>
        </p:blipFill>
        <p:spPr>
          <a:xfrm>
            <a:off x="431800" y="4732867"/>
            <a:ext cx="8280400" cy="901700"/>
          </a:xfrm>
          <a:prstGeom prst="rect">
            <a:avLst/>
          </a:prstGeom>
        </p:spPr>
      </p:pic>
    </p:spTree>
    <p:extLst>
      <p:ext uri="{BB962C8B-B14F-4D97-AF65-F5344CB8AC3E}">
        <p14:creationId xmlns:p14="http://schemas.microsoft.com/office/powerpoint/2010/main" val="198407096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en-US" altLang="zh-CN" sz="3200" dirty="0"/>
              <a:t>4. Regression from 1980s sample</a:t>
            </a:r>
            <a:endParaRPr kumimoji="1" lang="zh-CN" altLang="en-US" sz="3200" dirty="0"/>
          </a:p>
        </p:txBody>
      </p:sp>
      <p:pic>
        <p:nvPicPr>
          <p:cNvPr id="6" name="内容占位符 5" descr="屏幕快照 2016-04-10 下午10.50.00.png"/>
          <p:cNvPicPr>
            <a:picLocks noGrp="1" noChangeAspect="1"/>
          </p:cNvPicPr>
          <p:nvPr>
            <p:ph idx="1"/>
          </p:nvPr>
        </p:nvPicPr>
        <p:blipFill>
          <a:blip r:embed="rId2">
            <a:extLst>
              <a:ext uri="{28A0092B-C50C-407E-A947-70E740481C1C}">
                <a14:useLocalDpi xmlns:a14="http://schemas.microsoft.com/office/drawing/2010/main" val="0"/>
              </a:ext>
            </a:extLst>
          </a:blip>
          <a:srcRect l="-18835" r="-18835"/>
          <a:stretch>
            <a:fillRect/>
          </a:stretch>
        </p:blipFill>
        <p:spPr>
          <a:xfrm>
            <a:off x="-1693328" y="1525758"/>
            <a:ext cx="12564534" cy="5281443"/>
          </a:xfrm>
        </p:spPr>
      </p:pic>
    </p:spTree>
    <p:extLst>
      <p:ext uri="{BB962C8B-B14F-4D97-AF65-F5344CB8AC3E}">
        <p14:creationId xmlns:p14="http://schemas.microsoft.com/office/powerpoint/2010/main" val="181742103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en-US" altLang="zh-CN" sz="3200" dirty="0"/>
              <a:t>4. Regression from 1980s sample</a:t>
            </a:r>
            <a:endParaRPr kumimoji="1" lang="zh-CN" altLang="en-US" sz="3200" dirty="0"/>
          </a:p>
        </p:txBody>
      </p:sp>
      <p:sp>
        <p:nvSpPr>
          <p:cNvPr id="3" name="内容占位符 2"/>
          <p:cNvSpPr>
            <a:spLocks noGrp="1"/>
          </p:cNvSpPr>
          <p:nvPr>
            <p:ph idx="1"/>
          </p:nvPr>
        </p:nvSpPr>
        <p:spPr>
          <a:xfrm>
            <a:off x="809095" y="1761565"/>
            <a:ext cx="7570787" cy="4289611"/>
          </a:xfrm>
        </p:spPr>
        <p:txBody>
          <a:bodyPr>
            <a:normAutofit lnSpcReduction="10000"/>
          </a:bodyPr>
          <a:lstStyle/>
          <a:p>
            <a:r>
              <a:rPr kumimoji="1" lang="en-US" altLang="zh-CN" dirty="0" smtClean="0"/>
              <a:t>Results:</a:t>
            </a:r>
          </a:p>
          <a:p>
            <a:r>
              <a:rPr kumimoji="1" lang="en-US" altLang="zh-CN" dirty="0" smtClean="0"/>
              <a:t>1a and 2a: RLP estimate is very significant, as with the 1970 sample. </a:t>
            </a:r>
          </a:p>
          <a:p>
            <a:r>
              <a:rPr kumimoji="1" lang="en-US" altLang="zh-CN" dirty="0" smtClean="0"/>
              <a:t>1b and 2b: robustness holds only for dualism related variables and the distribution of land. Other variables are less or not significant at all.</a:t>
            </a:r>
          </a:p>
          <a:p>
            <a:r>
              <a:rPr kumimoji="1" lang="en-US" altLang="zh-CN" dirty="0" smtClean="0"/>
              <a:t>1d and 2d (fixed effect): results are similar to those obtained from 1970 sample.  </a:t>
            </a:r>
            <a:endParaRPr kumimoji="1" lang="zh-CN" altLang="en-US" dirty="0"/>
          </a:p>
        </p:txBody>
      </p:sp>
    </p:spTree>
    <p:extLst>
      <p:ext uri="{BB962C8B-B14F-4D97-AF65-F5344CB8AC3E}">
        <p14:creationId xmlns:p14="http://schemas.microsoft.com/office/powerpoint/2010/main" val="164387993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en-US" altLang="zh-CN" sz="3200" dirty="0" smtClean="0"/>
              <a:t>5. Conclusion</a:t>
            </a:r>
            <a:endParaRPr kumimoji="1" lang="zh-CN" altLang="en-US" sz="3200" dirty="0"/>
          </a:p>
        </p:txBody>
      </p:sp>
      <p:sp>
        <p:nvSpPr>
          <p:cNvPr id="3" name="内容占位符 2"/>
          <p:cNvSpPr>
            <a:spLocks noGrp="1"/>
          </p:cNvSpPr>
          <p:nvPr>
            <p:ph idx="1"/>
          </p:nvPr>
        </p:nvSpPr>
        <p:spPr>
          <a:xfrm>
            <a:off x="792162" y="1574801"/>
            <a:ext cx="7570787" cy="4476376"/>
          </a:xfrm>
        </p:spPr>
        <p:txBody>
          <a:bodyPr>
            <a:noAutofit/>
          </a:bodyPr>
          <a:lstStyle/>
          <a:p>
            <a:r>
              <a:rPr lang="en-US" altLang="zh-CN" sz="2000" dirty="0">
                <a:latin typeface="Candara (正文)"/>
                <a:cs typeface="Candara (正文)"/>
              </a:rPr>
              <a:t>This paper contributes to the empirical literature on differences in income distribution across developing countries by putting into evidence the major role played by the extent of economic dualism, as </a:t>
            </a:r>
            <a:r>
              <a:rPr lang="en-US" altLang="zh-CN" sz="2000" dirty="0" err="1">
                <a:latin typeface="Candara (正文)"/>
                <a:cs typeface="Candara (正文)"/>
              </a:rPr>
              <a:t>proxied</a:t>
            </a:r>
            <a:r>
              <a:rPr lang="en-US" altLang="zh-CN" sz="2000" dirty="0">
                <a:latin typeface="Candara (正文)"/>
                <a:cs typeface="Candara (正文)"/>
              </a:rPr>
              <a:t> by the ratio of </a:t>
            </a:r>
            <a:r>
              <a:rPr lang="en-US" altLang="zh-CN" sz="2000" dirty="0" smtClean="0">
                <a:latin typeface="Candara (正文)"/>
                <a:cs typeface="Candara (正文)"/>
              </a:rPr>
              <a:t>labor </a:t>
            </a:r>
            <a:r>
              <a:rPr lang="en-US" altLang="zh-CN" sz="2000" dirty="0">
                <a:latin typeface="Candara (正文)"/>
                <a:cs typeface="Candara (正文)"/>
              </a:rPr>
              <a:t>productivity in agriculture to that in the rest of the economy, </a:t>
            </a:r>
            <a:r>
              <a:rPr lang="en-US" altLang="zh-CN" sz="2000" dirty="0" smtClean="0">
                <a:latin typeface="Candara (正文)"/>
                <a:cs typeface="Candara (正文)"/>
              </a:rPr>
              <a:t>as represented by RLP factor. </a:t>
            </a:r>
          </a:p>
          <a:p>
            <a:r>
              <a:rPr lang="en-US" altLang="zh-CN" sz="2000" dirty="0" smtClean="0">
                <a:latin typeface="Candara (正文)"/>
                <a:cs typeface="Candara (正文)"/>
              </a:rPr>
              <a:t>The evidence of dualism played an important role is both strong and robust overtime. </a:t>
            </a:r>
            <a:endParaRPr lang="en-US" altLang="zh-CN" sz="2000" dirty="0">
              <a:latin typeface="Candara (正文)"/>
              <a:cs typeface="Candara (正文)"/>
            </a:endParaRPr>
          </a:p>
          <a:p>
            <a:r>
              <a:rPr lang="en-US" altLang="zh-CN" sz="2000" dirty="0">
                <a:latin typeface="Candara (正文)"/>
                <a:cs typeface="Candara (正文)"/>
              </a:rPr>
              <a:t>T</a:t>
            </a:r>
            <a:r>
              <a:rPr lang="en-US" altLang="zh-CN" sz="2000" dirty="0" smtClean="0">
                <a:latin typeface="Candara (正文)"/>
                <a:cs typeface="Candara (正文)"/>
              </a:rPr>
              <a:t>hese </a:t>
            </a:r>
            <a:r>
              <a:rPr lang="en-US" altLang="zh-CN" sz="2000" dirty="0">
                <a:latin typeface="Candara (正文)"/>
                <a:cs typeface="Candara (正文)"/>
              </a:rPr>
              <a:t>results have important consequences for policy-making in the field of income </a:t>
            </a:r>
            <a:r>
              <a:rPr lang="en-US" altLang="zh-CN" sz="2000" dirty="0" smtClean="0">
                <a:latin typeface="Candara (正文)"/>
                <a:cs typeface="Candara (正文)"/>
              </a:rPr>
              <a:t>distribution: </a:t>
            </a:r>
            <a:r>
              <a:rPr lang="en-US" altLang="zh-CN" sz="2000" dirty="0">
                <a:latin typeface="Candara (正文)"/>
                <a:cs typeface="Candara (正文)"/>
              </a:rPr>
              <a:t>increasing the level of productivity in traditional agriculture may have become the most efficient way of reducing inequality and </a:t>
            </a:r>
            <a:r>
              <a:rPr lang="en-US" altLang="zh-CN" sz="2000" dirty="0" smtClean="0">
                <a:latin typeface="Candara (正文)"/>
                <a:cs typeface="Candara (正文)"/>
              </a:rPr>
              <a:t>poverty. </a:t>
            </a:r>
            <a:endParaRPr lang="en-US" altLang="zh-CN" sz="2000" dirty="0">
              <a:latin typeface="Candara (正文)"/>
              <a:cs typeface="Candara (正文)"/>
            </a:endParaRPr>
          </a:p>
          <a:p>
            <a:endParaRPr kumimoji="1" lang="zh-CN" altLang="en-US" sz="2000" dirty="0">
              <a:latin typeface="Candara (正文)"/>
              <a:cs typeface="Candara (正文)"/>
            </a:endParaRPr>
          </a:p>
        </p:txBody>
      </p:sp>
    </p:spTree>
    <p:extLst>
      <p:ext uri="{BB962C8B-B14F-4D97-AF65-F5344CB8AC3E}">
        <p14:creationId xmlns:p14="http://schemas.microsoft.com/office/powerpoint/2010/main" val="302919986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en-US" altLang="zh-CN" sz="3200" dirty="0" smtClean="0"/>
              <a:t>1. Introduction</a:t>
            </a:r>
            <a:endParaRPr kumimoji="1" lang="zh-CN" altLang="en-US" sz="3200" dirty="0"/>
          </a:p>
        </p:txBody>
      </p:sp>
      <p:sp>
        <p:nvSpPr>
          <p:cNvPr id="3" name="内容占位符 2"/>
          <p:cNvSpPr>
            <a:spLocks noGrp="1"/>
          </p:cNvSpPr>
          <p:nvPr>
            <p:ph idx="1"/>
          </p:nvPr>
        </p:nvSpPr>
        <p:spPr/>
        <p:txBody>
          <a:bodyPr>
            <a:normAutofit/>
          </a:bodyPr>
          <a:lstStyle/>
          <a:p>
            <a:r>
              <a:rPr kumimoji="1" lang="en-US" altLang="zh-CN" sz="2500" dirty="0" smtClean="0"/>
              <a:t>A lot researches done over the past several decades about the link between inequality and development. </a:t>
            </a:r>
          </a:p>
          <a:p>
            <a:r>
              <a:rPr kumimoji="1" lang="en-US" altLang="zh-CN" sz="2500" dirty="0" smtClean="0"/>
              <a:t>According to Kuznets (1955), income inequality first increases and then decreases with economic development.  </a:t>
            </a:r>
          </a:p>
          <a:p>
            <a:r>
              <a:rPr kumimoji="1" lang="en-US" altLang="zh-CN" sz="2500" dirty="0" smtClean="0"/>
              <a:t>Recent empirical studies show a positive relationship between income inequality and growth (such as </a:t>
            </a:r>
            <a:r>
              <a:rPr kumimoji="1" lang="en-US" altLang="zh-CN" sz="2500" dirty="0" err="1" smtClean="0"/>
              <a:t>Alesina</a:t>
            </a:r>
            <a:r>
              <a:rPr kumimoji="1" lang="en-US" altLang="zh-CN" sz="2500" dirty="0" smtClean="0"/>
              <a:t> and </a:t>
            </a:r>
            <a:r>
              <a:rPr kumimoji="1" lang="en-US" altLang="zh-CN" sz="2500" dirty="0" err="1" smtClean="0"/>
              <a:t>Rodrick</a:t>
            </a:r>
            <a:r>
              <a:rPr kumimoji="1" lang="en-US" altLang="zh-CN" sz="2500" dirty="0" smtClean="0"/>
              <a:t> 1994, and Clarke 1995). </a:t>
            </a:r>
          </a:p>
        </p:txBody>
      </p:sp>
    </p:spTree>
    <p:extLst>
      <p:ext uri="{BB962C8B-B14F-4D97-AF65-F5344CB8AC3E}">
        <p14:creationId xmlns:p14="http://schemas.microsoft.com/office/powerpoint/2010/main" val="101638151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en-US" altLang="zh-CN" sz="3200" dirty="0" smtClean="0"/>
              <a:t>6. Comments</a:t>
            </a:r>
            <a:endParaRPr kumimoji="1" lang="zh-CN" altLang="en-US" sz="3200" dirty="0"/>
          </a:p>
        </p:txBody>
      </p:sp>
      <p:sp>
        <p:nvSpPr>
          <p:cNvPr id="3" name="内容占位符 2"/>
          <p:cNvSpPr>
            <a:spLocks noGrp="1"/>
          </p:cNvSpPr>
          <p:nvPr>
            <p:ph idx="1"/>
          </p:nvPr>
        </p:nvSpPr>
        <p:spPr/>
        <p:txBody>
          <a:bodyPr>
            <a:normAutofit lnSpcReduction="10000"/>
          </a:bodyPr>
          <a:lstStyle/>
          <a:p>
            <a:r>
              <a:rPr kumimoji="1" lang="en-US" altLang="zh-CN" sz="2300" dirty="0" smtClean="0"/>
              <a:t>Data selection: secondary school enrollment in 1960 was used as a proxy for  skilled workers in labor force around 1970. The 10-year lag is relatively short when comparing the mean age of labor force and of children in secondary school. 15 year or 20 year lag is preferred, but data before 1960 was not available, which might render the regression result being biased. </a:t>
            </a:r>
          </a:p>
          <a:p>
            <a:r>
              <a:rPr kumimoji="1" lang="en-US" altLang="zh-CN" sz="2300" dirty="0" smtClean="0"/>
              <a:t>The explanatory power for top 20</a:t>
            </a:r>
            <a:r>
              <a:rPr kumimoji="1" lang="en-US" altLang="zh-CN" sz="2300" dirty="0"/>
              <a:t>% </a:t>
            </a:r>
            <a:r>
              <a:rPr kumimoji="1" lang="en-US" altLang="zh-CN" sz="2300" dirty="0" smtClean="0"/>
              <a:t>and bottom </a:t>
            </a:r>
            <a:r>
              <a:rPr kumimoji="1" lang="en-US" altLang="zh-CN" sz="2300" dirty="0"/>
              <a:t>60% </a:t>
            </a:r>
            <a:r>
              <a:rPr kumimoji="1" lang="en-US" altLang="zh-CN" sz="2300" dirty="0" smtClean="0"/>
              <a:t>are strong, however, it falls greatly for the bottom 40%, indicating that the very bottom of income distribution may be insensitive to changes in real wage, but reasons behind this phenomenon are not provided. </a:t>
            </a:r>
            <a:endParaRPr kumimoji="1" lang="zh-CN" altLang="en-US" sz="2300" dirty="0"/>
          </a:p>
        </p:txBody>
      </p:sp>
    </p:spTree>
    <p:extLst>
      <p:ext uri="{BB962C8B-B14F-4D97-AF65-F5344CB8AC3E}">
        <p14:creationId xmlns:p14="http://schemas.microsoft.com/office/powerpoint/2010/main" val="327743171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en-US" altLang="zh-CN" sz="3200" dirty="0"/>
              <a:t>1. Introduction</a:t>
            </a:r>
            <a:endParaRPr kumimoji="1" lang="zh-CN" altLang="en-US" sz="3200" dirty="0"/>
          </a:p>
        </p:txBody>
      </p:sp>
      <p:sp>
        <p:nvSpPr>
          <p:cNvPr id="3" name="内容占位符 2"/>
          <p:cNvSpPr>
            <a:spLocks noGrp="1"/>
          </p:cNvSpPr>
          <p:nvPr>
            <p:ph idx="1"/>
          </p:nvPr>
        </p:nvSpPr>
        <p:spPr/>
        <p:txBody>
          <a:bodyPr>
            <a:normAutofit lnSpcReduction="10000"/>
          </a:bodyPr>
          <a:lstStyle/>
          <a:p>
            <a:r>
              <a:rPr kumimoji="1" lang="en-US" altLang="zh-CN" sz="2500" dirty="0" smtClean="0"/>
              <a:t>This paper is an empirical study on the relationship between inequality and development. </a:t>
            </a:r>
          </a:p>
          <a:p>
            <a:r>
              <a:rPr kumimoji="1" lang="en-US" altLang="zh-CN" sz="2500" dirty="0" smtClean="0"/>
              <a:t>Contribution: concern the dualistic nature of developing countries and the nature of the agricultural sector. </a:t>
            </a:r>
          </a:p>
          <a:p>
            <a:r>
              <a:rPr kumimoji="1" lang="en-US" altLang="zh-CN" sz="2100" dirty="0" smtClean="0">
                <a:latin typeface="Times New Roman"/>
                <a:cs typeface="Times New Roman"/>
                <a:sym typeface="Wingdings"/>
              </a:rPr>
              <a:t>- C</a:t>
            </a:r>
            <a:r>
              <a:rPr kumimoji="1" lang="en-US" altLang="zh-CN" sz="2100" dirty="0" smtClean="0">
                <a:latin typeface="Times New Roman"/>
                <a:cs typeface="Times New Roman"/>
              </a:rPr>
              <a:t>omparative advantage a country may have in agricultural production such as relative endowment in arable land, and the distribution of land.</a:t>
            </a:r>
          </a:p>
          <a:p>
            <a:r>
              <a:rPr kumimoji="1" lang="en-US" altLang="zh-CN" sz="2100" dirty="0" smtClean="0">
                <a:latin typeface="Times New Roman"/>
                <a:cs typeface="Times New Roman"/>
              </a:rPr>
              <a:t>- The extent of macroeconomic dualism measured by relative productivity of labor in agriculture and the rest of the economy. </a:t>
            </a:r>
          </a:p>
        </p:txBody>
      </p:sp>
    </p:spTree>
    <p:extLst>
      <p:ext uri="{BB962C8B-B14F-4D97-AF65-F5344CB8AC3E}">
        <p14:creationId xmlns:p14="http://schemas.microsoft.com/office/powerpoint/2010/main" val="80953529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en-US" altLang="zh-CN" sz="3200" dirty="0"/>
              <a:t>2. Reference framework</a:t>
            </a:r>
            <a:endParaRPr kumimoji="1" lang="zh-CN" altLang="en-US" sz="3200" dirty="0"/>
          </a:p>
        </p:txBody>
      </p:sp>
      <p:sp>
        <p:nvSpPr>
          <p:cNvPr id="3" name="内容占位符 2"/>
          <p:cNvSpPr>
            <a:spLocks noGrp="1"/>
          </p:cNvSpPr>
          <p:nvPr>
            <p:ph idx="1"/>
          </p:nvPr>
        </p:nvSpPr>
        <p:spPr>
          <a:xfrm>
            <a:off x="707497" y="1828800"/>
            <a:ext cx="7759171" cy="4385733"/>
          </a:xfrm>
        </p:spPr>
        <p:txBody>
          <a:bodyPr>
            <a:normAutofit/>
          </a:bodyPr>
          <a:lstStyle/>
          <a:p>
            <a:r>
              <a:rPr kumimoji="1" lang="en-US" altLang="zh-CN" sz="2300" dirty="0" smtClean="0"/>
              <a:t>Traditional equilibrium framework: The </a:t>
            </a:r>
            <a:r>
              <a:rPr kumimoji="1" lang="en-US" altLang="zh-CN" sz="2300" dirty="0"/>
              <a:t>rural-urban income differential correspond to differences in the skill composition of the labor force in the two sectors, which are mostly determined by the general equilibrium of the </a:t>
            </a:r>
            <a:r>
              <a:rPr kumimoji="1" lang="en-US" altLang="zh-CN" sz="2300" dirty="0" smtClean="0"/>
              <a:t>economy</a:t>
            </a:r>
            <a:r>
              <a:rPr kumimoji="1" lang="en-US" altLang="zh-CN" sz="2300" dirty="0"/>
              <a:t> </a:t>
            </a:r>
            <a:r>
              <a:rPr kumimoji="1" lang="en-US" altLang="zh-CN" sz="2300" dirty="0" smtClean="0"/>
              <a:t>(endogenous). </a:t>
            </a:r>
          </a:p>
          <a:p>
            <a:r>
              <a:rPr kumimoji="1" lang="en-US" altLang="zh-CN" sz="2300" dirty="0" smtClean="0"/>
              <a:t>This paper: relax the assumption of perfect competition on the labor market. There exists imperfection in labor productivity between agricultural and non-agricultural sector (Lewis dual economy model). </a:t>
            </a:r>
          </a:p>
          <a:p>
            <a:endParaRPr kumimoji="1" lang="en-US" altLang="zh-CN" dirty="0" smtClean="0"/>
          </a:p>
          <a:p>
            <a:endParaRPr kumimoji="1" lang="en-US" altLang="zh-CN" dirty="0"/>
          </a:p>
          <a:p>
            <a:endParaRPr kumimoji="1" lang="zh-CN" altLang="en-US" dirty="0"/>
          </a:p>
        </p:txBody>
      </p:sp>
    </p:spTree>
    <p:extLst>
      <p:ext uri="{BB962C8B-B14F-4D97-AF65-F5344CB8AC3E}">
        <p14:creationId xmlns:p14="http://schemas.microsoft.com/office/powerpoint/2010/main" val="279954386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en-US" altLang="zh-CN" sz="3200" dirty="0" smtClean="0"/>
              <a:t>2. Reference framework</a:t>
            </a:r>
            <a:endParaRPr kumimoji="1" lang="zh-CN" altLang="en-US" sz="3200" dirty="0"/>
          </a:p>
        </p:txBody>
      </p:sp>
      <p:pic>
        <p:nvPicPr>
          <p:cNvPr id="6" name="内容占位符 5" descr="屏幕快照 2016-04-10 下午4.30.49.png"/>
          <p:cNvPicPr>
            <a:picLocks noGrp="1" noChangeAspect="1"/>
          </p:cNvPicPr>
          <p:nvPr>
            <p:ph idx="1"/>
          </p:nvPr>
        </p:nvPicPr>
        <p:blipFill>
          <a:blip r:embed="rId3">
            <a:extLst>
              <a:ext uri="{28A0092B-C50C-407E-A947-70E740481C1C}">
                <a14:useLocalDpi xmlns:a14="http://schemas.microsoft.com/office/drawing/2010/main" val="0"/>
              </a:ext>
            </a:extLst>
          </a:blip>
          <a:srcRect t="-48764" b="-48764"/>
          <a:stretch>
            <a:fillRect/>
          </a:stretch>
        </p:blipFill>
        <p:spPr>
          <a:xfrm>
            <a:off x="270934" y="406401"/>
            <a:ext cx="8619066" cy="7315200"/>
          </a:xfrm>
        </p:spPr>
      </p:pic>
      <p:sp>
        <p:nvSpPr>
          <p:cNvPr id="7" name="文本框 6"/>
          <p:cNvSpPr txBox="1"/>
          <p:nvPr/>
        </p:nvSpPr>
        <p:spPr>
          <a:xfrm>
            <a:off x="270934" y="1608667"/>
            <a:ext cx="5723467" cy="477054"/>
          </a:xfrm>
          <a:prstGeom prst="rect">
            <a:avLst/>
          </a:prstGeom>
          <a:noFill/>
        </p:spPr>
        <p:txBody>
          <a:bodyPr wrap="square" rtlCol="0">
            <a:spAutoFit/>
          </a:bodyPr>
          <a:lstStyle/>
          <a:p>
            <a:r>
              <a:rPr kumimoji="1" lang="en-US" altLang="zh-CN" sz="2500" dirty="0" smtClean="0"/>
              <a:t>In a small open economy </a:t>
            </a:r>
            <a:endParaRPr kumimoji="1" lang="zh-CN" altLang="en-US" sz="2500" dirty="0"/>
          </a:p>
        </p:txBody>
      </p:sp>
    </p:spTree>
    <p:extLst>
      <p:ext uri="{BB962C8B-B14F-4D97-AF65-F5344CB8AC3E}">
        <p14:creationId xmlns:p14="http://schemas.microsoft.com/office/powerpoint/2010/main" val="346072494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en-US" altLang="zh-CN" sz="3200" dirty="0" smtClean="0"/>
              <a:t>2. Reference framework</a:t>
            </a:r>
            <a:endParaRPr kumimoji="1" lang="zh-CN" altLang="en-US" sz="3200" dirty="0"/>
          </a:p>
        </p:txBody>
      </p:sp>
      <p:sp>
        <p:nvSpPr>
          <p:cNvPr id="3" name="内容占位符 2"/>
          <p:cNvSpPr>
            <a:spLocks noGrp="1"/>
          </p:cNvSpPr>
          <p:nvPr>
            <p:ph idx="1"/>
          </p:nvPr>
        </p:nvSpPr>
        <p:spPr/>
        <p:txBody>
          <a:bodyPr/>
          <a:lstStyle/>
          <a:p>
            <a:r>
              <a:rPr kumimoji="1" lang="en-US" altLang="zh-CN" dirty="0" smtClean="0"/>
              <a:t>Equation (1) shows income distribution among individuals. </a:t>
            </a:r>
          </a:p>
          <a:p>
            <a:r>
              <a:rPr kumimoji="1" lang="en-US" altLang="zh-CN" dirty="0" err="1" smtClean="0"/>
              <a:t>F</a:t>
            </a:r>
            <a:r>
              <a:rPr kumimoji="1" lang="en-US" altLang="zh-CN" baseline="-25000" dirty="0" err="1" smtClean="0"/>
              <a:t>kj</a:t>
            </a:r>
            <a:r>
              <a:rPr kumimoji="1" lang="en-US" altLang="zh-CN" dirty="0" smtClean="0"/>
              <a:t> (.) is the marginal product of factor j in sector k. Equation (2) defines the demand functions for various factors of production. </a:t>
            </a:r>
          </a:p>
          <a:p>
            <a:r>
              <a:rPr kumimoji="1" lang="en-US" altLang="zh-CN" dirty="0" smtClean="0"/>
              <a:t>Equation (3) describes the equilibrium of the factor markets at full employment. </a:t>
            </a:r>
            <a:endParaRPr kumimoji="1" lang="zh-CN" altLang="en-US" dirty="0"/>
          </a:p>
        </p:txBody>
      </p:sp>
    </p:spTree>
    <p:extLst>
      <p:ext uri="{BB962C8B-B14F-4D97-AF65-F5344CB8AC3E}">
        <p14:creationId xmlns:p14="http://schemas.microsoft.com/office/powerpoint/2010/main" val="124943416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en-US" altLang="zh-CN" sz="3200" dirty="0"/>
              <a:t>2. Reference framework</a:t>
            </a:r>
            <a:endParaRPr kumimoji="1" lang="zh-CN" altLang="en-US" sz="3200" dirty="0"/>
          </a:p>
        </p:txBody>
      </p:sp>
      <p:sp>
        <p:nvSpPr>
          <p:cNvPr id="3" name="内容占位符 2"/>
          <p:cNvSpPr>
            <a:spLocks noGrp="1"/>
          </p:cNvSpPr>
          <p:nvPr>
            <p:ph idx="1"/>
          </p:nvPr>
        </p:nvSpPr>
        <p:spPr/>
        <p:txBody>
          <a:bodyPr>
            <a:normAutofit fontScale="92500" lnSpcReduction="10000"/>
          </a:bodyPr>
          <a:lstStyle/>
          <a:p>
            <a:r>
              <a:rPr kumimoji="1" lang="en-US" altLang="zh-CN" sz="2500" dirty="0" smtClean="0"/>
              <a:t>Combine the above 3 equations, the income distribution of Y can be defined as a function of factor endowments, </a:t>
            </a:r>
            <a:r>
              <a:rPr kumimoji="1" lang="en-US" altLang="zh-CN" sz="2500" dirty="0" err="1" smtClean="0"/>
              <a:t>E</a:t>
            </a:r>
            <a:r>
              <a:rPr kumimoji="1" lang="en-US" altLang="zh-CN" sz="2500" baseline="-25000" dirty="0" err="1" smtClean="0"/>
              <a:t>j</a:t>
            </a:r>
            <a:r>
              <a:rPr kumimoji="1" lang="en-US" altLang="zh-CN" sz="2500" dirty="0" smtClean="0"/>
              <a:t>, the exogenous price system </a:t>
            </a:r>
            <a:r>
              <a:rPr kumimoji="1" lang="en-US" altLang="zh-CN" sz="2500" dirty="0" err="1" smtClean="0"/>
              <a:t>p</a:t>
            </a:r>
            <a:r>
              <a:rPr kumimoji="1" lang="en-US" altLang="zh-CN" sz="2500" baseline="-25000" dirty="0" err="1" smtClean="0"/>
              <a:t>k</a:t>
            </a:r>
            <a:r>
              <a:rPr kumimoji="1" lang="en-US" altLang="zh-CN" sz="2500" dirty="0" smtClean="0"/>
              <a:t>, and the matrix of factor ownership, </a:t>
            </a:r>
            <a:r>
              <a:rPr kumimoji="1" lang="en-US" altLang="zh-CN" sz="2500" b="1" dirty="0" smtClean="0"/>
              <a:t>A</a:t>
            </a:r>
            <a:r>
              <a:rPr kumimoji="1" lang="en-US" altLang="zh-CN" sz="2500" dirty="0" smtClean="0"/>
              <a:t>=(</a:t>
            </a:r>
            <a:r>
              <a:rPr kumimoji="1" lang="en-US" altLang="zh-CN" sz="2500" dirty="0" err="1" smtClean="0"/>
              <a:t>a</a:t>
            </a:r>
            <a:r>
              <a:rPr kumimoji="1" lang="en-US" altLang="zh-CN" sz="2500" baseline="-25000" dirty="0" err="1" smtClean="0"/>
              <a:t>ij</a:t>
            </a:r>
            <a:r>
              <a:rPr kumimoji="1" lang="en-US" altLang="zh-CN" sz="2500" dirty="0" smtClean="0"/>
              <a:t>): </a:t>
            </a:r>
          </a:p>
          <a:p>
            <a:pPr algn="ctr"/>
            <a:r>
              <a:rPr kumimoji="1" lang="en-US" altLang="zh-CN" sz="2400" dirty="0"/>
              <a:t>Y=h(</a:t>
            </a:r>
            <a:r>
              <a:rPr kumimoji="1" lang="en-US" altLang="zh-CN" sz="2400" dirty="0" err="1"/>
              <a:t>E;p;</a:t>
            </a:r>
            <a:r>
              <a:rPr kumimoji="1" lang="en-US" altLang="zh-CN" sz="2400" b="1" dirty="0" err="1"/>
              <a:t>A</a:t>
            </a:r>
            <a:r>
              <a:rPr kumimoji="1" lang="en-US" altLang="zh-CN" sz="2400" dirty="0" smtClean="0"/>
              <a:t>)             (4)</a:t>
            </a:r>
            <a:endParaRPr kumimoji="1" lang="en-US" altLang="zh-CN" sz="2500" dirty="0" smtClean="0"/>
          </a:p>
          <a:p>
            <a:r>
              <a:rPr kumimoji="1" lang="en-US" altLang="zh-CN" sz="2500" dirty="0"/>
              <a:t>Assume </a:t>
            </a:r>
            <a:r>
              <a:rPr kumimoji="1" lang="en-US" altLang="zh-CN" sz="2500" dirty="0" smtClean="0"/>
              <a:t>constant returns to scale, and all </a:t>
            </a:r>
            <a:r>
              <a:rPr kumimoji="1" lang="en-US" altLang="zh-CN" sz="2500" dirty="0"/>
              <a:t>countries face same prices, income distribution is a function of “relative endowment variables”: GDP per capita, human capital per worker, presence of mineral resources, concentration of land ownership, etc., as discussed in past studies.  </a:t>
            </a:r>
          </a:p>
          <a:p>
            <a:endParaRPr kumimoji="1" lang="en-US" altLang="zh-CN" sz="2500" dirty="0" smtClean="0"/>
          </a:p>
        </p:txBody>
      </p:sp>
    </p:spTree>
    <p:extLst>
      <p:ext uri="{BB962C8B-B14F-4D97-AF65-F5344CB8AC3E}">
        <p14:creationId xmlns:p14="http://schemas.microsoft.com/office/powerpoint/2010/main" val="341171929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en-US" altLang="zh-CN" sz="3200" dirty="0"/>
              <a:t>2. Reference framework</a:t>
            </a:r>
            <a:endParaRPr kumimoji="1" lang="zh-CN" altLang="en-US" sz="3200" dirty="0"/>
          </a:p>
        </p:txBody>
      </p:sp>
      <p:sp>
        <p:nvSpPr>
          <p:cNvPr id="3" name="内容占位符 2"/>
          <p:cNvSpPr>
            <a:spLocks noGrp="1"/>
          </p:cNvSpPr>
          <p:nvPr>
            <p:ph idx="1"/>
          </p:nvPr>
        </p:nvSpPr>
        <p:spPr/>
        <p:txBody>
          <a:bodyPr/>
          <a:lstStyle/>
          <a:p>
            <a:r>
              <a:rPr kumimoji="1" lang="en-US" altLang="zh-CN" dirty="0" smtClean="0"/>
              <a:t>However, two important variables are missing from the list: distribution of capital ownership and the relative endowment in arable land.  </a:t>
            </a:r>
          </a:p>
          <a:p>
            <a:r>
              <a:rPr kumimoji="1" lang="en-US" altLang="zh-CN" sz="2000" dirty="0" smtClean="0"/>
              <a:t>- Distribution </a:t>
            </a:r>
            <a:r>
              <a:rPr kumimoji="1" lang="en-US" altLang="zh-CN" sz="2000" dirty="0"/>
              <a:t>of capital </a:t>
            </a:r>
            <a:r>
              <a:rPr kumimoji="1" lang="en-US" altLang="zh-CN" sz="2000" dirty="0" smtClean="0"/>
              <a:t>ownership (not a concern): mostly unobservable, income distribution data in developing countries greatly underestimates income from capital.  </a:t>
            </a:r>
          </a:p>
          <a:p>
            <a:r>
              <a:rPr kumimoji="1" lang="en-US" altLang="zh-CN" sz="2000" dirty="0" smtClean="0"/>
              <a:t>- Relative endowment in arable land: introduced in this paper to account for the allocation of productive factor between agriculture and the rest of the economy. </a:t>
            </a:r>
            <a:endParaRPr kumimoji="1" lang="zh-CN" altLang="en-US" sz="2000" dirty="0"/>
          </a:p>
        </p:txBody>
      </p:sp>
    </p:spTree>
    <p:extLst>
      <p:ext uri="{BB962C8B-B14F-4D97-AF65-F5344CB8AC3E}">
        <p14:creationId xmlns:p14="http://schemas.microsoft.com/office/powerpoint/2010/main" val="4248475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en-US" altLang="zh-CN" sz="3200" dirty="0"/>
              <a:t>2. Reference framework</a:t>
            </a:r>
            <a:endParaRPr kumimoji="1" lang="zh-CN" altLang="en-US" sz="3200" dirty="0"/>
          </a:p>
        </p:txBody>
      </p:sp>
      <p:sp>
        <p:nvSpPr>
          <p:cNvPr id="3" name="内容占位符 2"/>
          <p:cNvSpPr>
            <a:spLocks noGrp="1"/>
          </p:cNvSpPr>
          <p:nvPr>
            <p:ph idx="1"/>
          </p:nvPr>
        </p:nvSpPr>
        <p:spPr/>
        <p:txBody>
          <a:bodyPr>
            <a:normAutofit fontScale="92500"/>
          </a:bodyPr>
          <a:lstStyle/>
          <a:p>
            <a:r>
              <a:rPr kumimoji="1" lang="en-US" altLang="zh-CN" dirty="0" smtClean="0"/>
              <a:t>Due to market imperfection, income distribution is linked to factors in equation (4) as well as to: </a:t>
            </a:r>
          </a:p>
          <a:p>
            <a:r>
              <a:rPr kumimoji="1" lang="en-US" altLang="zh-CN" sz="2000" dirty="0" smtClean="0"/>
              <a:t>(a) exogenous real remuneration of factors exchanged in imperfectly competitive markets</a:t>
            </a:r>
          </a:p>
          <a:p>
            <a:r>
              <a:rPr kumimoji="1" lang="en-US" altLang="zh-CN" sz="2000" dirty="0" smtClean="0"/>
              <a:t>(b) accessibility to this remuneration for the owners of these factors</a:t>
            </a:r>
          </a:p>
          <a:p>
            <a:r>
              <a:rPr kumimoji="1" lang="en-US" altLang="zh-CN" dirty="0" smtClean="0"/>
              <a:t>The introduction </a:t>
            </a:r>
            <a:r>
              <a:rPr kumimoji="1" lang="en-US" altLang="zh-CN" dirty="0"/>
              <a:t>of </a:t>
            </a:r>
            <a:r>
              <a:rPr kumimoji="1" lang="en-US" altLang="zh-CN" dirty="0" smtClean="0"/>
              <a:t>Relative labor productivity (RLP) in agriculture with respect to the rest of economy is to </a:t>
            </a:r>
            <a:r>
              <a:rPr kumimoji="1" lang="en-US" altLang="zh-CN" dirty="0"/>
              <a:t>account for </a:t>
            </a:r>
            <a:r>
              <a:rPr kumimoji="1" lang="en-US" altLang="zh-CN" dirty="0" smtClean="0"/>
              <a:t>market imperfection. </a:t>
            </a:r>
            <a:endParaRPr kumimoji="1" lang="en-US" altLang="zh-CN" dirty="0"/>
          </a:p>
          <a:p>
            <a:endParaRPr kumimoji="1" lang="zh-CN" altLang="en-US" sz="2000" dirty="0"/>
          </a:p>
        </p:txBody>
      </p:sp>
    </p:spTree>
    <p:extLst>
      <p:ext uri="{BB962C8B-B14F-4D97-AF65-F5344CB8AC3E}">
        <p14:creationId xmlns:p14="http://schemas.microsoft.com/office/powerpoint/2010/main" val="372222626"/>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注入">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Infusion">
      <a:majorFont>
        <a:latin typeface="Mistral"/>
        <a:ea typeface=""/>
        <a:cs typeface=""/>
        <a:font script="Jpan" typeface="ＤＦＰ行書体"/>
        <a:font script="Hans" typeface="宋体"/>
        <a:font script="Hant" typeface="新細明體"/>
      </a:majorFont>
      <a:minorFont>
        <a:latin typeface="Candara"/>
        <a:ea typeface=""/>
        <a:cs typeface=""/>
        <a:font script="Jpan" typeface="メイリオ"/>
        <a:font script="Hans" typeface="宋体"/>
        <a:font script="Hant" typeface="新細明體"/>
      </a:minorFont>
    </a:fontScheme>
    <a:fmtScheme name="Infusion">
      <a:fillStyleLst>
        <a:solidFill>
          <a:schemeClr val="phClr"/>
        </a:solidFill>
        <a:blipFill rotWithShape="1">
          <a:blip xmlns:r="http://schemas.openxmlformats.org/officeDocument/2006/relationships" r:embed="rId1">
            <a:duotone>
              <a:schemeClr val="phClr">
                <a:shade val="70000"/>
                <a:satMod val="120000"/>
              </a:schemeClr>
              <a:schemeClr val="phClr">
                <a:tint val="70000"/>
                <a:satMod val="300000"/>
                <a:lumMod val="125000"/>
              </a:schemeClr>
            </a:duotone>
          </a:blip>
          <a:tile tx="0" ty="0" sx="50000" sy="50000" flip="none" algn="tl"/>
        </a:blipFill>
        <a:blipFill rotWithShape="1">
          <a:blip xmlns:r="http://schemas.openxmlformats.org/officeDocument/2006/relationships" r:embed="rId2">
            <a:duotone>
              <a:schemeClr val="phClr">
                <a:shade val="70000"/>
                <a:satMod val="120000"/>
              </a:schemeClr>
              <a:schemeClr val="phClr">
                <a:tint val="70000"/>
                <a:satMod val="135000"/>
              </a:schemeClr>
            </a:duotone>
          </a:blip>
          <a:tile tx="0" ty="0" sx="40000" sy="40000" flip="none" algn="tl"/>
        </a:blipFill>
      </a:fillStyleLst>
      <a:lnStyleLst>
        <a:ln w="38100" cap="flat" cmpd="sng" algn="ctr">
          <a:solidFill>
            <a:schemeClr val="phClr">
              <a:alpha val="70000"/>
              <a:satMod val="105000"/>
            </a:schemeClr>
          </a:solidFill>
          <a:prstDash val="solid"/>
          <a:miter/>
        </a:ln>
        <a:ln w="50800" cap="flat" cmpd="sng" algn="ctr">
          <a:solidFill>
            <a:schemeClr val="phClr">
              <a:alpha val="50000"/>
            </a:schemeClr>
          </a:solidFill>
          <a:prstDash val="solid"/>
          <a:miter/>
        </a:ln>
        <a:ln w="88900" cap="flat" cmpd="sng" algn="ctr">
          <a:solidFill>
            <a:schemeClr val="phClr">
              <a:alpha val="40000"/>
            </a:schemeClr>
          </a:solidFill>
          <a:prstDash val="solid"/>
          <a:miter/>
        </a:ln>
      </a:lnStyleLst>
      <a:effectStyleLst>
        <a:effectStyle>
          <a:effectLst/>
        </a:effectStyle>
        <a:effectStyle>
          <a:effectLst>
            <a:outerShdw blurRad="38100" dist="25400" dir="5400000" rotWithShape="0">
              <a:srgbClr val="000000">
                <a:alpha val="50000"/>
              </a:srgbClr>
            </a:outerShdw>
          </a:effectLst>
        </a:effectStyle>
        <a:effectStyle>
          <a:effectLst>
            <a:innerShdw blurRad="190500" dir="13500000">
              <a:srgbClr val="000000">
                <a:alpha val="50000"/>
              </a:srgbClr>
            </a:innerShdw>
            <a:outerShdw blurRad="38100" dist="25400" dir="5400000" rotWithShape="0">
              <a:srgbClr val="000000">
                <a:alpha val="50000"/>
              </a:srgbClr>
            </a:outerShdw>
          </a:effectLst>
        </a:effectStyle>
      </a:effectStyleLst>
      <a:bgFillStyleLst>
        <a:blipFill rotWithShape="1">
          <a:blip xmlns:r="http://schemas.openxmlformats.org/officeDocument/2006/relationships" r:embed="rId3">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4">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5">
            <a:duotone>
              <a:schemeClr val="phClr">
                <a:shade val="70000"/>
                <a:satMod val="500000"/>
                <a:lumMod val="50000"/>
              </a:schemeClr>
              <a:schemeClr val="phClr">
                <a:satMod val="800000"/>
                <a:lumMod val="2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注入.thmx</Template>
  <TotalTime>1216</TotalTime>
  <Words>1567</Words>
  <Application>Microsoft Macintosh PowerPoint</Application>
  <PresentationFormat>全屏显示(4:3)</PresentationFormat>
  <Paragraphs>99</Paragraphs>
  <Slides>20</Slides>
  <Notes>9</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注入</vt:lpstr>
      <vt:lpstr>PowerPoint 演示文稿</vt:lpstr>
      <vt:lpstr>1. Introduction</vt:lpstr>
      <vt:lpstr>1. Introduction</vt:lpstr>
      <vt:lpstr>2. Reference framework</vt:lpstr>
      <vt:lpstr>2. Reference framework</vt:lpstr>
      <vt:lpstr>2. Reference framework</vt:lpstr>
      <vt:lpstr>2. Reference framework</vt:lpstr>
      <vt:lpstr>2. Reference framework</vt:lpstr>
      <vt:lpstr>2. Reference framework</vt:lpstr>
      <vt:lpstr>3. Empirical study</vt:lpstr>
      <vt:lpstr>3. Empirical study</vt:lpstr>
      <vt:lpstr>3. Empirical study</vt:lpstr>
      <vt:lpstr>3. Empirical study</vt:lpstr>
      <vt:lpstr>3. Empirical study</vt:lpstr>
      <vt:lpstr>3. Empirical study</vt:lpstr>
      <vt:lpstr>4. Regression from 1980s sample</vt:lpstr>
      <vt:lpstr>4. Regression from 1980s sample</vt:lpstr>
      <vt:lpstr>4. Regression from 1980s sample</vt:lpstr>
      <vt:lpstr>5. Conclusion</vt:lpstr>
      <vt:lpstr>6. Comments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Yue Wang</dc:creator>
  <cp:lastModifiedBy>Yue Wang</cp:lastModifiedBy>
  <cp:revision>88</cp:revision>
  <dcterms:created xsi:type="dcterms:W3CDTF">2016-04-10T22:05:36Z</dcterms:created>
  <dcterms:modified xsi:type="dcterms:W3CDTF">2016-04-14T20:13:42Z</dcterms:modified>
</cp:coreProperties>
</file>