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75" r:id="rId12"/>
    <p:sldId id="266" r:id="rId13"/>
    <p:sldId id="267" r:id="rId14"/>
    <p:sldId id="268" r:id="rId15"/>
    <p:sldId id="269" r:id="rId16"/>
    <p:sldId id="270" r:id="rId17"/>
    <p:sldId id="271" r:id="rId18"/>
    <p:sldId id="272" r:id="rId19"/>
    <p:sldId id="273"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84" y="-2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9565636-0716-494D-8BEC-8B36CD906A0A}" type="datetimeFigureOut">
              <a:rPr lang="en-US" smtClean="0"/>
              <a:t>4/29/2015</a:t>
            </a:fld>
            <a:endParaRPr lang="en-US"/>
          </a:p>
        </p:txBody>
      </p:sp>
      <p:sp>
        <p:nvSpPr>
          <p:cNvPr id="8" name="Slide Number Placeholder 7"/>
          <p:cNvSpPr>
            <a:spLocks noGrp="1"/>
          </p:cNvSpPr>
          <p:nvPr>
            <p:ph type="sldNum" sz="quarter" idx="11"/>
          </p:nvPr>
        </p:nvSpPr>
        <p:spPr/>
        <p:txBody>
          <a:bodyPr/>
          <a:lstStyle/>
          <a:p>
            <a:fld id="{799F66F3-EF6E-4692-9525-95009908ABE0}"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565636-0716-494D-8BEC-8B36CD906A0A}" type="datetimeFigureOut">
              <a:rPr lang="en-US" smtClean="0"/>
              <a:t>4/29/2015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F66F3-EF6E-4692-9525-95009908ABE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565636-0716-494D-8BEC-8B36CD906A0A}" type="datetimeFigureOut">
              <a:rPr lang="en-US" smtClean="0"/>
              <a:t>4/29/2015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F66F3-EF6E-4692-9525-95009908ABE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E9565636-0716-494D-8BEC-8B36CD906A0A}" type="datetimeFigureOut">
              <a:rPr lang="en-US" smtClean="0"/>
              <a:t>4/29/2015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F66F3-EF6E-4692-9525-95009908ABE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565636-0716-494D-8BEC-8B36CD906A0A}" type="datetimeFigureOut">
              <a:rPr lang="en-US" smtClean="0"/>
              <a:t>4/29/2015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F66F3-EF6E-4692-9525-95009908ABE0}"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E9565636-0716-494D-8BEC-8B36CD906A0A}" type="datetimeFigureOut">
              <a:rPr lang="en-US" smtClean="0"/>
              <a:t>4/29/2015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9F66F3-EF6E-4692-9525-95009908ABE0}"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E9565636-0716-494D-8BEC-8B36CD906A0A}" type="datetimeFigureOut">
              <a:rPr lang="en-US" smtClean="0"/>
              <a:t>4/29/2015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9F66F3-EF6E-4692-9525-95009908ABE0}"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9565636-0716-494D-8BEC-8B36CD906A0A}" type="datetimeFigureOut">
              <a:rPr lang="en-US" smtClean="0"/>
              <a:t>4/29/2015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9F66F3-EF6E-4692-9525-95009908ABE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565636-0716-494D-8BEC-8B36CD906A0A}" type="datetimeFigureOut">
              <a:rPr lang="en-US" smtClean="0"/>
              <a:t>4/29/2015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9F66F3-EF6E-4692-9525-95009908ABE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565636-0716-494D-8BEC-8B36CD906A0A}" type="datetimeFigureOut">
              <a:rPr lang="en-US" smtClean="0"/>
              <a:t>4/29/2015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9F66F3-EF6E-4692-9525-95009908ABE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565636-0716-494D-8BEC-8B36CD906A0A}" type="datetimeFigureOut">
              <a:rPr lang="en-US" smtClean="0"/>
              <a:t>4/29/2015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9F66F3-EF6E-4692-9525-95009908ABE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E9565636-0716-494D-8BEC-8B36CD906A0A}" type="datetimeFigureOut">
              <a:rPr lang="en-US" smtClean="0"/>
              <a:t>4/29/2015</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799F66F3-EF6E-4692-9525-95009908ABE0}"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8991600" cy="5334000"/>
          </a:xfrm>
        </p:spPr>
        <p:txBody>
          <a:bodyPr/>
          <a:lstStyle/>
          <a:p>
            <a:r>
              <a:rPr lang="en-US" sz="4800" b="1" dirty="0" smtClean="0">
                <a:effectLst/>
              </a:rPr>
              <a:t/>
            </a:r>
            <a:br>
              <a:rPr lang="en-US" sz="4800" b="1" dirty="0" smtClean="0">
                <a:effectLst/>
              </a:rPr>
            </a:br>
            <a:r>
              <a:rPr lang="en-US" sz="4800" b="1" dirty="0">
                <a:effectLst/>
              </a:rPr>
              <a:t/>
            </a:r>
            <a:br>
              <a:rPr lang="en-US" sz="4800" b="1" dirty="0">
                <a:effectLst/>
              </a:rPr>
            </a:br>
            <a:r>
              <a:rPr lang="en-US" sz="4800" b="1" dirty="0" smtClean="0">
                <a:effectLst/>
              </a:rPr>
              <a:t/>
            </a:r>
            <a:br>
              <a:rPr lang="en-US" sz="4800" b="1" dirty="0" smtClean="0">
                <a:effectLst/>
              </a:rPr>
            </a:br>
            <a:r>
              <a:rPr lang="en-US" sz="4800" b="1" dirty="0">
                <a:effectLst/>
              </a:rPr>
              <a:t/>
            </a:r>
            <a:br>
              <a:rPr lang="en-US" sz="4800" b="1" dirty="0">
                <a:effectLst/>
              </a:rPr>
            </a:br>
            <a:r>
              <a:rPr lang="en-US" sz="4800" b="1" dirty="0" smtClean="0">
                <a:effectLst/>
              </a:rPr>
              <a:t/>
            </a:r>
            <a:br>
              <a:rPr lang="en-US" sz="4800" b="1" dirty="0" smtClean="0">
                <a:effectLst/>
              </a:rPr>
            </a:br>
            <a:r>
              <a:rPr lang="en-US" sz="4800" b="1" dirty="0" smtClean="0">
                <a:effectLst/>
              </a:rPr>
              <a:t/>
            </a:r>
            <a:br>
              <a:rPr lang="en-US" sz="4800" b="1" dirty="0" smtClean="0">
                <a:effectLst/>
              </a:rPr>
            </a:br>
            <a:r>
              <a:rPr lang="en-US" sz="4800" b="1" dirty="0" smtClean="0">
                <a:effectLst/>
              </a:rPr>
              <a:t/>
            </a:r>
            <a:br>
              <a:rPr lang="en-US" sz="4800" b="1" dirty="0" smtClean="0">
                <a:effectLst/>
              </a:rPr>
            </a:br>
            <a:r>
              <a:rPr lang="en-US" sz="4800" b="1" dirty="0">
                <a:effectLst/>
              </a:rPr>
              <a:t/>
            </a:r>
            <a:br>
              <a:rPr lang="en-US" sz="4800" b="1" dirty="0">
                <a:effectLst/>
              </a:rPr>
            </a:br>
            <a:r>
              <a:rPr lang="en-US" sz="4800" b="1" dirty="0" smtClean="0">
                <a:effectLst/>
              </a:rPr>
              <a:t/>
            </a:r>
            <a:br>
              <a:rPr lang="en-US" sz="4800" b="1" dirty="0" smtClean="0">
                <a:effectLst/>
              </a:rPr>
            </a:br>
            <a:r>
              <a:rPr lang="en-US" sz="4800" b="1" dirty="0">
                <a:effectLst/>
              </a:rPr>
              <a:t/>
            </a:r>
            <a:br>
              <a:rPr lang="en-US" sz="4800" b="1" dirty="0">
                <a:effectLst/>
              </a:rPr>
            </a:br>
            <a:r>
              <a:rPr lang="en-US" sz="4400" b="1" dirty="0" smtClean="0">
                <a:effectLst/>
              </a:rPr>
              <a:t>Some Lessons </a:t>
            </a:r>
            <a:r>
              <a:rPr lang="en-US" sz="4400" b="1" dirty="0">
                <a:effectLst/>
              </a:rPr>
              <a:t>of </a:t>
            </a:r>
            <a:r>
              <a:rPr lang="en-US" sz="4400" b="1" dirty="0" smtClean="0">
                <a:effectLst/>
              </a:rPr>
              <a:t>Experience with Business- </a:t>
            </a:r>
            <a:r>
              <a:rPr lang="en-US" sz="4400" b="1" dirty="0">
                <a:effectLst/>
              </a:rPr>
              <a:t>Initiated Programs Promoting both Development and </a:t>
            </a:r>
            <a:r>
              <a:rPr lang="en-US" sz="4400" b="1" dirty="0" smtClean="0">
                <a:effectLst/>
              </a:rPr>
              <a:t>Peace in the Middle East: The Qualifying Industrial Zones </a:t>
            </a:r>
            <a:r>
              <a:rPr lang="en-US" sz="4400" dirty="0">
                <a:effectLst/>
              </a:rPr>
              <a:t/>
            </a:r>
            <a:br>
              <a:rPr lang="en-US" sz="4400" dirty="0">
                <a:effectLst/>
              </a:rPr>
            </a:br>
            <a:endParaRPr lang="en-US" sz="4400" dirty="0"/>
          </a:p>
        </p:txBody>
      </p:sp>
      <p:sp>
        <p:nvSpPr>
          <p:cNvPr id="3" name="Subtitle 2"/>
          <p:cNvSpPr>
            <a:spLocks noGrp="1"/>
          </p:cNvSpPr>
          <p:nvPr>
            <p:ph type="subTitle" idx="1"/>
          </p:nvPr>
        </p:nvSpPr>
        <p:spPr>
          <a:xfrm>
            <a:off x="762000" y="4800600"/>
            <a:ext cx="7543800" cy="1828800"/>
          </a:xfrm>
        </p:spPr>
        <p:txBody>
          <a:bodyPr>
            <a:noAutofit/>
          </a:bodyPr>
          <a:lstStyle/>
          <a:p>
            <a:r>
              <a:rPr lang="en-US" sz="2800" b="1" dirty="0"/>
              <a:t>Jeffrey B. Nugent</a:t>
            </a:r>
            <a:br>
              <a:rPr lang="en-US" sz="2800" b="1" dirty="0"/>
            </a:br>
            <a:r>
              <a:rPr lang="en-US" sz="2800" b="1" i="1" dirty="0" smtClean="0"/>
              <a:t>University </a:t>
            </a:r>
            <a:r>
              <a:rPr lang="en-US" sz="2800" b="1" i="1" dirty="0"/>
              <a:t>of Southern </a:t>
            </a:r>
            <a:r>
              <a:rPr lang="en-US" sz="2800" b="1" i="1" dirty="0" smtClean="0"/>
              <a:t>California</a:t>
            </a:r>
          </a:p>
          <a:p>
            <a:r>
              <a:rPr lang="en-US" sz="2800" b="1" i="1" dirty="0" smtClean="0"/>
              <a:t>Leadership for Peace and Prosperity Conference, USD October 5, 2013</a:t>
            </a:r>
            <a:endParaRPr lang="en-US" sz="2800" b="1" dirty="0"/>
          </a:p>
        </p:txBody>
      </p:sp>
    </p:spTree>
    <p:extLst>
      <p:ext uri="{BB962C8B-B14F-4D97-AF65-F5344CB8AC3E}">
        <p14:creationId xmlns:p14="http://schemas.microsoft.com/office/powerpoint/2010/main" val="2622174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demonstrating at least partial success </a:t>
            </a:r>
            <a:endParaRPr lang="en-US" dirty="0"/>
          </a:p>
        </p:txBody>
      </p:sp>
      <p:sp>
        <p:nvSpPr>
          <p:cNvPr id="3" name="Content Placeholder 2"/>
          <p:cNvSpPr>
            <a:spLocks noGrp="1"/>
          </p:cNvSpPr>
          <p:nvPr>
            <p:ph idx="1"/>
          </p:nvPr>
        </p:nvSpPr>
        <p:spPr>
          <a:xfrm>
            <a:off x="381000" y="1600200"/>
            <a:ext cx="8534400" cy="4724400"/>
          </a:xfrm>
        </p:spPr>
        <p:txBody>
          <a:bodyPr>
            <a:normAutofit fontScale="92500" lnSpcReduction="10000"/>
          </a:bodyPr>
          <a:lstStyle/>
          <a:p>
            <a:r>
              <a:rPr lang="en-US" b="1" dirty="0" smtClean="0"/>
              <a:t>Egypt in 2004 accept its implementation in 2005</a:t>
            </a:r>
          </a:p>
          <a:p>
            <a:r>
              <a:rPr lang="en-US" b="1" dirty="0" smtClean="0"/>
              <a:t>Again Businessmen Gala El Zorba (Egypt) Chair of both Nile Clothing and Egyptian Federation of Industries and Danny </a:t>
            </a:r>
            <a:r>
              <a:rPr lang="en-US" b="1" dirty="0" err="1" smtClean="0"/>
              <a:t>Rushin</a:t>
            </a:r>
            <a:r>
              <a:rPr lang="en-US" b="1" dirty="0" smtClean="0"/>
              <a:t> (Israel)  </a:t>
            </a:r>
          </a:p>
          <a:p>
            <a:r>
              <a:rPr lang="en-US" b="1" dirty="0" smtClean="0"/>
              <a:t>Eventually Jordan’s cooperation and reforms to improve their economy to induce the US to offer it an FTA which came into full effect by 2010. Hence now most of Jordan’s trade with the US works through FTA, not QIZ. </a:t>
            </a:r>
          </a:p>
          <a:p>
            <a:r>
              <a:rPr lang="en-US" b="1" dirty="0" smtClean="0"/>
              <a:t>Both Egypt and Jordan have signed additional FTAs with each other, Turkey, EU, </a:t>
            </a:r>
          </a:p>
          <a:p>
            <a:r>
              <a:rPr lang="en-US" b="1" dirty="0" smtClean="0"/>
              <a:t>But in most cases these like most other FTAs around the world are top down affairs pushed for strategic purposes, not by businessmen seeking mutual advantage in these cases</a:t>
            </a:r>
            <a:endParaRPr lang="en-US" b="1" dirty="0"/>
          </a:p>
        </p:txBody>
      </p:sp>
    </p:spTree>
    <p:extLst>
      <p:ext uri="{BB962C8B-B14F-4D97-AF65-F5344CB8AC3E}">
        <p14:creationId xmlns:p14="http://schemas.microsoft.com/office/powerpoint/2010/main" val="3612008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Belated Attempt to Link QIZ in WB</a:t>
            </a:r>
            <a:endParaRPr lang="en-US" dirty="0"/>
          </a:p>
        </p:txBody>
      </p:sp>
      <p:sp>
        <p:nvSpPr>
          <p:cNvPr id="3" name="Content Placeholder 2"/>
          <p:cNvSpPr>
            <a:spLocks noGrp="1"/>
          </p:cNvSpPr>
          <p:nvPr>
            <p:ph idx="1"/>
          </p:nvPr>
        </p:nvSpPr>
        <p:spPr>
          <a:xfrm>
            <a:off x="304800" y="1600200"/>
            <a:ext cx="8382000" cy="5105400"/>
          </a:xfrm>
        </p:spPr>
        <p:txBody>
          <a:bodyPr>
            <a:normAutofit fontScale="92500" lnSpcReduction="20000"/>
          </a:bodyPr>
          <a:lstStyle/>
          <a:p>
            <a:r>
              <a:rPr lang="en-US" b="1" u="sng" dirty="0" smtClean="0"/>
              <a:t>Jenin I</a:t>
            </a:r>
            <a:r>
              <a:rPr lang="en-US" b="1" dirty="0" smtClean="0"/>
              <a:t>nitiatives: Had history of Arab uprising vs British in 1936, Assassination of British Assistant District Commissioner in 1938 and retaliation by British Jenin defended by Iraqi Army in 1948 but eventually captured by Israel’s </a:t>
            </a:r>
            <a:r>
              <a:rPr lang="en-US" b="1" dirty="0" err="1" smtClean="0"/>
              <a:t>Carmeli</a:t>
            </a:r>
            <a:r>
              <a:rPr lang="en-US" b="1" dirty="0" smtClean="0"/>
              <a:t> </a:t>
            </a:r>
            <a:r>
              <a:rPr lang="en-US" b="1" dirty="0" err="1" smtClean="0"/>
              <a:t>Brigade.Becomes</a:t>
            </a:r>
            <a:r>
              <a:rPr lang="en-US" b="1" dirty="0" smtClean="0"/>
              <a:t> home to many displaced Palestinians . 1967 War Jenin captured by Israelis in first day of Six Day War of 1967. Transferred to PNA in 1996. Camps active in suicide bombing missions 2003 Israelis kill an UNRWA employee in Nov 2002 </a:t>
            </a:r>
          </a:p>
          <a:p>
            <a:r>
              <a:rPr lang="en-US" b="1" dirty="0" smtClean="0"/>
              <a:t>Valley of Peace Initiatives to promote tourism in the area Canaan Fair Trade headquartered in Jenin</a:t>
            </a:r>
          </a:p>
          <a:p>
            <a:r>
              <a:rPr lang="en-US" b="1" dirty="0" smtClean="0"/>
              <a:t>Governor </a:t>
            </a:r>
            <a:r>
              <a:rPr lang="en-US" b="1" dirty="0" err="1" smtClean="0"/>
              <a:t>Kedura</a:t>
            </a:r>
            <a:r>
              <a:rPr lang="en-US" b="1" dirty="0" smtClean="0"/>
              <a:t> Musa (with close ties to Israelis tries to promote QIZ type activities) but he dies with heart attack after his home is attacked by anti-normalization group, possibly in retaliation for a Palestinian killed by </a:t>
            </a:r>
            <a:r>
              <a:rPr lang="en-US" b="1" dirty="0" smtClean="0"/>
              <a:t>Israeli </a:t>
            </a:r>
            <a:r>
              <a:rPr lang="en-US" b="1" dirty="0" smtClean="0"/>
              <a:t>police 2 weeks earlier (</a:t>
            </a:r>
            <a:r>
              <a:rPr lang="en-US" b="1" dirty="0" err="1" smtClean="0"/>
              <a:t>Haaretz</a:t>
            </a:r>
            <a:r>
              <a:rPr lang="en-US" b="1" dirty="0" smtClean="0"/>
              <a:t> May 2, 2012) and reported by Robert </a:t>
            </a:r>
            <a:r>
              <a:rPr lang="en-US" b="1" dirty="0" err="1" smtClean="0"/>
              <a:t>Zwang</a:t>
            </a:r>
            <a:r>
              <a:rPr lang="en-US" b="1" dirty="0" smtClean="0"/>
              <a:t> in talk at USC  </a:t>
            </a:r>
            <a:endParaRPr lang="en-US" b="1" dirty="0"/>
          </a:p>
        </p:txBody>
      </p:sp>
    </p:spTree>
    <p:extLst>
      <p:ext uri="{BB962C8B-B14F-4D97-AF65-F5344CB8AC3E}">
        <p14:creationId xmlns:p14="http://schemas.microsoft.com/office/powerpoint/2010/main" val="4117593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10600" cy="2590800"/>
          </a:xfrm>
        </p:spPr>
        <p:txBody>
          <a:bodyPr/>
          <a:lstStyle/>
          <a:p>
            <a:r>
              <a:rPr lang="en-US" dirty="0" smtClean="0"/>
              <a:t>Evaluation of Benefits and Costs in Various Dimensions and Objectives</a:t>
            </a:r>
            <a:endParaRPr lang="en-US" dirty="0"/>
          </a:p>
        </p:txBody>
      </p:sp>
      <p:sp>
        <p:nvSpPr>
          <p:cNvPr id="3" name="Content Placeholder 2"/>
          <p:cNvSpPr>
            <a:spLocks noGrp="1"/>
          </p:cNvSpPr>
          <p:nvPr>
            <p:ph idx="1"/>
          </p:nvPr>
        </p:nvSpPr>
        <p:spPr>
          <a:xfrm>
            <a:off x="457200" y="2895600"/>
            <a:ext cx="8229600" cy="3230563"/>
          </a:xfrm>
        </p:spPr>
        <p:txBody>
          <a:bodyPr>
            <a:normAutofit fontScale="92500" lnSpcReduction="10000"/>
          </a:bodyPr>
          <a:lstStyle/>
          <a:p>
            <a:r>
              <a:rPr lang="en-US" b="1" dirty="0" smtClean="0"/>
              <a:t>Exports (largely confined to Clothing, labor intensive and high tariff in US</a:t>
            </a:r>
            <a:r>
              <a:rPr lang="en-US" b="1" dirty="0" smtClean="0"/>
              <a:t>) but the shares of Jordan and Egypt in US Imports grew very rapidly</a:t>
            </a:r>
            <a:endParaRPr lang="en-US" b="1" dirty="0" smtClean="0"/>
          </a:p>
          <a:p>
            <a:r>
              <a:rPr lang="en-US" b="1" dirty="0" smtClean="0"/>
              <a:t>FDI</a:t>
            </a:r>
          </a:p>
          <a:p>
            <a:r>
              <a:rPr lang="en-US" b="1" dirty="0" smtClean="0"/>
              <a:t>Employment</a:t>
            </a:r>
          </a:p>
          <a:p>
            <a:r>
              <a:rPr lang="en-US" b="1" dirty="0" smtClean="0"/>
              <a:t>Technology Upgrading</a:t>
            </a:r>
          </a:p>
          <a:p>
            <a:r>
              <a:rPr lang="en-US" b="1" dirty="0" smtClean="0"/>
              <a:t>Linkages to other Activities </a:t>
            </a:r>
          </a:p>
          <a:p>
            <a:r>
              <a:rPr lang="en-US" b="1" dirty="0" smtClean="0"/>
              <a:t>Policy Reforms</a:t>
            </a:r>
          </a:p>
          <a:p>
            <a:r>
              <a:rPr lang="en-US" b="1" dirty="0" smtClean="0"/>
              <a:t>Normalization of Activities and Peace</a:t>
            </a:r>
          </a:p>
          <a:p>
            <a:endParaRPr lang="en-US" b="1" dirty="0"/>
          </a:p>
        </p:txBody>
      </p:sp>
    </p:spTree>
    <p:extLst>
      <p:ext uri="{BB962C8B-B14F-4D97-AF65-F5344CB8AC3E}">
        <p14:creationId xmlns:p14="http://schemas.microsoft.com/office/powerpoint/2010/main" val="682473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Exports to US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51053063"/>
              </p:ext>
            </p:extLst>
          </p:nvPr>
        </p:nvGraphicFramePr>
        <p:xfrm>
          <a:off x="152400" y="1676400"/>
          <a:ext cx="8763000" cy="2743200"/>
        </p:xfrm>
        <a:graphic>
          <a:graphicData uri="http://schemas.openxmlformats.org/drawingml/2006/table">
            <a:tbl>
              <a:tblPr firstRow="1" bandRow="1">
                <a:tableStyleId>{5C22544A-7EE6-4342-B048-85BDC9FD1C3A}</a:tableStyleId>
              </a:tblPr>
              <a:tblGrid>
                <a:gridCol w="1371600"/>
                <a:gridCol w="914400"/>
                <a:gridCol w="1000125"/>
                <a:gridCol w="1095375"/>
                <a:gridCol w="1095375"/>
                <a:gridCol w="1095375"/>
                <a:gridCol w="1095375"/>
                <a:gridCol w="1095375"/>
              </a:tblGrid>
              <a:tr h="914400">
                <a:tc>
                  <a:txBody>
                    <a:bodyPr/>
                    <a:lstStyle/>
                    <a:p>
                      <a:endParaRPr lang="en-US" sz="2800" dirty="0"/>
                    </a:p>
                  </a:txBody>
                  <a:tcPr/>
                </a:tc>
                <a:tc>
                  <a:txBody>
                    <a:bodyPr/>
                    <a:lstStyle/>
                    <a:p>
                      <a:r>
                        <a:rPr lang="en-US" sz="2800" dirty="0" smtClean="0"/>
                        <a:t>1995</a:t>
                      </a:r>
                      <a:endParaRPr lang="en-US" sz="2800" dirty="0"/>
                    </a:p>
                  </a:txBody>
                  <a:tcPr/>
                </a:tc>
                <a:tc>
                  <a:txBody>
                    <a:bodyPr/>
                    <a:lstStyle/>
                    <a:p>
                      <a:r>
                        <a:rPr lang="en-US" sz="2800" dirty="0" smtClean="0"/>
                        <a:t>1999</a:t>
                      </a:r>
                      <a:endParaRPr lang="en-US" sz="2800" dirty="0"/>
                    </a:p>
                  </a:txBody>
                  <a:tcPr/>
                </a:tc>
                <a:tc>
                  <a:txBody>
                    <a:bodyPr/>
                    <a:lstStyle/>
                    <a:p>
                      <a:r>
                        <a:rPr lang="en-US" sz="2800" dirty="0" smtClean="0"/>
                        <a:t>2004</a:t>
                      </a:r>
                      <a:endParaRPr lang="en-US" sz="2800" dirty="0"/>
                    </a:p>
                  </a:txBody>
                  <a:tcPr/>
                </a:tc>
                <a:tc>
                  <a:txBody>
                    <a:bodyPr/>
                    <a:lstStyle/>
                    <a:p>
                      <a:r>
                        <a:rPr lang="en-US" sz="2800" dirty="0" smtClean="0"/>
                        <a:t>2005 </a:t>
                      </a:r>
                      <a:endParaRPr lang="en-US" sz="2800" dirty="0"/>
                    </a:p>
                  </a:txBody>
                  <a:tcPr/>
                </a:tc>
                <a:tc>
                  <a:txBody>
                    <a:bodyPr/>
                    <a:lstStyle/>
                    <a:p>
                      <a:r>
                        <a:rPr lang="en-US" sz="2800" dirty="0" smtClean="0"/>
                        <a:t>2006</a:t>
                      </a:r>
                      <a:endParaRPr lang="en-US" sz="2800" dirty="0"/>
                    </a:p>
                  </a:txBody>
                  <a:tcPr/>
                </a:tc>
                <a:tc>
                  <a:txBody>
                    <a:bodyPr/>
                    <a:lstStyle/>
                    <a:p>
                      <a:r>
                        <a:rPr lang="en-US" sz="2800" dirty="0" smtClean="0"/>
                        <a:t>2009</a:t>
                      </a:r>
                      <a:endParaRPr lang="en-US" sz="2800" dirty="0"/>
                    </a:p>
                  </a:txBody>
                  <a:tcPr/>
                </a:tc>
                <a:tc>
                  <a:txBody>
                    <a:bodyPr/>
                    <a:lstStyle/>
                    <a:p>
                      <a:r>
                        <a:rPr lang="en-US" sz="2800" dirty="0" smtClean="0"/>
                        <a:t>2012</a:t>
                      </a:r>
                      <a:endParaRPr lang="en-US" sz="2800" dirty="0"/>
                    </a:p>
                  </a:txBody>
                  <a:tcPr/>
                </a:tc>
              </a:tr>
              <a:tr h="914400">
                <a:tc>
                  <a:txBody>
                    <a:bodyPr/>
                    <a:lstStyle/>
                    <a:p>
                      <a:r>
                        <a:rPr lang="en-US" sz="2800" dirty="0" smtClean="0"/>
                        <a:t>Jordan</a:t>
                      </a:r>
                      <a:endParaRPr lang="en-US" sz="2800" dirty="0"/>
                    </a:p>
                  </a:txBody>
                  <a:tcPr/>
                </a:tc>
                <a:tc>
                  <a:txBody>
                    <a:bodyPr/>
                    <a:lstStyle/>
                    <a:p>
                      <a:r>
                        <a:rPr lang="en-US" sz="3200" dirty="0" smtClean="0"/>
                        <a:t>29</a:t>
                      </a:r>
                      <a:endParaRPr lang="en-US" sz="3200" dirty="0"/>
                    </a:p>
                  </a:txBody>
                  <a:tcPr/>
                </a:tc>
                <a:tc>
                  <a:txBody>
                    <a:bodyPr/>
                    <a:lstStyle/>
                    <a:p>
                      <a:r>
                        <a:rPr lang="en-US" sz="3200" dirty="0" smtClean="0"/>
                        <a:t>31</a:t>
                      </a:r>
                      <a:endParaRPr lang="en-US" sz="3200" dirty="0"/>
                    </a:p>
                  </a:txBody>
                  <a:tcPr/>
                </a:tc>
                <a:tc>
                  <a:txBody>
                    <a:bodyPr/>
                    <a:lstStyle/>
                    <a:p>
                      <a:r>
                        <a:rPr lang="en-US" sz="3200" dirty="0" smtClean="0"/>
                        <a:t>1093</a:t>
                      </a:r>
                      <a:endParaRPr lang="en-US" sz="3200" dirty="0"/>
                    </a:p>
                  </a:txBody>
                  <a:tcPr/>
                </a:tc>
                <a:tc>
                  <a:txBody>
                    <a:bodyPr/>
                    <a:lstStyle/>
                    <a:p>
                      <a:r>
                        <a:rPr lang="en-US" sz="3200" dirty="0" smtClean="0"/>
                        <a:t>1267</a:t>
                      </a:r>
                      <a:endParaRPr lang="en-US" sz="3200" dirty="0"/>
                    </a:p>
                  </a:txBody>
                  <a:tcPr/>
                </a:tc>
                <a:tc>
                  <a:txBody>
                    <a:bodyPr/>
                    <a:lstStyle/>
                    <a:p>
                      <a:r>
                        <a:rPr lang="en-US" sz="3200" dirty="0" smtClean="0"/>
                        <a:t>1422</a:t>
                      </a:r>
                      <a:endParaRPr lang="en-US" sz="3200" dirty="0"/>
                    </a:p>
                  </a:txBody>
                  <a:tcPr/>
                </a:tc>
                <a:tc>
                  <a:txBody>
                    <a:bodyPr/>
                    <a:lstStyle/>
                    <a:p>
                      <a:r>
                        <a:rPr lang="en-US" sz="3200" dirty="0" smtClean="0"/>
                        <a:t>924</a:t>
                      </a:r>
                      <a:endParaRPr lang="en-US" sz="3200" dirty="0"/>
                    </a:p>
                  </a:txBody>
                  <a:tcPr/>
                </a:tc>
                <a:tc>
                  <a:txBody>
                    <a:bodyPr/>
                    <a:lstStyle/>
                    <a:p>
                      <a:r>
                        <a:rPr lang="en-US" sz="3200" dirty="0" smtClean="0"/>
                        <a:t>1156</a:t>
                      </a:r>
                      <a:endParaRPr lang="en-US" sz="3200" dirty="0"/>
                    </a:p>
                  </a:txBody>
                  <a:tcPr/>
                </a:tc>
              </a:tr>
              <a:tr h="914400">
                <a:tc>
                  <a:txBody>
                    <a:bodyPr/>
                    <a:lstStyle/>
                    <a:p>
                      <a:r>
                        <a:rPr lang="en-US" sz="2800" dirty="0" smtClean="0"/>
                        <a:t>Egypt</a:t>
                      </a:r>
                      <a:endParaRPr lang="en-US" sz="2800" dirty="0"/>
                    </a:p>
                  </a:txBody>
                  <a:tcPr/>
                </a:tc>
                <a:tc>
                  <a:txBody>
                    <a:bodyPr/>
                    <a:lstStyle/>
                    <a:p>
                      <a:r>
                        <a:rPr lang="en-US" sz="3200" dirty="0" smtClean="0"/>
                        <a:t>606</a:t>
                      </a:r>
                      <a:endParaRPr lang="en-US" sz="3200" dirty="0"/>
                    </a:p>
                  </a:txBody>
                  <a:tcPr/>
                </a:tc>
                <a:tc>
                  <a:txBody>
                    <a:bodyPr/>
                    <a:lstStyle/>
                    <a:p>
                      <a:r>
                        <a:rPr lang="en-US" sz="3200" dirty="0" smtClean="0"/>
                        <a:t>618</a:t>
                      </a:r>
                      <a:endParaRPr lang="en-US" sz="3200" dirty="0"/>
                    </a:p>
                  </a:txBody>
                  <a:tcPr/>
                </a:tc>
                <a:tc>
                  <a:txBody>
                    <a:bodyPr/>
                    <a:lstStyle/>
                    <a:p>
                      <a:r>
                        <a:rPr lang="en-US" sz="3200" dirty="0" smtClean="0"/>
                        <a:t>1284</a:t>
                      </a:r>
                      <a:endParaRPr lang="en-US" sz="3200" dirty="0"/>
                    </a:p>
                  </a:txBody>
                  <a:tcPr/>
                </a:tc>
                <a:tc>
                  <a:txBody>
                    <a:bodyPr/>
                    <a:lstStyle/>
                    <a:p>
                      <a:r>
                        <a:rPr lang="en-US" sz="3200" dirty="0" smtClean="0"/>
                        <a:t>2091</a:t>
                      </a:r>
                      <a:endParaRPr lang="en-US" sz="3200" dirty="0"/>
                    </a:p>
                  </a:txBody>
                  <a:tcPr/>
                </a:tc>
                <a:tc>
                  <a:txBody>
                    <a:bodyPr/>
                    <a:lstStyle/>
                    <a:p>
                      <a:r>
                        <a:rPr lang="en-US" sz="3200" dirty="0" smtClean="0"/>
                        <a:t>2396</a:t>
                      </a:r>
                      <a:endParaRPr lang="en-US" sz="3200" dirty="0"/>
                    </a:p>
                  </a:txBody>
                  <a:tcPr/>
                </a:tc>
                <a:tc>
                  <a:txBody>
                    <a:bodyPr/>
                    <a:lstStyle/>
                    <a:p>
                      <a:r>
                        <a:rPr lang="en-US" sz="3200" dirty="0" smtClean="0"/>
                        <a:t>2058</a:t>
                      </a:r>
                      <a:endParaRPr lang="en-US" sz="3200" dirty="0"/>
                    </a:p>
                  </a:txBody>
                  <a:tcPr/>
                </a:tc>
                <a:tc>
                  <a:txBody>
                    <a:bodyPr/>
                    <a:lstStyle/>
                    <a:p>
                      <a:r>
                        <a:rPr lang="en-US" sz="3200" dirty="0" smtClean="0"/>
                        <a:t>3000</a:t>
                      </a:r>
                      <a:endParaRPr lang="en-US" sz="3200" dirty="0"/>
                    </a:p>
                  </a:txBody>
                  <a:tcPr/>
                </a:tc>
              </a:tr>
            </a:tbl>
          </a:graphicData>
        </a:graphic>
      </p:graphicFrame>
      <p:sp>
        <p:nvSpPr>
          <p:cNvPr id="8" name="TextBox 7"/>
          <p:cNvSpPr txBox="1"/>
          <p:nvPr/>
        </p:nvSpPr>
        <p:spPr>
          <a:xfrm>
            <a:off x="304800" y="4648200"/>
            <a:ext cx="8610601" cy="2308324"/>
          </a:xfrm>
          <a:prstGeom prst="rect">
            <a:avLst/>
          </a:prstGeom>
          <a:noFill/>
        </p:spPr>
        <p:txBody>
          <a:bodyPr wrap="square" rtlCol="0">
            <a:spAutoFit/>
          </a:bodyPr>
          <a:lstStyle/>
          <a:p>
            <a:r>
              <a:rPr lang="en-US" sz="3600" dirty="0" smtClean="0"/>
              <a:t>Egypt has much greater long term future: in this industry</a:t>
            </a:r>
          </a:p>
          <a:p>
            <a:r>
              <a:rPr lang="en-US" sz="3600" dirty="0" smtClean="0"/>
              <a:t>Has raw materials, large textile sector, lower wage rates, local workers</a:t>
            </a:r>
            <a:endParaRPr lang="en-US" sz="3600" dirty="0"/>
          </a:p>
        </p:txBody>
      </p:sp>
    </p:spTree>
    <p:extLst>
      <p:ext uri="{BB962C8B-B14F-4D97-AF65-F5344CB8AC3E}">
        <p14:creationId xmlns:p14="http://schemas.microsoft.com/office/powerpoint/2010/main" val="3483962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32421568"/>
              </p:ext>
            </p:extLst>
          </p:nvPr>
        </p:nvGraphicFramePr>
        <p:xfrm>
          <a:off x="533400" y="3"/>
          <a:ext cx="7772400" cy="6258663"/>
        </p:xfrm>
        <a:graphic>
          <a:graphicData uri="http://schemas.openxmlformats.org/drawingml/2006/table">
            <a:tbl>
              <a:tblPr>
                <a:tableStyleId>{5C22544A-7EE6-4342-B048-85BDC9FD1C3A}</a:tableStyleId>
              </a:tblPr>
              <a:tblGrid>
                <a:gridCol w="971550"/>
                <a:gridCol w="971550"/>
                <a:gridCol w="971550"/>
                <a:gridCol w="971550"/>
                <a:gridCol w="971550"/>
                <a:gridCol w="971550"/>
                <a:gridCol w="971550"/>
                <a:gridCol w="971550"/>
              </a:tblGrid>
              <a:tr h="1194030">
                <a:tc>
                  <a:txBody>
                    <a:bodyPr/>
                    <a:lstStyle/>
                    <a:p>
                      <a:pPr algn="l" fontAlgn="b"/>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gridSpan="3">
                  <a:txBody>
                    <a:bodyPr/>
                    <a:lstStyle/>
                    <a:p>
                      <a:pPr algn="l" fontAlgn="b"/>
                      <a:r>
                        <a:rPr lang="it-IT" sz="2400" u="none" strike="noStrike" dirty="0">
                          <a:effectLst/>
                          <a:latin typeface="Times New Roman" panose="02020603050405020304" pitchFamily="18" charset="0"/>
                          <a:cs typeface="Times New Roman" panose="02020603050405020304" pitchFamily="18" charset="0"/>
                        </a:rPr>
                        <a:t>GDP per Capita in 2005$ ppp</a:t>
                      </a:r>
                      <a:endParaRPr lang="it-IT"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hMerge="1">
                  <a:txBody>
                    <a:bodyPr/>
                    <a:lstStyle/>
                    <a:p>
                      <a:endParaRPr lang="en-US"/>
                    </a:p>
                  </a:txBody>
                  <a:tcPr/>
                </a:tc>
                <a:tc hMerge="1">
                  <a:txBody>
                    <a:bodyPr/>
                    <a:lstStyle/>
                    <a:p>
                      <a:endParaRPr lang="en-US"/>
                    </a:p>
                  </a:txBody>
                  <a:tcPr/>
                </a:tc>
                <a:tc>
                  <a:txBody>
                    <a:bodyPr/>
                    <a:lstStyle/>
                    <a:p>
                      <a:pPr algn="l" fontAlgn="b"/>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gridSpan="3">
                  <a:txBody>
                    <a:bodyPr/>
                    <a:lstStyle/>
                    <a:p>
                      <a:pPr algn="l" fontAlgn="b"/>
                      <a:r>
                        <a:rPr lang="en-US" sz="2400" u="none" strike="noStrike">
                          <a:effectLst/>
                          <a:latin typeface="Times New Roman" panose="02020603050405020304" pitchFamily="18" charset="0"/>
                          <a:cs typeface="Times New Roman" panose="02020603050405020304" pitchFamily="18" charset="0"/>
                        </a:rPr>
                        <a:t>Gross Fixed Investment as % of GDP</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hMerge="1">
                  <a:txBody>
                    <a:bodyPr/>
                    <a:lstStyle/>
                    <a:p>
                      <a:endParaRPr lang="en-US"/>
                    </a:p>
                  </a:txBody>
                  <a:tcPr/>
                </a:tc>
                <a:tc hMerge="1">
                  <a:txBody>
                    <a:bodyPr/>
                    <a:lstStyle/>
                    <a:p>
                      <a:endParaRPr lang="en-US"/>
                    </a:p>
                  </a:txBody>
                  <a:tcPr/>
                </a:tc>
              </a:tr>
              <a:tr h="562737">
                <a:tc>
                  <a:txBody>
                    <a:bodyPr/>
                    <a:lstStyle/>
                    <a:p>
                      <a:pPr algn="l" fontAlgn="b"/>
                      <a:r>
                        <a:rPr lang="en-US" sz="2400" u="none" strike="noStrike" dirty="0">
                          <a:effectLst/>
                          <a:latin typeface="Times New Roman" panose="02020603050405020304" pitchFamily="18" charset="0"/>
                          <a:cs typeface="Times New Roman" panose="02020603050405020304" pitchFamily="18" charset="0"/>
                        </a:rPr>
                        <a:t>Year</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400" u="none" strike="noStrike" dirty="0">
                          <a:effectLst/>
                          <a:latin typeface="Times New Roman" panose="02020603050405020304" pitchFamily="18" charset="0"/>
                          <a:cs typeface="Times New Roman" panose="02020603050405020304" pitchFamily="18" charset="0"/>
                        </a:rPr>
                        <a:t>Egypt</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400" u="none" strike="noStrike">
                          <a:effectLst/>
                          <a:latin typeface="Times New Roman" panose="02020603050405020304" pitchFamily="18" charset="0"/>
                          <a:cs typeface="Times New Roman" panose="02020603050405020304" pitchFamily="18" charset="0"/>
                        </a:rPr>
                        <a:t>Jordan</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400" u="none" strike="noStrike">
                          <a:effectLst/>
                          <a:latin typeface="Times New Roman" panose="02020603050405020304" pitchFamily="18" charset="0"/>
                          <a:cs typeface="Times New Roman" panose="02020603050405020304" pitchFamily="18" charset="0"/>
                        </a:rPr>
                        <a:t>Israel</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400" u="none" strike="noStrike">
                          <a:effectLst/>
                          <a:latin typeface="Times New Roman" panose="02020603050405020304" pitchFamily="18" charset="0"/>
                          <a:cs typeface="Times New Roman" panose="02020603050405020304" pitchFamily="18" charset="0"/>
                        </a:rPr>
                        <a:t>Egypt</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400" u="none" strike="noStrike">
                          <a:effectLst/>
                          <a:latin typeface="Times New Roman" panose="02020603050405020304" pitchFamily="18" charset="0"/>
                          <a:cs typeface="Times New Roman" panose="02020603050405020304" pitchFamily="18" charset="0"/>
                        </a:rPr>
                        <a:t>Jordan</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400" u="none" strike="noStrike">
                          <a:effectLst/>
                          <a:latin typeface="Times New Roman" panose="02020603050405020304" pitchFamily="18" charset="0"/>
                          <a:cs typeface="Times New Roman" panose="02020603050405020304" pitchFamily="18" charset="0"/>
                        </a:rPr>
                        <a:t>Israel</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62737">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1985</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2973</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4180</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15924</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25.2</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19</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18.8</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62737">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1990</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3266</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3293</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17863</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26.9</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26</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18.1</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62737">
                <a:tc>
                  <a:txBody>
                    <a:bodyPr/>
                    <a:lstStyle/>
                    <a:p>
                      <a:pPr algn="r" fontAlgn="b"/>
                      <a:r>
                        <a:rPr lang="en-US" sz="2800" u="none" strike="noStrike">
                          <a:effectLst/>
                          <a:latin typeface="Times New Roman" panose="02020603050405020304" pitchFamily="18" charset="0"/>
                          <a:cs typeface="Times New Roman" panose="02020603050405020304" pitchFamily="18" charset="0"/>
                        </a:rPr>
                        <a:t>1995</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3555</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3506</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20575</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19.2</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29.6</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24.3</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62737">
                <a:tc>
                  <a:txBody>
                    <a:bodyPr/>
                    <a:lstStyle/>
                    <a:p>
                      <a:pPr algn="r" fontAlgn="b"/>
                      <a:r>
                        <a:rPr lang="en-US" sz="2800" u="none" strike="noStrike">
                          <a:effectLst/>
                          <a:latin typeface="Times New Roman" panose="02020603050405020304" pitchFamily="18" charset="0"/>
                          <a:cs typeface="Times New Roman" panose="02020603050405020304" pitchFamily="18" charset="0"/>
                        </a:rPr>
                        <a:t>2000</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4236</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3591</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23212</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18.9</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21.1</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18.8</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62737">
                <a:tc>
                  <a:txBody>
                    <a:bodyPr/>
                    <a:lstStyle/>
                    <a:p>
                      <a:pPr algn="r" fontAlgn="b"/>
                      <a:r>
                        <a:rPr lang="en-US" sz="2800" u="none" strike="noStrike">
                          <a:effectLst/>
                          <a:latin typeface="Times New Roman" panose="02020603050405020304" pitchFamily="18" charset="0"/>
                          <a:cs typeface="Times New Roman" panose="02020603050405020304" pitchFamily="18" charset="0"/>
                        </a:rPr>
                        <a:t>2005</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4642</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4335</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23340</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17.9</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30.6</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16.5</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62737">
                <a:tc>
                  <a:txBody>
                    <a:bodyPr/>
                    <a:lstStyle/>
                    <a:p>
                      <a:pPr algn="r" fontAlgn="b"/>
                      <a:r>
                        <a:rPr lang="en-US" sz="2800" u="none" strike="noStrike">
                          <a:effectLst/>
                          <a:latin typeface="Times New Roman" panose="02020603050405020304" pitchFamily="18" charset="0"/>
                          <a:cs typeface="Times New Roman" panose="02020603050405020304" pitchFamily="18" charset="0"/>
                        </a:rPr>
                        <a:t>2010</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5760</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5250</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25994</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18.6</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23</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17.8</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62737">
                <a:tc>
                  <a:txBody>
                    <a:bodyPr/>
                    <a:lstStyle/>
                    <a:p>
                      <a:pPr algn="r" fontAlgn="b"/>
                      <a:r>
                        <a:rPr lang="en-US" sz="2800" u="none" strike="noStrike">
                          <a:effectLst/>
                          <a:latin typeface="Times New Roman" panose="02020603050405020304" pitchFamily="18" charset="0"/>
                          <a:cs typeface="Times New Roman" panose="02020603050405020304" pitchFamily="18" charset="0"/>
                        </a:rPr>
                        <a:t>2011</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5764</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5268</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26719</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19.3</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24.5</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18.7</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62737">
                <a:tc>
                  <a:txBody>
                    <a:bodyPr/>
                    <a:lstStyle/>
                    <a:p>
                      <a:pPr algn="r" fontAlgn="b"/>
                      <a:r>
                        <a:rPr lang="en-US" sz="2800" u="none" strike="noStrike">
                          <a:effectLst/>
                          <a:latin typeface="Times New Roman" panose="02020603050405020304" pitchFamily="18" charset="0"/>
                          <a:cs typeface="Times New Roman" panose="02020603050405020304" pitchFamily="18" charset="0"/>
                        </a:rPr>
                        <a:t>2012</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5795</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5298</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19.3</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25.2</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dirty="0" err="1">
                          <a:effectLst/>
                          <a:latin typeface="Times New Roman" panose="02020603050405020304" pitchFamily="18" charset="0"/>
                          <a:cs typeface="Times New Roman" panose="02020603050405020304" pitchFamily="18" charset="0"/>
                        </a:rPr>
                        <a:t>n.a</a:t>
                      </a:r>
                      <a:r>
                        <a:rPr lang="en-US" sz="2800" u="none" strike="noStrike" dirty="0">
                          <a:effectLst/>
                          <a:latin typeface="Times New Roman" panose="02020603050405020304" pitchFamily="18" charset="0"/>
                          <a:cs typeface="Times New Roman" panose="02020603050405020304" pitchFamily="18" charset="0"/>
                        </a:rPr>
                        <a:t>.</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bl>
          </a:graphicData>
        </a:graphic>
      </p:graphicFrame>
    </p:spTree>
    <p:extLst>
      <p:ext uri="{BB962C8B-B14F-4D97-AF65-F5344CB8AC3E}">
        <p14:creationId xmlns:p14="http://schemas.microsoft.com/office/powerpoint/2010/main" val="2529876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3469234"/>
              </p:ext>
            </p:extLst>
          </p:nvPr>
        </p:nvGraphicFramePr>
        <p:xfrm>
          <a:off x="457203" y="2"/>
          <a:ext cx="8153397" cy="6553194"/>
        </p:xfrm>
        <a:graphic>
          <a:graphicData uri="http://schemas.openxmlformats.org/drawingml/2006/table">
            <a:tbl>
              <a:tblPr>
                <a:tableStyleId>{5C22544A-7EE6-4342-B048-85BDC9FD1C3A}</a:tableStyleId>
              </a:tblPr>
              <a:tblGrid>
                <a:gridCol w="1164771"/>
                <a:gridCol w="1164771"/>
                <a:gridCol w="1164771"/>
                <a:gridCol w="1164771"/>
                <a:gridCol w="1164771"/>
                <a:gridCol w="1164771"/>
                <a:gridCol w="1164771"/>
              </a:tblGrid>
              <a:tr h="1507965">
                <a:tc>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gridSpan="3">
                  <a:txBody>
                    <a:bodyPr/>
                    <a:lstStyle/>
                    <a:p>
                      <a:pPr algn="l" fontAlgn="b"/>
                      <a:r>
                        <a:rPr lang="en-US" sz="2800" u="none" strike="noStrike" dirty="0">
                          <a:effectLst/>
                          <a:latin typeface="Times New Roman" panose="02020603050405020304" pitchFamily="18" charset="0"/>
                          <a:cs typeface="Times New Roman" panose="02020603050405020304" pitchFamily="18" charset="0"/>
                        </a:rPr>
                        <a:t>Manufacturing as % of GDP </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hMerge="1">
                  <a:txBody>
                    <a:bodyPr/>
                    <a:lstStyle/>
                    <a:p>
                      <a:endParaRPr lang="en-US"/>
                    </a:p>
                  </a:txBody>
                  <a:tcPr/>
                </a:tc>
                <a:tc hMerge="1">
                  <a:txBody>
                    <a:bodyPr/>
                    <a:lstStyle/>
                    <a:p>
                      <a:endParaRPr lang="en-US"/>
                    </a:p>
                  </a:txBody>
                  <a:tcPr/>
                </a:tc>
                <a:tc gridSpan="3">
                  <a:txBody>
                    <a:bodyPr/>
                    <a:lstStyle/>
                    <a:p>
                      <a:pPr algn="l" fontAlgn="b"/>
                      <a:r>
                        <a:rPr lang="en-US" sz="2800" u="none" strike="noStrike">
                          <a:effectLst/>
                          <a:latin typeface="Times New Roman" panose="02020603050405020304" pitchFamily="18" charset="0"/>
                          <a:cs typeface="Times New Roman" panose="02020603050405020304" pitchFamily="18" charset="0"/>
                        </a:rPr>
                        <a:t>Female Labor Force Participation Rate (15-64)</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hMerge="1">
                  <a:txBody>
                    <a:bodyPr/>
                    <a:lstStyle/>
                    <a:p>
                      <a:endParaRPr lang="en-US"/>
                    </a:p>
                  </a:txBody>
                  <a:tcPr/>
                </a:tc>
                <a:tc hMerge="1">
                  <a:txBody>
                    <a:bodyPr/>
                    <a:lstStyle/>
                    <a:p>
                      <a:endParaRPr lang="en-US"/>
                    </a:p>
                  </a:txBody>
                  <a:tcPr/>
                </a:tc>
              </a:tr>
              <a:tr h="560581">
                <a:tc>
                  <a:txBody>
                    <a:bodyPr/>
                    <a:lstStyle/>
                    <a:p>
                      <a:pPr algn="l" fontAlgn="b"/>
                      <a:r>
                        <a:rPr lang="en-US" sz="2800" b="0" i="0" u="none" strike="noStrike" dirty="0" smtClean="0">
                          <a:solidFill>
                            <a:srgbClr val="000000"/>
                          </a:solidFill>
                          <a:effectLst/>
                          <a:latin typeface="Times New Roman" panose="02020603050405020304" pitchFamily="18" charset="0"/>
                          <a:cs typeface="Times New Roman" panose="02020603050405020304" pitchFamily="18" charset="0"/>
                        </a:rPr>
                        <a:t>Year</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dirty="0">
                          <a:effectLst/>
                          <a:latin typeface="Times New Roman" panose="02020603050405020304" pitchFamily="18" charset="0"/>
                          <a:cs typeface="Times New Roman" panose="02020603050405020304" pitchFamily="18" charset="0"/>
                        </a:rPr>
                        <a:t>Egypt</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a:effectLst/>
                          <a:latin typeface="Times New Roman" panose="02020603050405020304" pitchFamily="18" charset="0"/>
                          <a:cs typeface="Times New Roman" panose="02020603050405020304" pitchFamily="18" charset="0"/>
                        </a:rPr>
                        <a:t>Jordan</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a:effectLst/>
                          <a:latin typeface="Times New Roman" panose="02020603050405020304" pitchFamily="18" charset="0"/>
                          <a:cs typeface="Times New Roman" panose="02020603050405020304" pitchFamily="18" charset="0"/>
                        </a:rPr>
                        <a:t>Israel</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a:effectLst/>
                          <a:latin typeface="Times New Roman" panose="02020603050405020304" pitchFamily="18" charset="0"/>
                          <a:cs typeface="Times New Roman" panose="02020603050405020304" pitchFamily="18" charset="0"/>
                        </a:rPr>
                        <a:t>Egypt</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a:effectLst/>
                          <a:latin typeface="Times New Roman" panose="02020603050405020304" pitchFamily="18" charset="0"/>
                          <a:cs typeface="Times New Roman" panose="02020603050405020304" pitchFamily="18" charset="0"/>
                        </a:rPr>
                        <a:t>Jordan</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a:effectLst/>
                          <a:latin typeface="Times New Roman" panose="02020603050405020304" pitchFamily="18" charset="0"/>
                          <a:cs typeface="Times New Roman" panose="02020603050405020304" pitchFamily="18" charset="0"/>
                        </a:rPr>
                        <a:t>Israel</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60581">
                <a:tc>
                  <a:txBody>
                    <a:bodyPr/>
                    <a:lstStyle/>
                    <a:p>
                      <a:pPr algn="r" fontAlgn="b"/>
                      <a:r>
                        <a:rPr lang="en-US" sz="2800" b="0" i="0" u="none" strike="noStrike" dirty="0">
                          <a:solidFill>
                            <a:srgbClr val="000000"/>
                          </a:solidFill>
                          <a:effectLst/>
                          <a:latin typeface="Times New Roman" panose="02020603050405020304" pitchFamily="18" charset="0"/>
                          <a:cs typeface="Times New Roman" panose="02020603050405020304" pitchFamily="18" charset="0"/>
                        </a:rPr>
                        <a:t>1985</a:t>
                      </a: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13.5</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11.5</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60581">
                <a:tc>
                  <a:txBody>
                    <a:bodyPr/>
                    <a:lstStyle/>
                    <a:p>
                      <a:pPr algn="r" fontAlgn="b"/>
                      <a:r>
                        <a:rPr lang="en-US" sz="2800" b="0" i="0" u="none" strike="noStrike" dirty="0">
                          <a:solidFill>
                            <a:srgbClr val="000000"/>
                          </a:solidFill>
                          <a:effectLst/>
                          <a:latin typeface="Times New Roman" panose="02020603050405020304" pitchFamily="18" charset="0"/>
                          <a:cs typeface="Times New Roman" panose="02020603050405020304" pitchFamily="18" charset="0"/>
                        </a:rPr>
                        <a:t>1990</a:t>
                      </a: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17.8</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14.9</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27.9</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9.5</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46.9</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60581">
                <a:tc>
                  <a:txBody>
                    <a:bodyPr/>
                    <a:lstStyle/>
                    <a:p>
                      <a:pPr algn="r" fontAlgn="b"/>
                      <a:r>
                        <a:rPr lang="en-US" sz="2800" b="0" i="0" u="none" strike="noStrike">
                          <a:solidFill>
                            <a:srgbClr val="000000"/>
                          </a:solidFill>
                          <a:effectLst/>
                          <a:latin typeface="Times New Roman" panose="02020603050405020304" pitchFamily="18" charset="0"/>
                          <a:cs typeface="Times New Roman" panose="02020603050405020304" pitchFamily="18" charset="0"/>
                        </a:rPr>
                        <a:t>1995</a:t>
                      </a: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17.4</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15.1</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22.9</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12.4</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52.7</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60581">
                <a:tc>
                  <a:txBody>
                    <a:bodyPr/>
                    <a:lstStyle/>
                    <a:p>
                      <a:pPr algn="r" fontAlgn="b"/>
                      <a:r>
                        <a:rPr lang="en-US" sz="2800" b="0" i="0" u="none" strike="noStrike">
                          <a:solidFill>
                            <a:srgbClr val="000000"/>
                          </a:solidFill>
                          <a:effectLst/>
                          <a:latin typeface="Times New Roman" panose="02020603050405020304" pitchFamily="18" charset="0"/>
                          <a:cs typeface="Times New Roman" panose="02020603050405020304" pitchFamily="18" charset="0"/>
                        </a:rPr>
                        <a:t>2000</a:t>
                      </a: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19.4</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15.7</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21.3</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13.3</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56.2</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60581">
                <a:tc>
                  <a:txBody>
                    <a:bodyPr/>
                    <a:lstStyle/>
                    <a:p>
                      <a:pPr algn="r" fontAlgn="b"/>
                      <a:r>
                        <a:rPr lang="en-US" sz="2800" b="0" i="0" u="none" strike="noStrike">
                          <a:solidFill>
                            <a:srgbClr val="000000"/>
                          </a:solidFill>
                          <a:effectLst/>
                          <a:latin typeface="Times New Roman" panose="02020603050405020304" pitchFamily="18" charset="0"/>
                          <a:cs typeface="Times New Roman" panose="02020603050405020304" pitchFamily="18" charset="0"/>
                        </a:rPr>
                        <a:t>2005</a:t>
                      </a: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17</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18.2</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dirty="0" err="1">
                          <a:effectLst/>
                          <a:latin typeface="Times New Roman" panose="02020603050405020304" pitchFamily="18" charset="0"/>
                          <a:cs typeface="Times New Roman" panose="02020603050405020304" pitchFamily="18" charset="0"/>
                        </a:rPr>
                        <a:t>n.a</a:t>
                      </a:r>
                      <a:r>
                        <a:rPr lang="en-US" sz="2800" u="none" strike="noStrike" dirty="0">
                          <a:effectLst/>
                          <a:latin typeface="Times New Roman" panose="02020603050405020304" pitchFamily="18" charset="0"/>
                          <a:cs typeface="Times New Roman" panose="02020603050405020304" pitchFamily="18" charset="0"/>
                        </a:rPr>
                        <a:t>.</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22.3</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12.8</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58.2</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60581">
                <a:tc>
                  <a:txBody>
                    <a:bodyPr/>
                    <a:lstStyle/>
                    <a:p>
                      <a:pPr algn="r" fontAlgn="b"/>
                      <a:r>
                        <a:rPr lang="en-US" sz="2800" b="0" i="0" u="none" strike="noStrike">
                          <a:solidFill>
                            <a:srgbClr val="000000"/>
                          </a:solidFill>
                          <a:effectLst/>
                          <a:latin typeface="Times New Roman" panose="02020603050405020304" pitchFamily="18" charset="0"/>
                          <a:cs typeface="Times New Roman" panose="02020603050405020304" pitchFamily="18" charset="0"/>
                        </a:rPr>
                        <a:t>2010</a:t>
                      </a: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15.8</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18.2</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dirty="0" err="1">
                          <a:effectLst/>
                          <a:latin typeface="Times New Roman" panose="02020603050405020304" pitchFamily="18" charset="0"/>
                          <a:cs typeface="Times New Roman" panose="02020603050405020304" pitchFamily="18" charset="0"/>
                        </a:rPr>
                        <a:t>n.a</a:t>
                      </a:r>
                      <a:r>
                        <a:rPr lang="en-US" sz="2800" u="none" strike="noStrike" dirty="0">
                          <a:effectLst/>
                          <a:latin typeface="Times New Roman" panose="02020603050405020304" pitchFamily="18" charset="0"/>
                          <a:cs typeface="Times New Roman" panose="02020603050405020304" pitchFamily="18" charset="0"/>
                        </a:rPr>
                        <a:t>.</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25.3</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16.3</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61.2</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60581">
                <a:tc>
                  <a:txBody>
                    <a:bodyPr/>
                    <a:lstStyle/>
                    <a:p>
                      <a:pPr algn="r" fontAlgn="b"/>
                      <a:r>
                        <a:rPr lang="en-US" sz="2800" b="0" i="0" u="none" strike="noStrike">
                          <a:solidFill>
                            <a:srgbClr val="000000"/>
                          </a:solidFill>
                          <a:effectLst/>
                          <a:latin typeface="Times New Roman" panose="02020603050405020304" pitchFamily="18" charset="0"/>
                          <a:cs typeface="Times New Roman" panose="02020603050405020304" pitchFamily="18" charset="0"/>
                        </a:rPr>
                        <a:t>2011</a:t>
                      </a: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15.2</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19.4</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25.5</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16.6</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61.3</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60581">
                <a:tc>
                  <a:txBody>
                    <a:bodyPr/>
                    <a:lstStyle/>
                    <a:p>
                      <a:pPr algn="r" fontAlgn="b"/>
                      <a:r>
                        <a:rPr lang="en-US" sz="2800" b="0" i="0" u="none" strike="noStrike" dirty="0">
                          <a:solidFill>
                            <a:srgbClr val="000000"/>
                          </a:solidFill>
                          <a:effectLst/>
                          <a:latin typeface="Times New Roman" panose="02020603050405020304" pitchFamily="18" charset="0"/>
                          <a:cs typeface="Times New Roman" panose="02020603050405020304" pitchFamily="18" charset="0"/>
                        </a:rPr>
                        <a:t>2012</a:t>
                      </a: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14.7</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18.5</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dirty="0" err="1">
                          <a:effectLst/>
                          <a:latin typeface="Times New Roman" panose="02020603050405020304" pitchFamily="18" charset="0"/>
                          <a:cs typeface="Times New Roman" panose="02020603050405020304" pitchFamily="18" charset="0"/>
                        </a:rPr>
                        <a:t>n.a</a:t>
                      </a:r>
                      <a:r>
                        <a:rPr lang="en-US" sz="2800" u="none" strike="noStrike" dirty="0">
                          <a:effectLst/>
                          <a:latin typeface="Times New Roman" panose="02020603050405020304" pitchFamily="18" charset="0"/>
                          <a:cs typeface="Times New Roman" panose="02020603050405020304" pitchFamily="18" charset="0"/>
                        </a:rPr>
                        <a:t>.</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bl>
          </a:graphicData>
        </a:graphic>
      </p:graphicFrame>
    </p:spTree>
    <p:extLst>
      <p:ext uri="{BB962C8B-B14F-4D97-AF65-F5344CB8AC3E}">
        <p14:creationId xmlns:p14="http://schemas.microsoft.com/office/powerpoint/2010/main" val="1934036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31626019"/>
              </p:ext>
            </p:extLst>
          </p:nvPr>
        </p:nvGraphicFramePr>
        <p:xfrm>
          <a:off x="533399" y="304799"/>
          <a:ext cx="8153400" cy="6939104"/>
        </p:xfrm>
        <a:graphic>
          <a:graphicData uri="http://schemas.openxmlformats.org/drawingml/2006/table">
            <a:tbl>
              <a:tblPr>
                <a:tableStyleId>{5C22544A-7EE6-4342-B048-85BDC9FD1C3A}</a:tableStyleId>
              </a:tblPr>
              <a:tblGrid>
                <a:gridCol w="1219200"/>
                <a:gridCol w="977178"/>
                <a:gridCol w="446420"/>
                <a:gridCol w="1053548"/>
                <a:gridCol w="309517"/>
                <a:gridCol w="1071405"/>
                <a:gridCol w="3076132"/>
              </a:tblGrid>
              <a:tr h="152401">
                <a:tc>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gridSpan="6">
                  <a:txBody>
                    <a:bodyPr/>
                    <a:lstStyle/>
                    <a:p>
                      <a:pPr algn="ctr" fontAlgn="b"/>
                      <a:r>
                        <a:rPr lang="en-US" sz="2800" b="0" i="0" u="none" strike="noStrike" dirty="0" smtClean="0">
                          <a:solidFill>
                            <a:srgbClr val="000000"/>
                          </a:solidFill>
                          <a:effectLst/>
                          <a:latin typeface="Times New Roman" panose="02020603050405020304" pitchFamily="18" charset="0"/>
                          <a:cs typeface="Times New Roman" panose="02020603050405020304" pitchFamily="18" charset="0"/>
                        </a:rPr>
                        <a:t>FDI as % of GDP</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hMerge="1">
                  <a:txBody>
                    <a:bodyPr/>
                    <a:lstStyle/>
                    <a:p>
                      <a:endParaRPr lang="en-US"/>
                    </a:p>
                  </a:txBody>
                  <a:tcPr/>
                </a:tc>
                <a:tc hMerge="1">
                  <a:txBody>
                    <a:bodyPr/>
                    <a:lstStyle/>
                    <a:p>
                      <a:pPr algn="ctr"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hMerge="1">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hMerge="1">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hMerge="1">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r>
              <a:tr h="152401">
                <a:tc>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gridSpan="2">
                  <a:txBody>
                    <a:bodyPr/>
                    <a:lstStyle/>
                    <a:p>
                      <a:pPr algn="ctr" fontAlgn="b"/>
                      <a:r>
                        <a:rPr lang="en-US" sz="2800" u="none" strike="noStrike" dirty="0">
                          <a:effectLst/>
                          <a:latin typeface="Times New Roman" panose="02020603050405020304" pitchFamily="18" charset="0"/>
                          <a:cs typeface="Times New Roman" panose="02020603050405020304" pitchFamily="18" charset="0"/>
                        </a:rPr>
                        <a:t>Jordan</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hMerge="1">
                  <a:txBody>
                    <a:bodyPr/>
                    <a:lstStyle/>
                    <a:p>
                      <a:endParaRPr lang="en-US"/>
                    </a:p>
                  </a:txBody>
                  <a:tcPr/>
                </a:tc>
                <a:tc>
                  <a:txBody>
                    <a:bodyPr/>
                    <a:lstStyle/>
                    <a:p>
                      <a:pPr algn="ctr" fontAlgn="b"/>
                      <a:r>
                        <a:rPr lang="en-US" sz="2800" u="none" strike="noStrike" dirty="0">
                          <a:effectLst/>
                          <a:latin typeface="Times New Roman" panose="02020603050405020304" pitchFamily="18" charset="0"/>
                          <a:cs typeface="Times New Roman" panose="02020603050405020304" pitchFamily="18" charset="0"/>
                        </a:rPr>
                        <a:t>Egypt</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r>
                        <a:rPr lang="en-US" sz="2800" u="none" strike="noStrike" dirty="0">
                          <a:effectLst/>
                          <a:latin typeface="Times New Roman" panose="02020603050405020304" pitchFamily="18" charset="0"/>
                          <a:cs typeface="Times New Roman" panose="02020603050405020304" pitchFamily="18" charset="0"/>
                        </a:rPr>
                        <a:t>Israel</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r>
                        <a:rPr lang="en-US" sz="2800" u="none" strike="noStrike" dirty="0">
                          <a:effectLst/>
                          <a:latin typeface="Times New Roman" panose="02020603050405020304" pitchFamily="18" charset="0"/>
                          <a:cs typeface="Times New Roman" panose="02020603050405020304" pitchFamily="18" charset="0"/>
                        </a:rPr>
                        <a:t>West </a:t>
                      </a:r>
                      <a:r>
                        <a:rPr lang="en-US" sz="2800" u="none" strike="noStrike" dirty="0" err="1" smtClean="0">
                          <a:effectLst/>
                          <a:latin typeface="Times New Roman" panose="02020603050405020304" pitchFamily="18" charset="0"/>
                          <a:cs typeface="Times New Roman" panose="02020603050405020304" pitchFamily="18" charset="0"/>
                        </a:rPr>
                        <a:t>Bank,Gaza</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r>
              <a:tr h="179395">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1985</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0.49</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3.39</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0.5</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r>
              <a:tr h="179395">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1990</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0.94</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1.7</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0.3</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r>
              <a:tr h="179395">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1995</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0.2</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0.99</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1.4</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3.8</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r>
              <a:tr h="179395">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1997</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4.98</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1.17</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1.5</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4.4</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r>
              <a:tr h="179395">
                <a:tc>
                  <a:txBody>
                    <a:bodyPr/>
                    <a:lstStyle/>
                    <a:p>
                      <a:pPr algn="r" fontAlgn="b"/>
                      <a:r>
                        <a:rPr lang="en-US" sz="2800" u="none" strike="noStrike">
                          <a:effectLst/>
                          <a:latin typeface="Times New Roman" panose="02020603050405020304" pitchFamily="18" charset="0"/>
                          <a:cs typeface="Times New Roman" panose="02020603050405020304" pitchFamily="18" charset="0"/>
                        </a:rPr>
                        <a:t>1998</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3.92</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1.31</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1.6</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5.5</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r>
              <a:tr h="179395">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2000</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9.25</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1.24</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6.4</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1.5</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r>
              <a:tr h="179395">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2003</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4.05</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0.29</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2.8</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0.6</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r>
              <a:tr h="179395">
                <a:tc>
                  <a:txBody>
                    <a:bodyPr/>
                    <a:lstStyle/>
                    <a:p>
                      <a:pPr algn="r" fontAlgn="b"/>
                      <a:r>
                        <a:rPr lang="en-US" sz="2800" u="none" strike="noStrike">
                          <a:effectLst/>
                          <a:latin typeface="Times New Roman" panose="02020603050405020304" pitchFamily="18" charset="0"/>
                          <a:cs typeface="Times New Roman" panose="02020603050405020304" pitchFamily="18" charset="0"/>
                        </a:rPr>
                        <a:t>2004</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7.96</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1.24</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2.3</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1.4</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r>
              <a:tr h="179395">
                <a:tc>
                  <a:txBody>
                    <a:bodyPr/>
                    <a:lstStyle/>
                    <a:p>
                      <a:pPr algn="r" fontAlgn="b"/>
                      <a:r>
                        <a:rPr lang="en-US" sz="2800" u="none" strike="noStrike">
                          <a:effectLst/>
                          <a:latin typeface="Times New Roman" panose="02020603050405020304" pitchFamily="18" charset="0"/>
                          <a:cs typeface="Times New Roman" panose="02020603050405020304" pitchFamily="18" charset="0"/>
                        </a:rPr>
                        <a:t>2005</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15.97</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5.99</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3.6</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0.9</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r>
              <a:tr h="179395">
                <a:tc>
                  <a:txBody>
                    <a:bodyPr/>
                    <a:lstStyle/>
                    <a:p>
                      <a:pPr algn="r" fontAlgn="b"/>
                      <a:r>
                        <a:rPr lang="en-US" sz="2800" u="none" strike="noStrike">
                          <a:effectLst/>
                          <a:latin typeface="Times New Roman" panose="02020603050405020304" pitchFamily="18" charset="0"/>
                          <a:cs typeface="Times New Roman" panose="02020603050405020304" pitchFamily="18" charset="0"/>
                        </a:rPr>
                        <a:t>2006</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26.1</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10.27</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10.5</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r>
              <a:tr h="179395">
                <a:tc>
                  <a:txBody>
                    <a:bodyPr/>
                    <a:lstStyle/>
                    <a:p>
                      <a:pPr algn="r" fontAlgn="b"/>
                      <a:r>
                        <a:rPr lang="en-US" sz="2800" u="none" strike="noStrike">
                          <a:effectLst/>
                          <a:latin typeface="Times New Roman" panose="02020603050405020304" pitchFamily="18" charset="0"/>
                          <a:cs typeface="Times New Roman" panose="02020603050405020304" pitchFamily="18" charset="0"/>
                        </a:rPr>
                        <a:t>2007</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11.6</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8.87</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5.3</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r>
              <a:tr h="179395">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2010</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6.2</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2.9</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2.5</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r>
              <a:tr h="179395">
                <a:tc>
                  <a:txBody>
                    <a:bodyPr/>
                    <a:lstStyle/>
                    <a:p>
                      <a:pPr algn="r" fontAlgn="b"/>
                      <a:r>
                        <a:rPr lang="en-US" sz="2800" u="none" strike="noStrike">
                          <a:effectLst/>
                          <a:latin typeface="Times New Roman" panose="02020603050405020304" pitchFamily="18" charset="0"/>
                          <a:cs typeface="Times New Roman" panose="02020603050405020304" pitchFamily="18" charset="0"/>
                        </a:rPr>
                        <a:t>2011</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5.1</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-0.2</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4.6</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r>
              <a:tr h="179395">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r>
            </a:tbl>
          </a:graphicData>
        </a:graphic>
      </p:graphicFrame>
    </p:spTree>
    <p:extLst>
      <p:ext uri="{BB962C8B-B14F-4D97-AF65-F5344CB8AC3E}">
        <p14:creationId xmlns:p14="http://schemas.microsoft.com/office/powerpoint/2010/main" val="1346356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Other Effects</a:t>
            </a:r>
            <a:endParaRPr lang="en-US" dirty="0"/>
          </a:p>
        </p:txBody>
      </p:sp>
      <p:sp>
        <p:nvSpPr>
          <p:cNvPr id="3" name="Content Placeholder 2"/>
          <p:cNvSpPr>
            <a:spLocks noGrp="1"/>
          </p:cNvSpPr>
          <p:nvPr>
            <p:ph idx="1"/>
          </p:nvPr>
        </p:nvSpPr>
        <p:spPr>
          <a:xfrm>
            <a:off x="304800" y="762000"/>
            <a:ext cx="8382000" cy="5592763"/>
          </a:xfrm>
        </p:spPr>
        <p:txBody>
          <a:bodyPr>
            <a:noAutofit/>
          </a:bodyPr>
          <a:lstStyle/>
          <a:p>
            <a:r>
              <a:rPr lang="en-US" sz="3200" b="1" dirty="0" smtClean="0"/>
              <a:t>Linkages Very Low: Especially in Jordan</a:t>
            </a:r>
          </a:p>
          <a:p>
            <a:r>
              <a:rPr lang="en-US" sz="3200" b="1" dirty="0" smtClean="0"/>
              <a:t>Some Product Upgrading  (Unit Values, Interviews and Design Centers)</a:t>
            </a:r>
          </a:p>
          <a:p>
            <a:r>
              <a:rPr lang="en-US" sz="3200" b="1" dirty="0" smtClean="0"/>
              <a:t>Policy Linkages (Strong, especially in Jordan as investors were foreign, the first in country, JGATE efforts to increase linkages , end of discrimination </a:t>
            </a:r>
            <a:r>
              <a:rPr lang="en-US" sz="3200" b="1" dirty="0" err="1" smtClean="0"/>
              <a:t>vs</a:t>
            </a:r>
            <a:r>
              <a:rPr lang="en-US" sz="3200" b="1" dirty="0" smtClean="0"/>
              <a:t> privately owned QIZs , dealing with labor law violations, lowering of tariffs on imported cloth to other producers, lowering of high-priced Israeli minimum %</a:t>
            </a:r>
          </a:p>
          <a:p>
            <a:pPr marL="0" indent="0">
              <a:buNone/>
            </a:pPr>
            <a:endParaRPr lang="en-US" sz="3200" b="1" dirty="0"/>
          </a:p>
        </p:txBody>
      </p:sp>
    </p:spTree>
    <p:extLst>
      <p:ext uri="{BB962C8B-B14F-4D97-AF65-F5344CB8AC3E}">
        <p14:creationId xmlns:p14="http://schemas.microsoft.com/office/powerpoint/2010/main" val="3247244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Normalization</a:t>
            </a:r>
            <a:endParaRPr lang="en-US" dirty="0"/>
          </a:p>
        </p:txBody>
      </p:sp>
      <p:sp>
        <p:nvSpPr>
          <p:cNvPr id="3" name="Content Placeholder 2"/>
          <p:cNvSpPr>
            <a:spLocks noGrp="1"/>
          </p:cNvSpPr>
          <p:nvPr>
            <p:ph idx="1"/>
          </p:nvPr>
        </p:nvSpPr>
        <p:spPr>
          <a:xfrm>
            <a:off x="457200" y="990600"/>
            <a:ext cx="8229600" cy="5867400"/>
          </a:xfrm>
        </p:spPr>
        <p:txBody>
          <a:bodyPr>
            <a:normAutofit fontScale="92500" lnSpcReduction="10000"/>
          </a:bodyPr>
          <a:lstStyle/>
          <a:p>
            <a:r>
              <a:rPr lang="en-US" b="1" dirty="0" smtClean="0"/>
              <a:t>No Wars, despite relative continuous WBG-Israel conflicts </a:t>
            </a:r>
          </a:p>
          <a:p>
            <a:r>
              <a:rPr lang="en-US" b="1" dirty="0" smtClean="0"/>
              <a:t>But Otherwise Normalization Remains Weak</a:t>
            </a:r>
          </a:p>
          <a:p>
            <a:r>
              <a:rPr lang="en-US" b="1" dirty="0" smtClean="0"/>
              <a:t>But Israeli –Palestinian troubles are what have made this most difficult. Public opinion more positive when these relations are most peaceful. Media coverage sometimes fans the flames of protest </a:t>
            </a:r>
          </a:p>
          <a:p>
            <a:r>
              <a:rPr lang="en-US" b="1" dirty="0" smtClean="0"/>
              <a:t>When economic benefits strongest and most needed, governments not afraid to defend the programs. Example of current situation in Egypt </a:t>
            </a:r>
          </a:p>
          <a:p>
            <a:r>
              <a:rPr lang="en-US" b="1" dirty="0" smtClean="0"/>
              <a:t>Protesters in Jordan during 2</a:t>
            </a:r>
            <a:r>
              <a:rPr lang="en-US" b="1" baseline="30000" dirty="0" smtClean="0"/>
              <a:t>nd</a:t>
            </a:r>
            <a:r>
              <a:rPr lang="en-US" b="1" dirty="0" smtClean="0"/>
              <a:t> Intifada (2000-2005) </a:t>
            </a:r>
          </a:p>
          <a:p>
            <a:r>
              <a:rPr lang="en-US" b="1" dirty="0" smtClean="0"/>
              <a:t>Israeli businessmen faced demonstrations from Israeli labor unions </a:t>
            </a:r>
          </a:p>
          <a:p>
            <a:r>
              <a:rPr lang="en-US" b="1" dirty="0" smtClean="0"/>
              <a:t>Chaotic economic and political conditions lead to harmful uncertainty</a:t>
            </a:r>
          </a:p>
          <a:p>
            <a:r>
              <a:rPr lang="en-US" b="1" dirty="0" smtClean="0"/>
              <a:t>Lack of Transparency in insider agreements as in Egypt-Israel agreement on natural gas deal</a:t>
            </a:r>
            <a:endParaRPr lang="en-US" b="1" dirty="0"/>
          </a:p>
        </p:txBody>
      </p:sp>
    </p:spTree>
    <p:extLst>
      <p:ext uri="{BB962C8B-B14F-4D97-AF65-F5344CB8AC3E}">
        <p14:creationId xmlns:p14="http://schemas.microsoft.com/office/powerpoint/2010/main" val="4294910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b="1" dirty="0" smtClean="0"/>
              <a:t>The initiation by businessmen seeing mutual advantage was extremely useful</a:t>
            </a:r>
          </a:p>
          <a:p>
            <a:endParaRPr lang="en-US" b="1" dirty="0" smtClean="0"/>
          </a:p>
          <a:p>
            <a:r>
              <a:rPr lang="en-US" b="1" dirty="0" smtClean="0"/>
              <a:t>The one sure loser has been the excluded group: WBG</a:t>
            </a:r>
          </a:p>
          <a:p>
            <a:r>
              <a:rPr lang="en-US" b="1" dirty="0"/>
              <a:t> </a:t>
            </a:r>
            <a:r>
              <a:rPr lang="en-US" b="1" dirty="0" smtClean="0"/>
              <a:t>Protocol of Oslo Accords did not have a good dispute resolution system in presence of huge power and bargaining differences between Israel and PA and WBG firms  </a:t>
            </a:r>
          </a:p>
          <a:p>
            <a:r>
              <a:rPr lang="en-US" b="1" dirty="0" smtClean="0"/>
              <a:t>Continuing difficulties of WBG have made normalization very difficult in Egypt, Jordan</a:t>
            </a:r>
            <a:endParaRPr lang="en-US" b="1" dirty="0"/>
          </a:p>
        </p:txBody>
      </p:sp>
    </p:spTree>
    <p:extLst>
      <p:ext uri="{BB962C8B-B14F-4D97-AF65-F5344CB8AC3E}">
        <p14:creationId xmlns:p14="http://schemas.microsoft.com/office/powerpoint/2010/main" val="1277359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Unique Business-Initiated Program to Achieve</a:t>
            </a:r>
            <a:endParaRPr lang="en-US" dirty="0"/>
          </a:p>
        </p:txBody>
      </p:sp>
      <p:sp>
        <p:nvSpPr>
          <p:cNvPr id="3" name="Content Placeholder 2"/>
          <p:cNvSpPr>
            <a:spLocks noGrp="1"/>
          </p:cNvSpPr>
          <p:nvPr>
            <p:ph idx="1"/>
          </p:nvPr>
        </p:nvSpPr>
        <p:spPr/>
        <p:txBody>
          <a:bodyPr>
            <a:normAutofit/>
          </a:bodyPr>
          <a:lstStyle/>
          <a:p>
            <a:r>
              <a:rPr lang="en-US" sz="2800" b="1" dirty="0" smtClean="0"/>
              <a:t>Prosperity and Growth as well as Peace between States formerly in Armed Conflict with Each Other: Israel and Arab States (Egypt, Jordan and Palestinian Territories) </a:t>
            </a:r>
            <a:endParaRPr lang="en-US" sz="28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597" y="4038600"/>
            <a:ext cx="3795713"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4084636"/>
            <a:ext cx="3352800"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3428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Recommendations</a:t>
            </a:r>
            <a:endParaRPr lang="en-US" dirty="0"/>
          </a:p>
        </p:txBody>
      </p:sp>
      <p:sp>
        <p:nvSpPr>
          <p:cNvPr id="3" name="Content Placeholder 2"/>
          <p:cNvSpPr>
            <a:spLocks noGrp="1"/>
          </p:cNvSpPr>
          <p:nvPr>
            <p:ph idx="1"/>
          </p:nvPr>
        </p:nvSpPr>
        <p:spPr>
          <a:xfrm>
            <a:off x="457200" y="1600200"/>
            <a:ext cx="8382000" cy="5105400"/>
          </a:xfrm>
        </p:spPr>
        <p:txBody>
          <a:bodyPr>
            <a:normAutofit fontScale="92500" lnSpcReduction="10000"/>
          </a:bodyPr>
          <a:lstStyle/>
          <a:p>
            <a:r>
              <a:rPr lang="en-US" b="1" dirty="0" smtClean="0"/>
              <a:t>Better Design of the Incentive System. W/o currency depreciation Jordan not likely to be very successful</a:t>
            </a:r>
          </a:p>
          <a:p>
            <a:r>
              <a:rPr lang="en-US" b="1" dirty="0" smtClean="0"/>
              <a:t>More emphasis on services as in high technology </a:t>
            </a:r>
          </a:p>
          <a:p>
            <a:r>
              <a:rPr lang="en-US" b="1" dirty="0" smtClean="0"/>
              <a:t>Need for scheme with businessmen linking Israeli and WBG businessmen. They cooperate well </a:t>
            </a:r>
          </a:p>
          <a:p>
            <a:r>
              <a:rPr lang="en-US" b="1" dirty="0" smtClean="0"/>
              <a:t> Some think that self-rule help, and especially credible and fair security protection would help </a:t>
            </a:r>
          </a:p>
          <a:p>
            <a:r>
              <a:rPr lang="en-US" b="1" dirty="0" smtClean="0"/>
              <a:t>Improve Transparency, to reduce corruption and insider benefits and collusion as in Palestinian and Egyptian cases</a:t>
            </a:r>
          </a:p>
          <a:p>
            <a:r>
              <a:rPr lang="en-US" b="1" dirty="0" smtClean="0"/>
              <a:t>Either realized benefits must be strengthened to make it clearer that net benefits are substantial so that </a:t>
            </a:r>
            <a:r>
              <a:rPr lang="en-US" b="1" dirty="0" smtClean="0"/>
              <a:t>normalization </a:t>
            </a:r>
            <a:r>
              <a:rPr lang="en-US" b="1" dirty="0" smtClean="0"/>
              <a:t>is deserved, or benefits granted </a:t>
            </a:r>
            <a:r>
              <a:rPr lang="en-US" b="1" smtClean="0"/>
              <a:t>for </a:t>
            </a:r>
            <a:r>
              <a:rPr lang="en-US" b="1" smtClean="0"/>
              <a:t>normalization </a:t>
            </a:r>
            <a:r>
              <a:rPr lang="en-US" b="1" dirty="0" smtClean="0"/>
              <a:t>by third party or capital grants </a:t>
            </a:r>
          </a:p>
          <a:p>
            <a:endParaRPr lang="en-US" dirty="0"/>
          </a:p>
        </p:txBody>
      </p:sp>
    </p:spTree>
    <p:extLst>
      <p:ext uri="{BB962C8B-B14F-4D97-AF65-F5344CB8AC3E}">
        <p14:creationId xmlns:p14="http://schemas.microsoft.com/office/powerpoint/2010/main" val="2242382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smtClean="0"/>
              <a:t>Importance of Subject</a:t>
            </a:r>
            <a:endParaRPr lang="en-US" dirty="0"/>
          </a:p>
        </p:txBody>
      </p:sp>
      <p:sp>
        <p:nvSpPr>
          <p:cNvPr id="3" name="Content Placeholder 2"/>
          <p:cNvSpPr>
            <a:spLocks noGrp="1"/>
          </p:cNvSpPr>
          <p:nvPr>
            <p:ph idx="1"/>
          </p:nvPr>
        </p:nvSpPr>
        <p:spPr>
          <a:xfrm>
            <a:off x="152400" y="1066800"/>
            <a:ext cx="8839200" cy="5059363"/>
          </a:xfrm>
        </p:spPr>
        <p:txBody>
          <a:bodyPr>
            <a:noAutofit/>
          </a:bodyPr>
          <a:lstStyle/>
          <a:p>
            <a:r>
              <a:rPr lang="en-US" sz="3200" b="1" dirty="0" smtClean="0"/>
              <a:t>Conflicts important contributors to Failed states and to Conflict-Development Trap</a:t>
            </a:r>
          </a:p>
          <a:p>
            <a:r>
              <a:rPr lang="en-US" sz="3200" b="1" dirty="0" smtClean="0"/>
              <a:t>Severity and enduring character of the Conflicts among these states</a:t>
            </a:r>
          </a:p>
          <a:p>
            <a:r>
              <a:rPr lang="en-US" sz="3200" b="1" dirty="0" smtClean="0"/>
              <a:t>Wars of 1948-49, 1956, 1967, 1973-4 between Israel and Egypt and Jordan</a:t>
            </a:r>
          </a:p>
          <a:p>
            <a:r>
              <a:rPr lang="en-US" sz="3200" b="1" dirty="0" smtClean="0"/>
              <a:t>Israel and Palestinian territories on and off for over 80 years</a:t>
            </a:r>
          </a:p>
          <a:p>
            <a:r>
              <a:rPr lang="en-US" sz="3200" b="1" dirty="0" smtClean="0"/>
              <a:t>These are among the most enduring in the world and have served to substantially reduce regional trade and growth</a:t>
            </a:r>
            <a:endParaRPr lang="en-US" sz="3200" b="1" dirty="0"/>
          </a:p>
        </p:txBody>
      </p:sp>
    </p:spTree>
    <p:extLst>
      <p:ext uri="{BB962C8B-B14F-4D97-AF65-F5344CB8AC3E}">
        <p14:creationId xmlns:p14="http://schemas.microsoft.com/office/powerpoint/2010/main" val="1841951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QIZs of Israel, Jordan and Egypt?  </a:t>
            </a:r>
            <a:endParaRPr lang="en-US" dirty="0"/>
          </a:p>
        </p:txBody>
      </p:sp>
      <p:sp>
        <p:nvSpPr>
          <p:cNvPr id="3" name="Content Placeholder 2"/>
          <p:cNvSpPr>
            <a:spLocks noGrp="1"/>
          </p:cNvSpPr>
          <p:nvPr>
            <p:ph idx="1"/>
          </p:nvPr>
        </p:nvSpPr>
        <p:spPr/>
        <p:txBody>
          <a:bodyPr>
            <a:normAutofit fontScale="92500" lnSpcReduction="10000"/>
          </a:bodyPr>
          <a:lstStyle/>
          <a:p>
            <a:r>
              <a:rPr lang="en-US" sz="3200" b="1" dirty="0" smtClean="0"/>
              <a:t>Extensions of the US-Israel FTA of 1985</a:t>
            </a:r>
          </a:p>
          <a:p>
            <a:pPr lvl="1"/>
            <a:r>
              <a:rPr lang="en-US" sz="2800" dirty="0" smtClean="0"/>
              <a:t>With Jordan beginning in 1999</a:t>
            </a:r>
          </a:p>
          <a:p>
            <a:pPr lvl="1"/>
            <a:r>
              <a:rPr lang="en-US" sz="2800" dirty="0" smtClean="0"/>
              <a:t>With Egypt beginning 2005</a:t>
            </a:r>
          </a:p>
          <a:p>
            <a:endParaRPr lang="en-US" dirty="0"/>
          </a:p>
          <a:p>
            <a:r>
              <a:rPr lang="en-US" sz="3200" b="1" dirty="0" smtClean="0"/>
              <a:t>US grants free access (w/o either tariffs or quotas) to US market for products from these countries in approved zones, </a:t>
            </a:r>
            <a:r>
              <a:rPr lang="en-US" sz="3200" b="1" dirty="0" smtClean="0">
                <a:solidFill>
                  <a:srgbClr val="FF0000"/>
                </a:solidFill>
              </a:rPr>
              <a:t>provided that in case of both Jordan and Egypt a specified minimum % of the inputs come from Israel</a:t>
            </a:r>
            <a:endParaRPr lang="en-US" sz="3200" b="1" dirty="0">
              <a:solidFill>
                <a:srgbClr val="FF0000"/>
              </a:solidFill>
            </a:endParaRPr>
          </a:p>
        </p:txBody>
      </p:sp>
    </p:spTree>
    <p:extLst>
      <p:ext uri="{BB962C8B-B14F-4D97-AF65-F5344CB8AC3E}">
        <p14:creationId xmlns:p14="http://schemas.microsoft.com/office/powerpoint/2010/main" val="204174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to QIZs: Palestinians after 1948-9 </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r>
              <a:rPr lang="en-US" b="1" dirty="0" smtClean="0"/>
              <a:t>Flee from areas that became Israel in large part to WB, which became part of Transjordan (Jordan) and Gaza, which became part of Egypt</a:t>
            </a:r>
          </a:p>
          <a:p>
            <a:r>
              <a:rPr lang="en-US" b="1" dirty="0" smtClean="0"/>
              <a:t>After 1967 War:</a:t>
            </a:r>
            <a:r>
              <a:rPr lang="en-US" dirty="0" smtClean="0"/>
              <a:t> </a:t>
            </a:r>
            <a:r>
              <a:rPr lang="en-US" b="1" dirty="0" smtClean="0"/>
              <a:t>WB, G occupied by Israel. </a:t>
            </a:r>
          </a:p>
          <a:p>
            <a:r>
              <a:rPr lang="en-US" b="1" dirty="0" smtClean="0"/>
              <a:t>Despite massive population growth in WBG, because of their low wages, tight labor in Israel , Palestinian workers get daily labor in Israel, also subcontracting out from Israel to WBG and emigrate to Gulf                Rise in YPC 1967-1985</a:t>
            </a:r>
          </a:p>
          <a:p>
            <a:r>
              <a:rPr lang="en-US" b="1" dirty="0" smtClean="0"/>
              <a:t>But then oil price decline in the Gulf , 1987 Israeli military truck incident leads to suicide bombings 1</a:t>
            </a:r>
            <a:r>
              <a:rPr lang="en-US" b="1" baseline="30000" dirty="0" smtClean="0"/>
              <a:t>st</a:t>
            </a:r>
            <a:r>
              <a:rPr lang="en-US" b="1" dirty="0" smtClean="0"/>
              <a:t> Intifada by Palestinians, border closures, 1990-1 Gulf War forces exodus of Palestinians    		economic crisis in WBG</a:t>
            </a:r>
          </a:p>
          <a:p>
            <a:r>
              <a:rPr lang="en-US" b="1" dirty="0" smtClean="0"/>
              <a:t>One-sided, distorted customs union also harmful</a:t>
            </a:r>
            <a:endParaRPr lang="en-US" b="1" dirty="0"/>
          </a:p>
        </p:txBody>
      </p:sp>
      <p:sp>
        <p:nvSpPr>
          <p:cNvPr id="4" name="Right Arrow 3"/>
          <p:cNvSpPr/>
          <p:nvPr/>
        </p:nvSpPr>
        <p:spPr>
          <a:xfrm>
            <a:off x="3962400" y="535947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5867400" y="4164693"/>
            <a:ext cx="914400" cy="278493"/>
          </a:xfrm>
          <a:prstGeom prst="rightArrow">
            <a:avLst>
              <a:gd name="adj1" fmla="val 10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7289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Aftermath of 1</a:t>
            </a:r>
            <a:r>
              <a:rPr lang="en-US" baseline="30000" dirty="0" smtClean="0"/>
              <a:t>st</a:t>
            </a:r>
            <a:r>
              <a:rPr lang="en-US" dirty="0" smtClean="0"/>
              <a:t> Intifada</a:t>
            </a:r>
            <a:endParaRPr lang="en-US" dirty="0"/>
          </a:p>
        </p:txBody>
      </p:sp>
      <p:sp>
        <p:nvSpPr>
          <p:cNvPr id="3" name="Content Placeholder 2"/>
          <p:cNvSpPr>
            <a:spLocks noGrp="1"/>
          </p:cNvSpPr>
          <p:nvPr>
            <p:ph idx="1"/>
          </p:nvPr>
        </p:nvSpPr>
        <p:spPr>
          <a:xfrm>
            <a:off x="457200" y="1600200"/>
            <a:ext cx="8229600" cy="4876800"/>
          </a:xfrm>
        </p:spPr>
        <p:txBody>
          <a:bodyPr>
            <a:normAutofit lnSpcReduction="10000"/>
          </a:bodyPr>
          <a:lstStyle/>
          <a:p>
            <a:r>
              <a:rPr lang="en-US" b="1" dirty="0" smtClean="0"/>
              <a:t>Over 1000 Palestinians killed, 7% of entire WBG population injured in first 2 years alone. Palestinians kill fellow Palestinians thought to be collaborators with Israel</a:t>
            </a:r>
          </a:p>
          <a:p>
            <a:r>
              <a:rPr lang="en-US" b="1" dirty="0" smtClean="0"/>
              <a:t>160 Israelis killed , 3000 injured</a:t>
            </a:r>
          </a:p>
          <a:p>
            <a:r>
              <a:rPr lang="en-US" b="1" dirty="0" smtClean="0"/>
              <a:t>Both sides saw these costs as unacceptably high,</a:t>
            </a:r>
            <a:br>
              <a:rPr lang="en-US" b="1" dirty="0" smtClean="0"/>
            </a:br>
            <a:r>
              <a:rPr lang="en-US" b="1" dirty="0" smtClean="0"/>
              <a:t> lead to willingness to negotiate via Oslo Accord 1992-4 </a:t>
            </a:r>
          </a:p>
          <a:p>
            <a:r>
              <a:rPr lang="en-US" b="1" dirty="0" smtClean="0"/>
              <a:t>Draft a protocol for reform the customs union, giving Palestinians right to collect the customs and other taxes even those going through Israeli ports  </a:t>
            </a:r>
          </a:p>
          <a:p>
            <a:r>
              <a:rPr lang="en-US" b="1" dirty="0" smtClean="0"/>
              <a:t>No Peace Dividend. Despite protocol WBG economy deteriorates, increasing indebtedness  </a:t>
            </a:r>
            <a:endParaRPr lang="en-US" b="1" dirty="0"/>
          </a:p>
        </p:txBody>
      </p:sp>
    </p:spTree>
    <p:extLst>
      <p:ext uri="{BB962C8B-B14F-4D97-AF65-F5344CB8AC3E}">
        <p14:creationId xmlns:p14="http://schemas.microsoft.com/office/powerpoint/2010/main" val="4052199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to QIZs: Jordan</a:t>
            </a:r>
            <a:endParaRPr lang="en-US" dirty="0"/>
          </a:p>
        </p:txBody>
      </p:sp>
      <p:sp>
        <p:nvSpPr>
          <p:cNvPr id="3" name="Content Placeholder 2"/>
          <p:cNvSpPr>
            <a:spLocks noGrp="1"/>
          </p:cNvSpPr>
          <p:nvPr>
            <p:ph idx="1"/>
          </p:nvPr>
        </p:nvSpPr>
        <p:spPr/>
        <p:txBody>
          <a:bodyPr/>
          <a:lstStyle/>
          <a:p>
            <a:r>
              <a:rPr lang="en-US" b="1" dirty="0" smtClean="0"/>
              <a:t>It had lost WB with good agricultural land, in 1967</a:t>
            </a:r>
          </a:p>
          <a:p>
            <a:r>
              <a:rPr lang="en-US" b="1" dirty="0" smtClean="0"/>
              <a:t>Also hurt by Gulf War, Jordan having been aligned with Iraq its major trading partner which was also indebted to Jordan. Sanctions on Iraq hurt Jordan</a:t>
            </a:r>
          </a:p>
          <a:p>
            <a:r>
              <a:rPr lang="en-US" b="1" dirty="0" smtClean="0"/>
              <a:t>Financial Crisis IMF conditions. Debate among businessmen about how to direct of new policy</a:t>
            </a:r>
          </a:p>
          <a:p>
            <a:r>
              <a:rPr lang="en-US" b="1" dirty="0" smtClean="0"/>
              <a:t>1994: Emerging out of optimism from Oslo Accord and as part of reform, King leads Jordan to sign Peace Treaty with Israel  </a:t>
            </a:r>
          </a:p>
          <a:p>
            <a:pPr marL="0" indent="0">
              <a:buNone/>
            </a:pPr>
            <a:r>
              <a:rPr lang="en-US" b="1" dirty="0" smtClean="0"/>
              <a:t>    </a:t>
            </a:r>
          </a:p>
          <a:p>
            <a:r>
              <a:rPr lang="en-US" dirty="0" smtClean="0"/>
              <a:t> </a:t>
            </a:r>
          </a:p>
          <a:p>
            <a:endParaRPr lang="en-US" dirty="0"/>
          </a:p>
        </p:txBody>
      </p:sp>
    </p:spTree>
    <p:extLst>
      <p:ext uri="{BB962C8B-B14F-4D97-AF65-F5344CB8AC3E}">
        <p14:creationId xmlns:p14="http://schemas.microsoft.com/office/powerpoint/2010/main" val="984853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Businessmen</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b="1" dirty="0" smtClean="0"/>
              <a:t>Even before the Peace Treaty Jordanian and Israeli businessmen (business association in Tel Aviv) had been talking about basis of collaboration from wage differential and Jordan’s access to Arab markets.   </a:t>
            </a:r>
          </a:p>
          <a:p>
            <a:r>
              <a:rPr lang="en-US" b="1" dirty="0" err="1" smtClean="0">
                <a:solidFill>
                  <a:srgbClr val="FF0000"/>
                </a:solidFill>
              </a:rPr>
              <a:t>Dov</a:t>
            </a:r>
            <a:r>
              <a:rPr lang="en-US" b="1" dirty="0" smtClean="0">
                <a:solidFill>
                  <a:srgbClr val="FF0000"/>
                </a:solidFill>
              </a:rPr>
              <a:t> </a:t>
            </a:r>
            <a:r>
              <a:rPr lang="en-US" b="1" dirty="0" err="1" smtClean="0">
                <a:solidFill>
                  <a:srgbClr val="FF0000"/>
                </a:solidFill>
              </a:rPr>
              <a:t>Lauterman</a:t>
            </a:r>
            <a:r>
              <a:rPr lang="en-US" b="1" dirty="0" smtClean="0">
                <a:solidFill>
                  <a:srgbClr val="FF0000"/>
                </a:solidFill>
              </a:rPr>
              <a:t> </a:t>
            </a:r>
            <a:r>
              <a:rPr lang="en-US" b="1" dirty="0" smtClean="0"/>
              <a:t>(Israeli of Delta </a:t>
            </a:r>
            <a:r>
              <a:rPr lang="en-US" b="1" dirty="0" err="1" smtClean="0"/>
              <a:t>Galil</a:t>
            </a:r>
            <a:r>
              <a:rPr lang="en-US" b="1" dirty="0" smtClean="0"/>
              <a:t> Textile firm) and </a:t>
            </a:r>
            <a:r>
              <a:rPr lang="en-US" b="1" dirty="0" smtClean="0">
                <a:solidFill>
                  <a:srgbClr val="FF0000"/>
                </a:solidFill>
              </a:rPr>
              <a:t>Omar Saleh </a:t>
            </a:r>
            <a:r>
              <a:rPr lang="en-US" b="1" dirty="0" smtClean="0"/>
              <a:t>(young Jordanian of Palestinian heritage) talk about joint ventures. Set up apparel factories in Northern Jordan (importing cloth from Israel, re-export clothing back to Israel.  Key position of </a:t>
            </a:r>
            <a:r>
              <a:rPr lang="en-US" b="1" dirty="0" err="1" smtClean="0"/>
              <a:t>Lauterman</a:t>
            </a:r>
            <a:r>
              <a:rPr lang="en-US" b="1" dirty="0" smtClean="0"/>
              <a:t>. High and rising wage rates in Israel threat to its well-established textiles exports</a:t>
            </a:r>
            <a:r>
              <a:rPr lang="en-US" dirty="0" smtClean="0"/>
              <a:t>. </a:t>
            </a:r>
            <a:endParaRPr lang="en-US" dirty="0"/>
          </a:p>
        </p:txBody>
      </p:sp>
    </p:spTree>
    <p:extLst>
      <p:ext uri="{BB962C8B-B14F-4D97-AF65-F5344CB8AC3E}">
        <p14:creationId xmlns:p14="http://schemas.microsoft.com/office/powerpoint/2010/main" val="3362299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Selling QIZ to US, Israel and Jordan</a:t>
            </a:r>
            <a:endParaRPr lang="en-US" dirty="0"/>
          </a:p>
        </p:txBody>
      </p:sp>
      <p:sp>
        <p:nvSpPr>
          <p:cNvPr id="3" name="Content Placeholder 2"/>
          <p:cNvSpPr>
            <a:spLocks noGrp="1"/>
          </p:cNvSpPr>
          <p:nvPr>
            <p:ph idx="1"/>
          </p:nvPr>
        </p:nvSpPr>
        <p:spPr>
          <a:xfrm>
            <a:off x="381000" y="1524000"/>
            <a:ext cx="8610600" cy="5334000"/>
          </a:xfrm>
        </p:spPr>
        <p:txBody>
          <a:bodyPr>
            <a:normAutofit fontScale="92500" lnSpcReduction="10000"/>
          </a:bodyPr>
          <a:lstStyle/>
          <a:p>
            <a:r>
              <a:rPr lang="en-US" b="1" dirty="0" smtClean="0"/>
              <a:t>Omar Saleh takes the idea based on largely unknown terminology contained in PLO-Israeli Protocol to US and finds some support</a:t>
            </a:r>
          </a:p>
          <a:p>
            <a:r>
              <a:rPr lang="en-US" b="1" dirty="0" smtClean="0"/>
              <a:t>1996 Congressman Crane from Illinois introduces a bill </a:t>
            </a:r>
            <a:r>
              <a:rPr lang="en-US" b="1" dirty="0" smtClean="0"/>
              <a:t>for </a:t>
            </a:r>
            <a:r>
              <a:rPr lang="en-US" b="1" dirty="0" smtClean="0"/>
              <a:t>QIZs to be created in these Arab countries which had signed Peace Treaties with Israel but their economies were not benefitting from Peace Dividend.</a:t>
            </a:r>
          </a:p>
          <a:p>
            <a:r>
              <a:rPr lang="en-US" b="1" dirty="0" smtClean="0"/>
              <a:t>Congress passes law allowing President Clinton the authority to allow the QIZ in either of the 3 Arab lands  </a:t>
            </a:r>
          </a:p>
          <a:p>
            <a:r>
              <a:rPr lang="en-US" b="1" dirty="0" smtClean="0"/>
              <a:t>Egypt doesn’t accept offer because it was less desperate than Jordan and wanted to see more progress on Israel – WBG front</a:t>
            </a:r>
          </a:p>
          <a:p>
            <a:r>
              <a:rPr lang="en-US" b="1" dirty="0" smtClean="0"/>
              <a:t>Jordan difficult but despite strong opposition from several quarters (anti-Normalization Committee) the Saleh faction and new King (Abdullah II) have it signed in 1997 to come into effect in 1998. </a:t>
            </a:r>
            <a:endParaRPr lang="en-US" b="1" dirty="0"/>
          </a:p>
        </p:txBody>
      </p:sp>
    </p:spTree>
    <p:extLst>
      <p:ext uri="{BB962C8B-B14F-4D97-AF65-F5344CB8AC3E}">
        <p14:creationId xmlns:p14="http://schemas.microsoft.com/office/powerpoint/2010/main" val="327816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391</TotalTime>
  <Words>1662</Words>
  <Application>Microsoft Office PowerPoint</Application>
  <PresentationFormat>On-screen Show (4:3)</PresentationFormat>
  <Paragraphs>315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Executive</vt:lpstr>
      <vt:lpstr>          Some Lessons of Experience with Business- Initiated Programs Promoting both Development and Peace in the Middle East: The Qualifying Industrial Zones  </vt:lpstr>
      <vt:lpstr>Unique Business-Initiated Program to Achieve</vt:lpstr>
      <vt:lpstr>Importance of Subject</vt:lpstr>
      <vt:lpstr>What Are the QIZs of Israel, Jordan and Egypt?  </vt:lpstr>
      <vt:lpstr>Background to QIZs: Palestinians after 1948-9 </vt:lpstr>
      <vt:lpstr>Aftermath of 1st Intifada</vt:lpstr>
      <vt:lpstr>Background to QIZs: Jordan</vt:lpstr>
      <vt:lpstr>The Businessmen</vt:lpstr>
      <vt:lpstr>Selling QIZ to US, Israel and Jordan</vt:lpstr>
      <vt:lpstr>After demonstrating at least partial success </vt:lpstr>
      <vt:lpstr>A Belated Attempt to Link QIZ in WB</vt:lpstr>
      <vt:lpstr>Evaluation of Benefits and Costs in Various Dimensions and Objectives</vt:lpstr>
      <vt:lpstr>Exports to US</vt:lpstr>
      <vt:lpstr>PowerPoint Presentation</vt:lpstr>
      <vt:lpstr>PowerPoint Presentation</vt:lpstr>
      <vt:lpstr>PowerPoint Presentation</vt:lpstr>
      <vt:lpstr>Other Effects</vt:lpstr>
      <vt:lpstr>Normalization</vt:lpstr>
      <vt:lpstr>Conclusion</vt:lpstr>
      <vt:lpstr>Policy Recommendations</vt:lpstr>
    </vt:vector>
  </TitlesOfParts>
  <Company>USC Dornsife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Some Lessons of Experience with Business- Initiated Programs Promoting both Development and Peace in the Middle East: The Qualifying Industrial Zones</dc:title>
  <dc:creator>Jeffrey Nugent</dc:creator>
  <cp:lastModifiedBy>Jeffrey Nugent</cp:lastModifiedBy>
  <cp:revision>34</cp:revision>
  <dcterms:created xsi:type="dcterms:W3CDTF">2013-09-28T21:35:14Z</dcterms:created>
  <dcterms:modified xsi:type="dcterms:W3CDTF">2015-04-29T14:08:37Z</dcterms:modified>
</cp:coreProperties>
</file>