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7" d="100"/>
          <a:sy n="107" d="100"/>
        </p:scale>
        <p:origin x="-84"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April 27,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April 27,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April 27,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April 27,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April 27,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April 27,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April 27, 2015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April 27, 2015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April 27, 2015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April 27,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April 27,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April 27, 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85876"/>
            <a:ext cx="7848600" cy="2012950"/>
          </a:xfrm>
        </p:spPr>
        <p:txBody>
          <a:bodyPr/>
          <a:lstStyle/>
          <a:p>
            <a:r>
              <a:rPr lang="en-US" sz="2400" dirty="0"/>
              <a:t>Stigler–Becker versus Myers–Briggs: why preference-based explanations are scientifically meaningful and empirically important </a:t>
            </a:r>
            <a:r>
              <a:rPr lang="en-US" sz="2000" dirty="0"/>
              <a:t/>
            </a:r>
            <a:br>
              <a:rPr lang="en-US" sz="2000" dirty="0"/>
            </a:br>
            <a:endParaRPr lang="en-US" sz="2000" dirty="0"/>
          </a:p>
        </p:txBody>
      </p:sp>
      <p:sp>
        <p:nvSpPr>
          <p:cNvPr id="3" name="Subtitle 2"/>
          <p:cNvSpPr>
            <a:spLocks noGrp="1"/>
          </p:cNvSpPr>
          <p:nvPr>
            <p:ph type="subTitle" idx="1"/>
          </p:nvPr>
        </p:nvSpPr>
        <p:spPr/>
        <p:txBody>
          <a:bodyPr/>
          <a:lstStyle/>
          <a:p>
            <a:r>
              <a:rPr lang="en-US" dirty="0"/>
              <a:t>Bryan </a:t>
            </a:r>
            <a:r>
              <a:rPr lang="en-US" dirty="0" err="1"/>
              <a:t>Caplan</a:t>
            </a:r>
            <a:r>
              <a:rPr lang="en-US" dirty="0"/>
              <a:t/>
            </a:r>
            <a:br>
              <a:rPr lang="en-US" dirty="0"/>
            </a:br>
            <a:endParaRPr lang="en-US" dirty="0"/>
          </a:p>
          <a:p>
            <a:endParaRPr lang="en-US" dirty="0"/>
          </a:p>
        </p:txBody>
      </p:sp>
    </p:spTree>
    <p:extLst>
      <p:ext uri="{BB962C8B-B14F-4D97-AF65-F5344CB8AC3E}">
        <p14:creationId xmlns:p14="http://schemas.microsoft.com/office/powerpoint/2010/main" val="110249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 toward joint estimation </a:t>
            </a:r>
            <a:r>
              <a:rPr lang="en-US" dirty="0"/>
              <a:t/>
            </a:r>
            <a:br>
              <a:rPr lang="en-US" dirty="0"/>
            </a:br>
            <a:endParaRPr lang="en-US" dirty="0"/>
          </a:p>
        </p:txBody>
      </p:sp>
      <p:sp>
        <p:nvSpPr>
          <p:cNvPr id="3" name="Content Placeholder 2"/>
          <p:cNvSpPr>
            <a:spLocks noGrp="1"/>
          </p:cNvSpPr>
          <p:nvPr>
            <p:ph idx="1"/>
          </p:nvPr>
        </p:nvSpPr>
        <p:spPr>
          <a:xfrm>
            <a:off x="457200" y="1254125"/>
            <a:ext cx="8229600" cy="5222875"/>
          </a:xfrm>
        </p:spPr>
        <p:txBody>
          <a:bodyPr>
            <a:normAutofit lnSpcReduction="10000"/>
          </a:bodyPr>
          <a:lstStyle/>
          <a:p>
            <a:r>
              <a:rPr lang="en-US" sz="2200" dirty="0"/>
              <a:t>Rather than continuing to overlook this body of evidence, economists can use it to improve their understanding of a variety of issues, from the return to education and occupational choice to insurance markets and “pathological” behavior. </a:t>
            </a:r>
            <a:endParaRPr lang="en-US" sz="2200" dirty="0" smtClean="0"/>
          </a:p>
          <a:p>
            <a:endParaRPr lang="en-US" sz="2200" dirty="0"/>
          </a:p>
          <a:p>
            <a:r>
              <a:rPr lang="en-US" sz="2200" dirty="0"/>
              <a:t>E</a:t>
            </a:r>
            <a:r>
              <a:rPr lang="en-US" sz="2200" dirty="0" smtClean="0"/>
              <a:t>mpirical </a:t>
            </a:r>
            <a:r>
              <a:rPr lang="en-US" sz="2200" dirty="0"/>
              <a:t>work that excludes measures of personality on principle is almost bound to suffer from omitted variable bias. Attributing all unexplained variation to unspecified preferences, as Stigler and Becker emphasized, systematically overstates the role of </a:t>
            </a:r>
            <a:r>
              <a:rPr lang="en-US" sz="2200" dirty="0" smtClean="0"/>
              <a:t>preferences</a:t>
            </a:r>
            <a:r>
              <a:rPr lang="en-US" sz="2200" dirty="0"/>
              <a:t>. But omitting measures of personality on methodological grounds systematically </a:t>
            </a:r>
            <a:r>
              <a:rPr lang="en-US" sz="2200" i="1" dirty="0"/>
              <a:t>under</a:t>
            </a:r>
            <a:r>
              <a:rPr lang="en-US" sz="2200" dirty="0"/>
              <a:t>states the role of preferences. </a:t>
            </a:r>
            <a:endParaRPr lang="en-US" sz="2200" dirty="0" smtClean="0"/>
          </a:p>
          <a:p>
            <a:endParaRPr lang="en-US" sz="2200" dirty="0"/>
          </a:p>
          <a:p>
            <a:r>
              <a:rPr lang="en-US" sz="2200" dirty="0" smtClean="0"/>
              <a:t>It is important </a:t>
            </a:r>
            <a:r>
              <a:rPr lang="en-US" sz="2200" dirty="0"/>
              <a:t>to empirically capture both constraints and </a:t>
            </a:r>
            <a:r>
              <a:rPr lang="en-US" sz="2200" dirty="0" smtClean="0"/>
              <a:t>preferences in the future study. </a:t>
            </a:r>
            <a:endParaRPr lang="en-US" sz="2200" dirty="0"/>
          </a:p>
          <a:p>
            <a:endParaRPr lang="en-US" dirty="0"/>
          </a:p>
        </p:txBody>
      </p:sp>
    </p:spTree>
    <p:extLst>
      <p:ext uri="{BB962C8B-B14F-4D97-AF65-F5344CB8AC3E}">
        <p14:creationId xmlns:p14="http://schemas.microsoft.com/office/powerpoint/2010/main" val="275711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52475"/>
          </a:xfrm>
        </p:spPr>
        <p:txBody>
          <a:bodyPr/>
          <a:lstStyle/>
          <a:p>
            <a:r>
              <a:rPr lang="en-US" sz="3600" dirty="0" smtClean="0"/>
              <a:t>Motivation</a:t>
            </a:r>
            <a:r>
              <a:rPr lang="en-US" dirty="0" smtClean="0"/>
              <a:t> </a:t>
            </a:r>
            <a:endParaRPr lang="en-US" dirty="0"/>
          </a:p>
        </p:txBody>
      </p:sp>
      <p:sp>
        <p:nvSpPr>
          <p:cNvPr id="3" name="Content Placeholder 2"/>
          <p:cNvSpPr>
            <a:spLocks noGrp="1"/>
          </p:cNvSpPr>
          <p:nvPr>
            <p:ph idx="1"/>
          </p:nvPr>
        </p:nvSpPr>
        <p:spPr>
          <a:xfrm>
            <a:off x="457200" y="1285875"/>
            <a:ext cx="8229600" cy="5191125"/>
          </a:xfrm>
        </p:spPr>
        <p:txBody>
          <a:bodyPr/>
          <a:lstStyle/>
          <a:p>
            <a:r>
              <a:rPr lang="en-US" dirty="0"/>
              <a:t>Stigler and Becker’s </a:t>
            </a:r>
            <a:r>
              <a:rPr lang="en-US" dirty="0" smtClean="0"/>
              <a:t>argument: “no </a:t>
            </a:r>
            <a:r>
              <a:rPr lang="en-US" dirty="0"/>
              <a:t>significant behavior has been illuminated by assumptions of differences in </a:t>
            </a:r>
            <a:r>
              <a:rPr lang="en-US" dirty="0" smtClean="0"/>
              <a:t>tastes”.  </a:t>
            </a:r>
            <a:endParaRPr lang="en-US" dirty="0"/>
          </a:p>
          <a:p>
            <a:r>
              <a:rPr lang="en-US" dirty="0"/>
              <a:t>O</a:t>
            </a:r>
            <a:r>
              <a:rPr lang="en-US" dirty="0" smtClean="0"/>
              <a:t>bject </a:t>
            </a:r>
            <a:r>
              <a:rPr lang="en-US" dirty="0"/>
              <a:t>to preference-based explanations of human behavior; differences in preferences “explain everything and therefore </a:t>
            </a:r>
            <a:r>
              <a:rPr lang="en-US" dirty="0" smtClean="0"/>
              <a:t>nothing”. </a:t>
            </a:r>
            <a:endParaRPr lang="en-US" dirty="0"/>
          </a:p>
          <a:p>
            <a:r>
              <a:rPr lang="en-US" dirty="0" err="1" smtClean="0"/>
              <a:t>Caplan’s</a:t>
            </a:r>
            <a:r>
              <a:rPr lang="en-US" dirty="0" smtClean="0"/>
              <a:t> critics: this </a:t>
            </a:r>
            <a:r>
              <a:rPr lang="en-US" dirty="0"/>
              <a:t>argument is only correct assuming that no empirical evidence exists to discipline preference-based </a:t>
            </a:r>
            <a:r>
              <a:rPr lang="en-US" dirty="0" smtClean="0"/>
              <a:t>explanations. </a:t>
            </a:r>
            <a:endParaRPr lang="en-US" dirty="0"/>
          </a:p>
          <a:p>
            <a:endParaRPr lang="en-US" dirty="0" smtClean="0"/>
          </a:p>
          <a:p>
            <a:endParaRPr lang="en-US" dirty="0"/>
          </a:p>
        </p:txBody>
      </p:sp>
    </p:spTree>
    <p:extLst>
      <p:ext uri="{BB962C8B-B14F-4D97-AF65-F5344CB8AC3E}">
        <p14:creationId xmlns:p14="http://schemas.microsoft.com/office/powerpoint/2010/main" val="82126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explanatory power of preferences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a:t>C</a:t>
            </a:r>
            <a:r>
              <a:rPr lang="en-US" sz="2000" dirty="0" smtClean="0"/>
              <a:t>onsumer choice= f (preferences, budget constraint)</a:t>
            </a:r>
          </a:p>
          <a:p>
            <a:r>
              <a:rPr lang="en-US" sz="2000" dirty="0"/>
              <a:t>But applications of the basic choice model typically treat preferences as fixed, leaving the budget constraint to bear the full burden of explaining variation in </a:t>
            </a:r>
            <a:r>
              <a:rPr lang="en-US" sz="2000" dirty="0" smtClean="0"/>
              <a:t>behavior</a:t>
            </a:r>
          </a:p>
          <a:p>
            <a:endParaRPr lang="en-US" sz="2000" dirty="0" smtClean="0"/>
          </a:p>
          <a:p>
            <a:r>
              <a:rPr lang="en-US" sz="2000" dirty="0" smtClean="0"/>
              <a:t>Stigler and Becker: </a:t>
            </a:r>
            <a:r>
              <a:rPr lang="en-US" sz="2000" dirty="0"/>
              <a:t>preference-based explanations cannot be empirically </a:t>
            </a:r>
            <a:r>
              <a:rPr lang="en-US" sz="2000" dirty="0" smtClean="0"/>
              <a:t>tested, tastes </a:t>
            </a:r>
            <a:r>
              <a:rPr lang="en-US" sz="2000" dirty="0"/>
              <a:t>provide “endless degrees of freedom” </a:t>
            </a:r>
            <a:endParaRPr lang="en-US" sz="2000" dirty="0" smtClean="0"/>
          </a:p>
          <a:p>
            <a:endParaRPr lang="en-US" sz="2000" dirty="0" smtClean="0"/>
          </a:p>
          <a:p>
            <a:r>
              <a:rPr lang="en-US" sz="2000" dirty="0" err="1" smtClean="0"/>
              <a:t>Caplan’s</a:t>
            </a:r>
            <a:r>
              <a:rPr lang="en-US" sz="2000" dirty="0" smtClean="0"/>
              <a:t> critic: </a:t>
            </a:r>
            <a:r>
              <a:rPr lang="en-US" sz="2000" dirty="0"/>
              <a:t>Empirical study of preferences </a:t>
            </a:r>
            <a:r>
              <a:rPr lang="en-US" sz="2000" dirty="0" smtClean="0"/>
              <a:t>is feasible, </a:t>
            </a:r>
            <a:r>
              <a:rPr lang="en-US" sz="2000" dirty="0"/>
              <a:t>Rather than dismissing preference-based explanations with their “endless degrees of freedom”, we can empirically operationalize preferences as a short list of major “</a:t>
            </a:r>
            <a:r>
              <a:rPr lang="en-US" sz="2000" dirty="0" smtClean="0"/>
              <a:t>personality traits” </a:t>
            </a:r>
          </a:p>
          <a:p>
            <a:endParaRPr lang="en-US" sz="20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5081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Preferences: heterogeneous but stable </a:t>
            </a:r>
            <a:r>
              <a:rPr lang="en-US" dirty="0"/>
              <a:t/>
            </a:r>
            <a:br>
              <a:rPr lang="en-US" dirty="0"/>
            </a:br>
            <a:endParaRPr lang="en-US" dirty="0"/>
          </a:p>
        </p:txBody>
      </p:sp>
      <p:sp>
        <p:nvSpPr>
          <p:cNvPr id="3" name="Content Placeholder 2"/>
          <p:cNvSpPr>
            <a:spLocks noGrp="1"/>
          </p:cNvSpPr>
          <p:nvPr>
            <p:ph idx="1"/>
          </p:nvPr>
        </p:nvSpPr>
        <p:spPr>
          <a:xfrm>
            <a:off x="457200" y="1079500"/>
            <a:ext cx="8229600" cy="5397500"/>
          </a:xfrm>
        </p:spPr>
        <p:txBody>
          <a:bodyPr>
            <a:normAutofit/>
          </a:bodyPr>
          <a:lstStyle/>
          <a:p>
            <a:r>
              <a:rPr lang="en-US" sz="2000" dirty="0" smtClean="0"/>
              <a:t>Stigler </a:t>
            </a:r>
            <a:r>
              <a:rPr lang="en-US" sz="2000" dirty="0"/>
              <a:t>and </a:t>
            </a:r>
            <a:r>
              <a:rPr lang="en-US" sz="2000" dirty="0" smtClean="0"/>
              <a:t>Becker </a:t>
            </a:r>
            <a:r>
              <a:rPr lang="en-US" sz="2000" dirty="0"/>
              <a:t>explain human behavior on the assumption </a:t>
            </a:r>
            <a:r>
              <a:rPr lang="en-US" sz="2000" dirty="0" smtClean="0"/>
              <a:t>of stable and  </a:t>
            </a:r>
            <a:r>
              <a:rPr lang="en-US" sz="2000" dirty="0"/>
              <a:t>identical tastes. </a:t>
            </a:r>
            <a:endParaRPr lang="en-US" sz="2000" dirty="0" smtClean="0"/>
          </a:p>
          <a:p>
            <a:endParaRPr lang="en-US" sz="2000" dirty="0" smtClean="0"/>
          </a:p>
          <a:p>
            <a:r>
              <a:rPr lang="en-US" sz="2000" dirty="0" err="1" smtClean="0"/>
              <a:t>Caplan</a:t>
            </a:r>
            <a:r>
              <a:rPr lang="en-US" sz="2000" dirty="0" smtClean="0"/>
              <a:t>: While </a:t>
            </a:r>
            <a:r>
              <a:rPr lang="en-US" sz="2000" dirty="0"/>
              <a:t>preferences are, empirically, quite </a:t>
            </a:r>
            <a:r>
              <a:rPr lang="en-US" sz="2000" i="1" dirty="0"/>
              <a:t>stable</a:t>
            </a:r>
            <a:r>
              <a:rPr lang="en-US" sz="2000" dirty="0"/>
              <a:t>, they are far from </a:t>
            </a:r>
            <a:r>
              <a:rPr lang="en-US" sz="2000" i="1" dirty="0"/>
              <a:t>identical </a:t>
            </a:r>
            <a:r>
              <a:rPr lang="en-US" sz="2000" dirty="0"/>
              <a:t>and have proven predictive power for economically interesting variables </a:t>
            </a:r>
            <a:endParaRPr lang="en-US" sz="2000" dirty="0" smtClean="0"/>
          </a:p>
          <a:p>
            <a:endParaRPr lang="en-US" sz="2000" dirty="0" smtClean="0"/>
          </a:p>
          <a:p>
            <a:r>
              <a:rPr lang="en-US" sz="2000" dirty="0"/>
              <a:t>Academic personality researchers, </a:t>
            </a:r>
            <a:r>
              <a:rPr lang="en-US" sz="2000" dirty="0" smtClean="0"/>
              <a:t>now </a:t>
            </a:r>
            <a:r>
              <a:rPr lang="en-US" sz="2000" dirty="0"/>
              <a:t>generally see a strong preponderance of evidence in favor of the five factor model (FFM), </a:t>
            </a:r>
            <a:r>
              <a:rPr lang="en-US" sz="2000" dirty="0" smtClean="0"/>
              <a:t>The </a:t>
            </a:r>
            <a:r>
              <a:rPr lang="en-US" sz="2000" dirty="0"/>
              <a:t>big five factors emerge from a wide variety of data sets across gender, race, and national origin </a:t>
            </a:r>
            <a:r>
              <a:rPr lang="en-US" sz="2000" dirty="0" smtClean="0"/>
              <a:t>and </a:t>
            </a:r>
            <a:r>
              <a:rPr lang="en-US" sz="2000" dirty="0"/>
              <a:t>appear to improve on competing personality models without loss of important information </a:t>
            </a:r>
          </a:p>
          <a:p>
            <a:endParaRPr lang="en-US" sz="2200" dirty="0"/>
          </a:p>
          <a:p>
            <a:endParaRPr lang="en-US" dirty="0"/>
          </a:p>
          <a:p>
            <a:endParaRPr lang="en-US" dirty="0"/>
          </a:p>
          <a:p>
            <a:endParaRPr lang="en-US" dirty="0"/>
          </a:p>
        </p:txBody>
      </p:sp>
    </p:spTree>
    <p:extLst>
      <p:ext uri="{BB962C8B-B14F-4D97-AF65-F5344CB8AC3E}">
        <p14:creationId xmlns:p14="http://schemas.microsoft.com/office/powerpoint/2010/main" val="391988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“big five” personality traits</a:t>
            </a:r>
            <a:r>
              <a:rPr lang="en-US" i="1" dirty="0"/>
              <a:t> </a:t>
            </a:r>
            <a:r>
              <a:rPr lang="en-US" dirty="0"/>
              <a:t/>
            </a:r>
            <a:br>
              <a:rPr lang="en-US" dirty="0"/>
            </a:br>
            <a:endParaRPr lang="en-US" dirty="0"/>
          </a:p>
        </p:txBody>
      </p:sp>
      <p:sp>
        <p:nvSpPr>
          <p:cNvPr id="3" name="Content Placeholder 2"/>
          <p:cNvSpPr>
            <a:spLocks noGrp="1"/>
          </p:cNvSpPr>
          <p:nvPr>
            <p:ph idx="1"/>
          </p:nvPr>
        </p:nvSpPr>
        <p:spPr>
          <a:xfrm>
            <a:off x="457200" y="1063625"/>
            <a:ext cx="8229600" cy="5413375"/>
          </a:xfrm>
        </p:spPr>
        <p:txBody>
          <a:bodyPr>
            <a:normAutofit fontScale="85000" lnSpcReduction="20000"/>
          </a:bodyPr>
          <a:lstStyle/>
          <a:p>
            <a:r>
              <a:rPr lang="en-US" dirty="0" smtClean="0"/>
              <a:t>1.</a:t>
            </a:r>
            <a:r>
              <a:rPr lang="en-US" i="1" dirty="0"/>
              <a:t> Openness to experience </a:t>
            </a:r>
            <a:endParaRPr lang="en-US" dirty="0"/>
          </a:p>
          <a:p>
            <a:r>
              <a:rPr lang="en-US" dirty="0"/>
              <a:t>The openness dimension captures receptivity to novel experiences and </a:t>
            </a:r>
            <a:r>
              <a:rPr lang="en-US" dirty="0" smtClean="0"/>
              <a:t>ideas. </a:t>
            </a:r>
            <a:r>
              <a:rPr lang="en-US" dirty="0"/>
              <a:t>Individuals high in openness are frequently described as imaginative, inquisitive, artistic, and tolerant; those low in openness as practical, down-to-earth, and rigid. </a:t>
            </a:r>
            <a:r>
              <a:rPr lang="en-US" dirty="0" smtClean="0"/>
              <a:t>Openness </a:t>
            </a:r>
            <a:r>
              <a:rPr lang="en-US" dirty="0"/>
              <a:t>is the only of the five personality traits significantly related to measured intelligence, though the correlation is fairly weak (approximately + 0.2). </a:t>
            </a:r>
            <a:endParaRPr lang="en-US" dirty="0" smtClean="0"/>
          </a:p>
          <a:p>
            <a:r>
              <a:rPr lang="en-US" dirty="0" smtClean="0"/>
              <a:t>2. </a:t>
            </a:r>
            <a:r>
              <a:rPr lang="en-US" i="1" dirty="0"/>
              <a:t>Conscientiousness </a:t>
            </a:r>
            <a:endParaRPr lang="en-US" dirty="0"/>
          </a:p>
          <a:p>
            <a:r>
              <a:rPr lang="en-US" dirty="0"/>
              <a:t>Conscientiousness is a measure of motivation and </a:t>
            </a:r>
            <a:r>
              <a:rPr lang="en-US" dirty="0" smtClean="0"/>
              <a:t>diligence. Those </a:t>
            </a:r>
            <a:r>
              <a:rPr lang="en-US" dirty="0"/>
              <a:t>low in conscientiousness are typically seen as lazy, careless, unambitious, and spontaneous; those who score high, on the other hand, as hard-working, careful, ambitious, </a:t>
            </a:r>
            <a:r>
              <a:rPr lang="en-US" dirty="0" smtClean="0"/>
              <a:t>High </a:t>
            </a:r>
            <a:r>
              <a:rPr lang="en-US" dirty="0"/>
              <a:t>conscientiousness is a consistent predictor of job performance across diverse </a:t>
            </a:r>
            <a:r>
              <a:rPr lang="en-US" dirty="0" smtClean="0"/>
              <a:t>occupations.</a:t>
            </a:r>
          </a:p>
          <a:p>
            <a:r>
              <a:rPr lang="en-US" i="1" dirty="0" smtClean="0"/>
              <a:t>3. Extraversion </a:t>
            </a:r>
            <a:endParaRPr lang="en-US" dirty="0"/>
          </a:p>
          <a:p>
            <a:r>
              <a:rPr lang="en-US" dirty="0"/>
              <a:t>Extraversion measures a cluster of traits, not just preference for personal interaction, but also activity level and </a:t>
            </a:r>
            <a:r>
              <a:rPr lang="en-US" dirty="0" smtClean="0"/>
              <a:t>cheerfulness. Individuals </a:t>
            </a:r>
            <a:r>
              <a:rPr lang="en-US" dirty="0"/>
              <a:t>high in extraversion enjoy interacting with many different people, those low in extraversion prefer a lower level of social </a:t>
            </a:r>
            <a:r>
              <a:rPr lang="en-US" dirty="0" smtClean="0"/>
              <a:t>contact and are </a:t>
            </a:r>
            <a:r>
              <a:rPr lang="en-US" dirty="0"/>
              <a:t>less willing to assert themselves, and prefer more relaxed, less busy lives. </a:t>
            </a:r>
          </a:p>
          <a:p>
            <a:endParaRPr lang="en-US" dirty="0"/>
          </a:p>
          <a:p>
            <a:endParaRPr lang="en-US" dirty="0"/>
          </a:p>
          <a:p>
            <a:endParaRPr lang="en-US" dirty="0"/>
          </a:p>
        </p:txBody>
      </p:sp>
    </p:spTree>
    <p:extLst>
      <p:ext uri="{BB962C8B-B14F-4D97-AF65-F5344CB8AC3E}">
        <p14:creationId xmlns:p14="http://schemas.microsoft.com/office/powerpoint/2010/main" val="314676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“big five” personality traits</a:t>
            </a:r>
            <a:r>
              <a:rPr lang="en-US" i="1" dirty="0"/>
              <a:t> </a:t>
            </a:r>
            <a:r>
              <a:rPr lang="en-US" dirty="0"/>
              <a:t/>
            </a:r>
            <a:br>
              <a:rPr lang="en-US" dirty="0"/>
            </a:br>
            <a:endParaRPr lang="en-US" dirty="0"/>
          </a:p>
        </p:txBody>
      </p:sp>
      <p:sp>
        <p:nvSpPr>
          <p:cNvPr id="3" name="Content Placeholder 2"/>
          <p:cNvSpPr>
            <a:spLocks noGrp="1"/>
          </p:cNvSpPr>
          <p:nvPr>
            <p:ph idx="1"/>
          </p:nvPr>
        </p:nvSpPr>
        <p:spPr>
          <a:xfrm>
            <a:off x="457200" y="1063625"/>
            <a:ext cx="8229600" cy="5413375"/>
          </a:xfrm>
        </p:spPr>
        <p:txBody>
          <a:bodyPr>
            <a:normAutofit/>
          </a:bodyPr>
          <a:lstStyle/>
          <a:p>
            <a:r>
              <a:rPr lang="en-US" sz="2000" dirty="0" smtClean="0"/>
              <a:t>4.</a:t>
            </a:r>
            <a:r>
              <a:rPr lang="en-US" sz="2000" i="1" dirty="0"/>
              <a:t> Agreeableness </a:t>
            </a:r>
            <a:endParaRPr lang="en-US" sz="2000" dirty="0"/>
          </a:p>
          <a:p>
            <a:r>
              <a:rPr lang="en-US" sz="2000" dirty="0"/>
              <a:t>Agreeableness captures variation in attitudes towards other people, from compassionate and trusting on the one hand to cold and cynical on </a:t>
            </a:r>
            <a:r>
              <a:rPr lang="en-US" sz="2000" dirty="0" smtClean="0"/>
              <a:t>the. </a:t>
            </a:r>
            <a:r>
              <a:rPr lang="en-US" sz="2000" dirty="0"/>
              <a:t>It also reflects the preference for logical versus emotional cognitive approaches, with low agreeableness individuals preferring rational, critical modes of inquiry</a:t>
            </a:r>
            <a:r>
              <a:rPr lang="en-US" sz="2000" dirty="0" smtClean="0"/>
              <a:t>. </a:t>
            </a:r>
            <a:r>
              <a:rPr lang="en-US" sz="2000" dirty="0"/>
              <a:t>In short, “hard heads” and “hard hearts” correlate empirically; high agreeableness corresponds to soft hearts and soft heads, low agreeableness with hard hearts and hard heads. </a:t>
            </a:r>
            <a:endParaRPr lang="en-US" sz="2000" dirty="0" smtClean="0"/>
          </a:p>
          <a:p>
            <a:endParaRPr lang="en-US" sz="2000" dirty="0" smtClean="0"/>
          </a:p>
          <a:p>
            <a:r>
              <a:rPr lang="en-US" sz="2000" i="1" dirty="0" smtClean="0"/>
              <a:t>5. Neuroticism </a:t>
            </a:r>
            <a:endParaRPr lang="en-US" sz="2000" dirty="0"/>
          </a:p>
          <a:p>
            <a:r>
              <a:rPr lang="en-US" sz="2000" dirty="0"/>
              <a:t>Neuroticism indexes the propensity to experience negative emotions like anxiety, anger, and depression. Persons low in neuroticism rarely experience such feelings, while </a:t>
            </a:r>
            <a:r>
              <a:rPr lang="en-US" sz="2000" dirty="0" smtClean="0"/>
              <a:t>persons </a:t>
            </a:r>
            <a:r>
              <a:rPr lang="en-US" sz="2000" dirty="0"/>
              <a:t>high in neuroticism experience them frequently.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160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8500"/>
            <a:ext cx="8229600" cy="825500"/>
          </a:xfrm>
        </p:spPr>
        <p:txBody>
          <a:bodyPr>
            <a:normAutofit fontScale="90000"/>
          </a:bodyPr>
          <a:lstStyle/>
          <a:p>
            <a:r>
              <a:rPr lang="en-US" b="1" dirty="0"/>
              <a:t>Some applications of personality to economic questions </a:t>
            </a:r>
            <a:r>
              <a:rPr lang="en-US" dirty="0"/>
              <a:t/>
            </a:r>
            <a:br>
              <a:rPr lang="en-US" dirty="0"/>
            </a:br>
            <a:endParaRPr lang="en-US" dirty="0"/>
          </a:p>
        </p:txBody>
      </p:sp>
      <p:sp>
        <p:nvSpPr>
          <p:cNvPr id="3" name="Content Placeholder 2"/>
          <p:cNvSpPr>
            <a:spLocks noGrp="1"/>
          </p:cNvSpPr>
          <p:nvPr>
            <p:ph idx="1"/>
          </p:nvPr>
        </p:nvSpPr>
        <p:spPr>
          <a:xfrm>
            <a:off x="142875" y="1349375"/>
            <a:ext cx="8699501" cy="5206999"/>
          </a:xfrm>
        </p:spPr>
        <p:txBody>
          <a:bodyPr>
            <a:noAutofit/>
          </a:bodyPr>
          <a:lstStyle/>
          <a:p>
            <a:r>
              <a:rPr lang="en-US" sz="1800" b="1" dirty="0"/>
              <a:t>Personality, the return to education and </a:t>
            </a:r>
            <a:r>
              <a:rPr lang="en-US" sz="1800" b="1" dirty="0" smtClean="0"/>
              <a:t>signaling </a:t>
            </a:r>
            <a:endParaRPr lang="en-US" sz="1800" b="1" dirty="0"/>
          </a:p>
          <a:p>
            <a:r>
              <a:rPr lang="en-US" sz="1800" dirty="0"/>
              <a:t>In competitive labor markets, any variable that shifts job performance affects labor </a:t>
            </a:r>
            <a:r>
              <a:rPr lang="en-US" sz="1800" dirty="0" smtClean="0"/>
              <a:t>earnings </a:t>
            </a:r>
            <a:r>
              <a:rPr lang="en-US" sz="1800" dirty="0"/>
              <a:t>as well. An </a:t>
            </a:r>
            <a:r>
              <a:rPr lang="en-US" sz="1800" dirty="0" smtClean="0"/>
              <a:t>enormous literature </a:t>
            </a:r>
            <a:r>
              <a:rPr lang="en-US" sz="1800" dirty="0"/>
              <a:t>within economics examines the determinants of labor earnings, but almost never considers personality as a possible independent variable. One interesting possibility to </a:t>
            </a:r>
            <a:r>
              <a:rPr lang="en-US" sz="1800" dirty="0" smtClean="0"/>
              <a:t>investigate </a:t>
            </a:r>
            <a:r>
              <a:rPr lang="en-US" sz="1800" dirty="0"/>
              <a:t>is whether there is any link between job </a:t>
            </a:r>
            <a:r>
              <a:rPr lang="en-US" sz="1800" dirty="0" smtClean="0"/>
              <a:t>performance </a:t>
            </a:r>
            <a:r>
              <a:rPr lang="en-US" sz="1800" dirty="0"/>
              <a:t>and </a:t>
            </a:r>
            <a:r>
              <a:rPr lang="en-US" sz="1800" dirty="0" smtClean="0"/>
              <a:t>personality. </a:t>
            </a:r>
          </a:p>
          <a:p>
            <a:r>
              <a:rPr lang="en-US" sz="1800" dirty="0" smtClean="0"/>
              <a:t>Such </a:t>
            </a:r>
            <a:r>
              <a:rPr lang="en-US" sz="1800" dirty="0"/>
              <a:t>a link exists. For every </a:t>
            </a:r>
            <a:r>
              <a:rPr lang="en-US" sz="1800" dirty="0" smtClean="0"/>
              <a:t>occupational, </a:t>
            </a:r>
            <a:r>
              <a:rPr lang="en-US" sz="1800" dirty="0"/>
              <a:t>conscientiousness invariably predicts better job </a:t>
            </a:r>
            <a:r>
              <a:rPr lang="en-US" sz="1800" dirty="0" smtClean="0"/>
              <a:t>performance. </a:t>
            </a:r>
            <a:r>
              <a:rPr lang="en-US" sz="1800" dirty="0"/>
              <a:t>Conscientiousness </a:t>
            </a:r>
            <a:r>
              <a:rPr lang="en-US" sz="1800" dirty="0" smtClean="0"/>
              <a:t>correlated </a:t>
            </a:r>
            <a:r>
              <a:rPr lang="en-US" sz="1800" dirty="0"/>
              <a:t>0.17 with productivity data, 0.23 with subjective job performance ratings, and 0.17 with </a:t>
            </a:r>
            <a:r>
              <a:rPr lang="en-US" sz="1800" dirty="0" smtClean="0"/>
              <a:t>salary.</a:t>
            </a:r>
          </a:p>
          <a:p>
            <a:r>
              <a:rPr lang="en-US" sz="1800" dirty="0"/>
              <a:t>A particularly noteworthy aspect of the conscientiousness—job performance link is that conscientiousness is highly correlated (0.5–0.6) with various measures of educational achievement but uncorrelated with measured </a:t>
            </a:r>
            <a:r>
              <a:rPr lang="en-US" sz="1800" dirty="0" smtClean="0"/>
              <a:t>intelligence. </a:t>
            </a:r>
          </a:p>
          <a:p>
            <a:r>
              <a:rPr lang="en-US" sz="1800" dirty="0"/>
              <a:t>E</a:t>
            </a:r>
            <a:r>
              <a:rPr lang="en-US" sz="1800" dirty="0" smtClean="0"/>
              <a:t>ducation </a:t>
            </a:r>
            <a:r>
              <a:rPr lang="en-US" sz="1800" dirty="0"/>
              <a:t>could be a signal of conscientiousness. T</a:t>
            </a:r>
            <a:r>
              <a:rPr lang="en-US" sz="1800" dirty="0" smtClean="0"/>
              <a:t>he </a:t>
            </a:r>
            <a:r>
              <a:rPr lang="en-US" sz="1800" dirty="0"/>
              <a:t>action of completing years of education speaks louder about individuals’ conscientiousness than their words of self-description on a survey form. Insisting on the costly educational signal may be the only way for employers to sustain a separating equilibrium. </a:t>
            </a:r>
          </a:p>
          <a:p>
            <a:endParaRPr lang="en-US" sz="2000" dirty="0"/>
          </a:p>
          <a:p>
            <a:endParaRPr lang="en-US" sz="2000" dirty="0"/>
          </a:p>
        </p:txBody>
      </p:sp>
    </p:spTree>
    <p:extLst>
      <p:ext uri="{BB962C8B-B14F-4D97-AF65-F5344CB8AC3E}">
        <p14:creationId xmlns:p14="http://schemas.microsoft.com/office/powerpoint/2010/main" val="391297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6624"/>
            <a:ext cx="8229600" cy="587375"/>
          </a:xfrm>
        </p:spPr>
        <p:txBody>
          <a:bodyPr>
            <a:normAutofit fontScale="90000"/>
          </a:bodyPr>
          <a:lstStyle/>
          <a:p>
            <a:r>
              <a:rPr lang="en-US" i="1" dirty="0"/>
              <a:t>Personality, occupational choice and discrimination </a:t>
            </a:r>
            <a:r>
              <a:rPr lang="en-US" dirty="0"/>
              <a:t/>
            </a:r>
            <a:br>
              <a:rPr lang="en-US" dirty="0"/>
            </a:br>
            <a:endParaRPr lang="en-US" dirty="0"/>
          </a:p>
        </p:txBody>
      </p:sp>
      <p:sp>
        <p:nvSpPr>
          <p:cNvPr id="3" name="Content Placeholder 2"/>
          <p:cNvSpPr>
            <a:spLocks noGrp="1"/>
          </p:cNvSpPr>
          <p:nvPr>
            <p:ph idx="1"/>
          </p:nvPr>
        </p:nvSpPr>
        <p:spPr>
          <a:xfrm>
            <a:off x="457200" y="1600199"/>
            <a:ext cx="8229600" cy="4987925"/>
          </a:xfrm>
        </p:spPr>
        <p:txBody>
          <a:bodyPr>
            <a:normAutofit fontScale="85000" lnSpcReduction="20000"/>
          </a:bodyPr>
          <a:lstStyle/>
          <a:p>
            <a:r>
              <a:rPr lang="en-US" dirty="0"/>
              <a:t>The link between personality and occupational </a:t>
            </a:r>
            <a:r>
              <a:rPr lang="en-US" dirty="0" smtClean="0"/>
              <a:t>choice </a:t>
            </a:r>
            <a:r>
              <a:rPr lang="en-US" dirty="0"/>
              <a:t>raises questions about some forms of alleged occupational discrimination, especially for </a:t>
            </a:r>
            <a:r>
              <a:rPr lang="en-US" dirty="0" smtClean="0"/>
              <a:t>gender. </a:t>
            </a:r>
          </a:p>
          <a:p>
            <a:r>
              <a:rPr lang="en-US" dirty="0" smtClean="0"/>
              <a:t>Stereotypes </a:t>
            </a:r>
            <a:r>
              <a:rPr lang="en-US" dirty="0"/>
              <a:t>about personality and gender turn out to be fairly accurate: </a:t>
            </a:r>
            <a:r>
              <a:rPr lang="en-US" dirty="0" smtClean="0"/>
              <a:t>there </a:t>
            </a:r>
            <a:r>
              <a:rPr lang="en-US" dirty="0"/>
              <a:t>are large male–female gaps in the expected directions. Women are about half a standard deviation more agreeable than men; </a:t>
            </a:r>
            <a:r>
              <a:rPr lang="en-US" dirty="0" smtClean="0"/>
              <a:t>the </a:t>
            </a:r>
            <a:r>
              <a:rPr lang="en-US" dirty="0"/>
              <a:t>thinking–feeling breakdown is about 30/70 for women versus 60/40 for </a:t>
            </a:r>
            <a:r>
              <a:rPr lang="en-US" dirty="0" smtClean="0"/>
              <a:t>men</a:t>
            </a:r>
            <a:r>
              <a:rPr lang="en-US" dirty="0"/>
              <a:t>(binary Myers–Briggs measure)</a:t>
            </a:r>
            <a:r>
              <a:rPr lang="en-US" dirty="0" smtClean="0"/>
              <a:t>. </a:t>
            </a:r>
          </a:p>
          <a:p>
            <a:r>
              <a:rPr lang="en-US" dirty="0" smtClean="0"/>
              <a:t>Given </a:t>
            </a:r>
            <a:r>
              <a:rPr lang="en-US" dirty="0"/>
              <a:t>these differences in preferences, one would expect some fields—such as teaching and nursing—to be predominantly female and other fields—like science and engineering—to be predominantly male, even in the absence of any </a:t>
            </a:r>
            <a:r>
              <a:rPr lang="en-US" dirty="0" smtClean="0"/>
              <a:t>discrimination </a:t>
            </a:r>
            <a:r>
              <a:rPr lang="en-US" dirty="0"/>
              <a:t>whatever. </a:t>
            </a:r>
            <a:endParaRPr lang="en-US" dirty="0" smtClean="0"/>
          </a:p>
          <a:p>
            <a:r>
              <a:rPr lang="en-US" dirty="0" smtClean="0"/>
              <a:t>Substantial </a:t>
            </a:r>
            <a:r>
              <a:rPr lang="en-US" dirty="0"/>
              <a:t>inter-occupational pay gaps could persist over time due to marginal workers’ mutual distaste for each other’s fields</a:t>
            </a:r>
            <a:r>
              <a:rPr lang="en-US" dirty="0" smtClean="0"/>
              <a:t>.</a:t>
            </a:r>
          </a:p>
          <a:p>
            <a:r>
              <a:rPr lang="en-US" dirty="0" smtClean="0"/>
              <a:t> </a:t>
            </a:r>
            <a:r>
              <a:rPr lang="en-US" dirty="0"/>
              <a:t>Personality differences may be unable to provide a full explanation. But the strong connections between personality and occupational choice on the one hand, and personality and gender on the other, suggest that standard gender discrimination estimates that fail to control for personality must be viewed with some skepticism. </a:t>
            </a:r>
          </a:p>
          <a:p>
            <a:endParaRPr lang="en-US" dirty="0"/>
          </a:p>
        </p:txBody>
      </p:sp>
    </p:spTree>
    <p:extLst>
      <p:ext uri="{BB962C8B-B14F-4D97-AF65-F5344CB8AC3E}">
        <p14:creationId xmlns:p14="http://schemas.microsoft.com/office/powerpoint/2010/main" val="52411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874"/>
            <a:ext cx="8229600" cy="746125"/>
          </a:xfrm>
        </p:spPr>
        <p:txBody>
          <a:bodyPr>
            <a:normAutofit fontScale="90000"/>
          </a:bodyPr>
          <a:lstStyle/>
          <a:p>
            <a:r>
              <a:rPr lang="en-US" i="1" dirty="0"/>
              <a:t>Conscientiousness and the adverse selection puzzle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empirical </a:t>
            </a:r>
            <a:r>
              <a:rPr lang="en-US" dirty="0"/>
              <a:t>tests of adverse selection </a:t>
            </a:r>
            <a:r>
              <a:rPr lang="en-US" dirty="0" smtClean="0"/>
              <a:t>models, </a:t>
            </a:r>
            <a:r>
              <a:rPr lang="en-US" dirty="0"/>
              <a:t>it frequently appears as if low-risk people buy </a:t>
            </a:r>
            <a:r>
              <a:rPr lang="en-US" i="1" dirty="0"/>
              <a:t>more </a:t>
            </a:r>
            <a:r>
              <a:rPr lang="en-US" dirty="0"/>
              <a:t>insurance than high-risk </a:t>
            </a:r>
            <a:r>
              <a:rPr lang="en-US" dirty="0" smtClean="0"/>
              <a:t>people.</a:t>
            </a:r>
          </a:p>
          <a:p>
            <a:r>
              <a:rPr lang="en-US" dirty="0" smtClean="0"/>
              <a:t> </a:t>
            </a:r>
            <a:r>
              <a:rPr lang="en-US" dirty="0"/>
              <a:t>The personality literature suggests a different (though in principle complementary) way to explain this anomaly. There could be a personality trait that leads individuals to act cautiously </a:t>
            </a:r>
            <a:r>
              <a:rPr lang="en-US" i="1" dirty="0"/>
              <a:t>and </a:t>
            </a:r>
            <a:r>
              <a:rPr lang="en-US" dirty="0"/>
              <a:t>buy </a:t>
            </a:r>
            <a:r>
              <a:rPr lang="en-US" dirty="0" smtClean="0"/>
              <a:t>insurance, which is </a:t>
            </a:r>
            <a:r>
              <a:rPr lang="en-US" dirty="0"/>
              <a:t>Conscientiousness </a:t>
            </a:r>
            <a:r>
              <a:rPr lang="en-US" dirty="0" smtClean="0"/>
              <a:t>-for </a:t>
            </a:r>
            <a:r>
              <a:rPr lang="en-US" dirty="0"/>
              <a:t>this factor encompasses attributes such as “thinking carefully before acting”</a:t>
            </a:r>
            <a:r>
              <a:rPr lang="en-US" dirty="0" smtClean="0"/>
              <a:t>, and </a:t>
            </a:r>
            <a:r>
              <a:rPr lang="en-US" dirty="0"/>
              <a:t>“scrupulously fulfilling moral obligations</a:t>
            </a:r>
            <a:r>
              <a:rPr lang="en-US" dirty="0" smtClean="0"/>
              <a:t>”.</a:t>
            </a:r>
          </a:p>
          <a:p>
            <a:endParaRPr lang="en-US" dirty="0" smtClean="0"/>
          </a:p>
          <a:p>
            <a:r>
              <a:rPr lang="en-US" dirty="0" smtClean="0"/>
              <a:t> </a:t>
            </a:r>
            <a:r>
              <a:rPr lang="en-US" dirty="0"/>
              <a:t>Individuals low in conscientiousness would seemingly be more likely to, for example, drive recklessly, and start wondering how to cope with an accident </a:t>
            </a:r>
            <a:r>
              <a:rPr lang="en-US" i="1" dirty="0"/>
              <a:t>after </a:t>
            </a:r>
            <a:r>
              <a:rPr lang="en-US" dirty="0"/>
              <a:t>it happens. They would also be less concerned about inability to make due amends for accidents they cause, or flouting laws requiring insurance</a:t>
            </a:r>
            <a:r>
              <a:rPr lang="en-US" dirty="0" smtClean="0"/>
              <a:t>.</a:t>
            </a:r>
          </a:p>
          <a:p>
            <a:endParaRPr lang="en-US" dirty="0"/>
          </a:p>
          <a:p>
            <a:r>
              <a:rPr lang="en-US" dirty="0" smtClean="0"/>
              <a:t>If </a:t>
            </a:r>
            <a:r>
              <a:rPr lang="en-US" dirty="0"/>
              <a:t>all these traits cluster together, the first people to drop out of the insurance pool would be the high-risks, not the low-risks. Holding conscientiousness constant, then, adverse selection could easily still be present, but simply masked by the heterogeneity of preferences </a:t>
            </a:r>
          </a:p>
          <a:p>
            <a:endParaRPr lang="en-US" dirty="0"/>
          </a:p>
          <a:p>
            <a:endParaRPr lang="en-US" dirty="0"/>
          </a:p>
          <a:p>
            <a:endParaRPr lang="en-US" dirty="0"/>
          </a:p>
        </p:txBody>
      </p:sp>
    </p:spTree>
    <p:extLst>
      <p:ext uri="{BB962C8B-B14F-4D97-AF65-F5344CB8AC3E}">
        <p14:creationId xmlns:p14="http://schemas.microsoft.com/office/powerpoint/2010/main" val="143860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17696</TotalTime>
  <Words>1278</Words>
  <Application>Microsoft Office PowerPoint</Application>
  <PresentationFormat>On-screen Show (4:3)</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Stigler–Becker versus Myers–Briggs: why preference-based explanations are scientifically meaningful and empirically important  </vt:lpstr>
      <vt:lpstr>Motivation </vt:lpstr>
      <vt:lpstr>The explanatory power of preferences  </vt:lpstr>
      <vt:lpstr>Preferences: heterogeneous but stable  </vt:lpstr>
      <vt:lpstr>The “big five” personality traits  </vt:lpstr>
      <vt:lpstr>The “big five” personality traits  </vt:lpstr>
      <vt:lpstr>Some applications of personality to economic questions  </vt:lpstr>
      <vt:lpstr>Personality, occupational choice and discrimination  </vt:lpstr>
      <vt:lpstr>Conscientiousness and the adverse selection puzzle  </vt:lpstr>
      <vt:lpstr>Conclusion: toward joint estimation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Stigler–Becker versus Myers–Briggs: why preference-based explanations are scientifically meaningful and empirically important</dc:title>
  <dc:creator>jiaxin quan</dc:creator>
  <cp:lastModifiedBy>Jeffrey Nugent</cp:lastModifiedBy>
  <cp:revision>12</cp:revision>
  <dcterms:created xsi:type="dcterms:W3CDTF">2015-04-15T00:53:40Z</dcterms:created>
  <dcterms:modified xsi:type="dcterms:W3CDTF">2015-04-28T02:02:59Z</dcterms:modified>
</cp:coreProperties>
</file>