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6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>
        <p:scale>
          <a:sx n="80" d="100"/>
          <a:sy n="80" d="100"/>
        </p:scale>
        <p:origin x="-108" y="-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4EB-2AF8-4DA3-A5EE-7C944FB10BB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F66-9C68-45F9-AB07-B995EB52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5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4EB-2AF8-4DA3-A5EE-7C944FB10BB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F66-9C68-45F9-AB07-B995EB52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8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4EB-2AF8-4DA3-A5EE-7C944FB10BB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F66-9C68-45F9-AB07-B995EB52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6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4EB-2AF8-4DA3-A5EE-7C944FB10BB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F66-9C68-45F9-AB07-B995EB52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7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4EB-2AF8-4DA3-A5EE-7C944FB10BB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F66-9C68-45F9-AB07-B995EB52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5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4EB-2AF8-4DA3-A5EE-7C944FB10BB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F66-9C68-45F9-AB07-B995EB52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3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4EB-2AF8-4DA3-A5EE-7C944FB10BB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F66-9C68-45F9-AB07-B995EB52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0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4EB-2AF8-4DA3-A5EE-7C944FB10BB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F66-9C68-45F9-AB07-B995EB52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4EB-2AF8-4DA3-A5EE-7C944FB10BB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F66-9C68-45F9-AB07-B995EB52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5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4EB-2AF8-4DA3-A5EE-7C944FB10BB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F66-9C68-45F9-AB07-B995EB52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9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4EB-2AF8-4DA3-A5EE-7C944FB10BB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FF66-9C68-45F9-AB07-B995EB52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A74EB-2AF8-4DA3-A5EE-7C944FB10BB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5FF66-9C68-45F9-AB07-B995EB52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3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228" y="3897085"/>
            <a:ext cx="9144000" cy="177074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“State-Mandated and Market-Mediated Land Reform in Latin America” </a:t>
            </a:r>
            <a:br>
              <a:rPr lang="en-US" sz="4000" dirty="0" smtClean="0"/>
            </a:br>
            <a:r>
              <a:rPr lang="en-US" sz="4000" dirty="0" smtClean="0"/>
              <a:t>(Carter and </a:t>
            </a:r>
            <a:r>
              <a:rPr lang="en-US" sz="4000" dirty="0" err="1" smtClean="0"/>
              <a:t>Mesbah</a:t>
            </a:r>
            <a:r>
              <a:rPr lang="en-US" sz="4000" dirty="0" smtClean="0"/>
              <a:t> 2001)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4370" y="5963732"/>
            <a:ext cx="1948543" cy="523648"/>
          </a:xfrm>
        </p:spPr>
        <p:txBody>
          <a:bodyPr/>
          <a:lstStyle/>
          <a:p>
            <a:r>
              <a:rPr lang="en-US" dirty="0" smtClean="0"/>
              <a:t>Andre Gray</a:t>
            </a:r>
            <a:endParaRPr lang="en-US" dirty="0"/>
          </a:p>
        </p:txBody>
      </p:sp>
      <p:pic>
        <p:nvPicPr>
          <p:cNvPr id="1026" name="Picture 2" descr="https://www.moma.org/interactives/exhibitions/2011/rivera/content/mural/sugar-cane/images/mur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775" y="662962"/>
            <a:ext cx="5050654" cy="304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4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to Land Reform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Nicaraguan history of large-scale farming created a marginal, unproductive </a:t>
            </a:r>
            <a:r>
              <a:rPr lang="en-US" dirty="0" err="1" smtClean="0"/>
              <a:t>proletarianized</a:t>
            </a:r>
            <a:r>
              <a:rPr lang="en-US" dirty="0" smtClean="0"/>
              <a:t> rural society. Government felt little choice but to continue a large-farm agriculture model. </a:t>
            </a:r>
          </a:p>
          <a:p>
            <a:r>
              <a:rPr lang="en-US" dirty="0" smtClean="0"/>
              <a:t>Constraints of mobilizing surplus from small-scale agriculture, small-scale sector incapable of buying out large-scale producers. </a:t>
            </a:r>
          </a:p>
          <a:p>
            <a:r>
              <a:rPr lang="en-US" dirty="0" smtClean="0"/>
              <a:t>Limited </a:t>
            </a:r>
            <a:r>
              <a:rPr lang="en-US" dirty="0" err="1" smtClean="0"/>
              <a:t>decollectivization</a:t>
            </a:r>
            <a:endParaRPr lang="en-US" dirty="0" smtClean="0"/>
          </a:p>
          <a:p>
            <a:r>
              <a:rPr lang="en-US" dirty="0" smtClean="0"/>
              <a:t>“Microeconomic analysis built around insights on intrinsically and informationally imperfect labor and capital markets…may imply that holdings small enough to produce a significant effect on poverty are economically handicapped.”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9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“State-Mandated and Market-Mediated Land Reform in Latin America” (Carter and </a:t>
            </a:r>
            <a:r>
              <a:rPr lang="en-US" dirty="0" err="1" smtClean="0"/>
              <a:t>Mesbah</a:t>
            </a:r>
            <a:r>
              <a:rPr lang="en-US" dirty="0"/>
              <a:t> </a:t>
            </a:r>
            <a:r>
              <a:rPr lang="en-US" dirty="0" smtClean="0"/>
              <a:t>2001)</a:t>
            </a:r>
          </a:p>
          <a:p>
            <a:r>
              <a:rPr lang="en-US" dirty="0" smtClean="0"/>
              <a:t>“Identification of the Inverse Relationship between Farm Size and Productivity: An Empirical Analysis of Peasant Agricultural Production” (Carter 1984)</a:t>
            </a:r>
          </a:p>
          <a:p>
            <a:r>
              <a:rPr lang="en-US" dirty="0" smtClean="0"/>
              <a:t>“Land inequality and economic growth: a dynamic panel data approach” (Fort 2007)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2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781800" cy="4633911"/>
          </a:xfrm>
        </p:spPr>
        <p:txBody>
          <a:bodyPr/>
          <a:lstStyle/>
          <a:p>
            <a:r>
              <a:rPr lang="en-US" dirty="0" smtClean="0"/>
              <a:t>Land reform in Nicaragua, Peru and Ecuador offered beneficiaries gains to income, access to social services and economic security. </a:t>
            </a:r>
          </a:p>
          <a:p>
            <a:pPr lvl="1"/>
            <a:r>
              <a:rPr lang="en-US" dirty="0" smtClean="0"/>
              <a:t>But reforms left out a large amount of rural poor. Why?</a:t>
            </a:r>
          </a:p>
          <a:p>
            <a:r>
              <a:rPr lang="en-US" dirty="0" smtClean="0"/>
              <a:t>Scope: political costs, political will</a:t>
            </a:r>
          </a:p>
          <a:p>
            <a:r>
              <a:rPr lang="en-US" dirty="0" smtClean="0"/>
              <a:t>Organizational Model: Collectivist vs </a:t>
            </a:r>
            <a:r>
              <a:rPr lang="en-US" dirty="0" err="1" smtClean="0"/>
              <a:t>Distributist</a:t>
            </a:r>
            <a:r>
              <a:rPr lang="en-US" dirty="0" smtClean="0"/>
              <a:t> Reform</a:t>
            </a:r>
          </a:p>
          <a:p>
            <a:endParaRPr lang="en-US" dirty="0"/>
          </a:p>
        </p:txBody>
      </p:sp>
      <p:pic>
        <p:nvPicPr>
          <p:cNvPr id="2050" name="Picture 2" descr="https://s-media-cache-ak0.pinimg.com/564x/c5/8b/44/c58b44b5cf4af6d7d182926ac22db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41" y="1393372"/>
            <a:ext cx="2946544" cy="43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21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</a:t>
            </a:r>
            <a:r>
              <a:rPr lang="en-US" dirty="0" err="1" smtClean="0"/>
              <a:t>Distributist</a:t>
            </a:r>
            <a:r>
              <a:rPr lang="en-US" dirty="0" smtClean="0"/>
              <a:t> Land Reform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6795"/>
            <a:ext cx="5225143" cy="4351338"/>
          </a:xfrm>
        </p:spPr>
        <p:txBody>
          <a:bodyPr/>
          <a:lstStyle/>
          <a:p>
            <a:r>
              <a:rPr lang="en-US" dirty="0" smtClean="0"/>
              <a:t>Inverse relationship between farm size and productivity (Carter 1984)</a:t>
            </a:r>
          </a:p>
          <a:p>
            <a:r>
              <a:rPr lang="en-US" dirty="0" smtClean="0"/>
              <a:t>Management surveys taken in Indian state of Haryana 1960-1972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738" t="15406" r="36948" b="22451"/>
          <a:stretch/>
        </p:blipFill>
        <p:spPr>
          <a:xfrm>
            <a:off x="6607629" y="1690688"/>
            <a:ext cx="3984170" cy="444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6537" t="49273" r="24768" b="45499"/>
          <a:stretch/>
        </p:blipFill>
        <p:spPr>
          <a:xfrm>
            <a:off x="656258" y="4688034"/>
            <a:ext cx="3858724" cy="293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6965" t="54681" r="32551" b="41179"/>
          <a:stretch/>
        </p:blipFill>
        <p:spPr>
          <a:xfrm>
            <a:off x="1230085" y="5156333"/>
            <a:ext cx="4097882" cy="313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9699" t="43869" r="31582" b="52627"/>
          <a:stretch/>
        </p:blipFill>
        <p:spPr>
          <a:xfrm>
            <a:off x="1230085" y="5560963"/>
            <a:ext cx="3989366" cy="2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9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5653" t="31012" r="14093" b="18327"/>
          <a:stretch/>
        </p:blipFill>
        <p:spPr>
          <a:xfrm>
            <a:off x="5617029" y="2024741"/>
            <a:ext cx="5159828" cy="36527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Land Inequality and Economic Growth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545771"/>
            <a:ext cx="4615543" cy="46311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Theoretical link between inequality and growth better explained by asset inequality and not income inequality. </a:t>
            </a:r>
          </a:p>
          <a:p>
            <a:r>
              <a:rPr lang="en-US" dirty="0" smtClean="0"/>
              <a:t>Extended </a:t>
            </a:r>
            <a:r>
              <a:rPr lang="en-US" dirty="0"/>
              <a:t>political economy models with capital </a:t>
            </a:r>
            <a:r>
              <a:rPr lang="en-US" dirty="0" smtClean="0"/>
              <a:t>market </a:t>
            </a:r>
            <a:r>
              <a:rPr lang="en-US" dirty="0"/>
              <a:t>imperfections include credit constraints that prevent </a:t>
            </a:r>
            <a:r>
              <a:rPr lang="en-US" dirty="0" smtClean="0"/>
              <a:t>the poor </a:t>
            </a:r>
            <a:r>
              <a:rPr lang="en-US" dirty="0"/>
              <a:t>from undertaking profitable investments. </a:t>
            </a:r>
            <a:endParaRPr lang="en-US" dirty="0" smtClean="0"/>
          </a:p>
          <a:p>
            <a:r>
              <a:rPr lang="en-US" dirty="0" smtClean="0"/>
              <a:t>Through its impact </a:t>
            </a:r>
            <a:r>
              <a:rPr lang="en-US" dirty="0"/>
              <a:t>on economic efficiency, the distribution of assets </a:t>
            </a:r>
            <a:r>
              <a:rPr lang="en-US" dirty="0" smtClean="0"/>
              <a:t>can affect </a:t>
            </a:r>
            <a:r>
              <a:rPr lang="en-US" dirty="0"/>
              <a:t>the cost of market exchange, the incentives to </a:t>
            </a:r>
            <a:r>
              <a:rPr lang="en-US" dirty="0" smtClean="0"/>
              <a:t>invest, the </a:t>
            </a:r>
            <a:r>
              <a:rPr lang="en-US" dirty="0"/>
              <a:t>levels of violence, and the societies’ ability to respond </a:t>
            </a:r>
            <a:r>
              <a:rPr lang="en-US" dirty="0" smtClean="0"/>
              <a:t>to exogenous shocks.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6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Chicago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23476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there are strong Pareto-improving gains to be had by shifting land from large to small units, why is land reform necessary?</a:t>
            </a:r>
          </a:p>
          <a:p>
            <a:r>
              <a:rPr lang="en-US" dirty="0" smtClean="0"/>
              <a:t>Feudal hypothesis</a:t>
            </a:r>
          </a:p>
          <a:p>
            <a:r>
              <a:rPr lang="en-US" dirty="0" smtClean="0"/>
              <a:t>Land Market imperfections hypothesis</a:t>
            </a:r>
          </a:p>
          <a:p>
            <a:r>
              <a:rPr lang="en-US" dirty="0" smtClean="0"/>
              <a:t>Price distortions hypothesis</a:t>
            </a:r>
          </a:p>
          <a:p>
            <a:r>
              <a:rPr lang="en-US" dirty="0" smtClean="0"/>
              <a:t>Inadequate small-farm savings hypothesis</a:t>
            </a:r>
          </a:p>
          <a:p>
            <a:r>
              <a:rPr lang="en-US" dirty="0" smtClean="0"/>
              <a:t>Countervailing capital constraints hypothesis</a:t>
            </a:r>
            <a:endParaRPr lang="en-US" dirty="0"/>
          </a:p>
        </p:txBody>
      </p:sp>
      <p:pic>
        <p:nvPicPr>
          <p:cNvPr id="3074" name="Picture 2" descr="https://images-na.ssl-images-amazon.com/images/I/51M3RSDHG8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802" y="1600201"/>
            <a:ext cx="3869872" cy="386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81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Nicaragua’s Land Reform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1971, 6% of rural households owned 63% of the land</a:t>
            </a:r>
          </a:p>
          <a:p>
            <a:r>
              <a:rPr lang="en-US" dirty="0" smtClean="0"/>
              <a:t>Sandinista’s agricultural reform: focused on redistributing rights of access to ag labor, not land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918" t="46880" r="31080" b="38181"/>
          <a:stretch/>
        </p:blipFill>
        <p:spPr>
          <a:xfrm>
            <a:off x="1023257" y="3462450"/>
            <a:ext cx="6773390" cy="118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3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832" t="16543" r="33098" b="16720"/>
          <a:stretch/>
        </p:blipFill>
        <p:spPr>
          <a:xfrm>
            <a:off x="2884714" y="968829"/>
            <a:ext cx="5736772" cy="47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9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257" y="1270453"/>
            <a:ext cx="9002486" cy="4351338"/>
          </a:xfrm>
        </p:spPr>
        <p:txBody>
          <a:bodyPr/>
          <a:lstStyle/>
          <a:p>
            <a:r>
              <a:rPr lang="en-US" dirty="0" smtClean="0"/>
              <a:t>Phase 1 and 2 were great for provision of social services to rural populations (with help from international donations and soft loans). </a:t>
            </a:r>
          </a:p>
          <a:p>
            <a:r>
              <a:rPr lang="en-US" dirty="0" smtClean="0"/>
              <a:t>Largely failed to provide secure wage employment—never employed more than 31,000 full-time workers on state farms (8% of rural workers). </a:t>
            </a:r>
          </a:p>
          <a:p>
            <a:r>
              <a:rPr lang="en-US" dirty="0" smtClean="0"/>
              <a:t>Poor labor absorption meant the effect was minimal for rural poverty.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1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825" t="19227" r="10977" b="9886"/>
          <a:stretch/>
        </p:blipFill>
        <p:spPr>
          <a:xfrm>
            <a:off x="1502227" y="914399"/>
            <a:ext cx="8799403" cy="46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444</Words>
  <Application>Microsoft Office PowerPoint</Application>
  <PresentationFormat>Custom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“State-Mandated and Market-Mediated Land Reform in Latin America”  (Carter and Mesbah 2001)</vt:lpstr>
      <vt:lpstr>The Ideas</vt:lpstr>
      <vt:lpstr>Motivating Distributist Land Reform</vt:lpstr>
      <vt:lpstr>Land Inequality and Economic Growth</vt:lpstr>
      <vt:lpstr>The Chicago Question</vt:lpstr>
      <vt:lpstr>Nicaragua’s Land Reform Record</vt:lpstr>
      <vt:lpstr>PowerPoint Presentation</vt:lpstr>
      <vt:lpstr>PowerPoint Presentation</vt:lpstr>
      <vt:lpstr>PowerPoint Presentation</vt:lpstr>
      <vt:lpstr>Constraints to Land Reform</vt:lpstr>
      <vt:lpstr>Works Cited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“State-Mandated and Market-Mediated Land Reform in Latin America”, Michael Carter</dc:title>
  <dc:creator>Andre Gray</dc:creator>
  <cp:lastModifiedBy>Jeffrey Nugent</cp:lastModifiedBy>
  <cp:revision>15</cp:revision>
  <dcterms:created xsi:type="dcterms:W3CDTF">2017-03-30T18:49:46Z</dcterms:created>
  <dcterms:modified xsi:type="dcterms:W3CDTF">2017-03-30T21:03:25Z</dcterms:modified>
</cp:coreProperties>
</file>