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4" r:id="rId7"/>
    <p:sldId id="276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2" r:id="rId16"/>
    <p:sldId id="283" r:id="rId17"/>
    <p:sldId id="284" r:id="rId18"/>
    <p:sldId id="285" r:id="rId19"/>
    <p:sldId id="280" r:id="rId20"/>
    <p:sldId id="277" r:id="rId21"/>
    <p:sldId id="278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F093-3807-4570-B2F3-9D63A6DC240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5FE69-EC0D-49D1-B1B7-4B91BFC6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FE69-EC0D-49D1-B1B7-4B91BFC60C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Does the Quality of the Judiciary Shape Economic</a:t>
            </a:r>
            <a:br>
              <a:rPr lang="en-US" b="0" dirty="0"/>
            </a:br>
            <a:r>
              <a:rPr lang="en-US" b="0" dirty="0"/>
              <a:t>Activity?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Evidence </a:t>
            </a:r>
            <a:r>
              <a:rPr lang="en-US" b="0" dirty="0"/>
              <a:t>from India</a:t>
            </a:r>
            <a:r>
              <a:rPr lang="en-US" b="0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/>
            </a:r>
            <a:br>
              <a:rPr lang="en-US" altLang="zh-CN" sz="1800" dirty="0">
                <a:latin typeface="Aharoni" pitchFamily="2" charset="-79"/>
                <a:cs typeface="Aharoni" pitchFamily="2" charset="-79"/>
              </a:rPr>
            </a:b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>					</a:t>
            </a:r>
            <a:r>
              <a:rPr lang="en-US" altLang="zh-CN" sz="1800" dirty="0" err="1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Matthieu</a:t>
            </a: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Chemin</a:t>
            </a:r>
            <a: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†</a:t>
            </a:r>
            <a:b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Department</a:t>
            </a: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of</a:t>
            </a: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Economics,</a:t>
            </a: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LSE</a:t>
            </a:r>
            <a:b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</a:br>
            <a:endParaRPr lang="en-US" altLang="zh-CN" sz="1800" dirty="0" smtClean="0">
              <a:solidFill>
                <a:srgbClr val="000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Presented by </a:t>
            </a:r>
            <a:r>
              <a:rPr lang="en-US" altLang="zh-CN" sz="1800" dirty="0" err="1" smtClean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Yunfei</a:t>
            </a:r>
            <a: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Ni</a:t>
            </a: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/>
            </a:r>
            <a:br>
              <a:rPr lang="en-US" altLang="zh-CN" sz="1800" dirty="0">
                <a:latin typeface="Aharoni" pitchFamily="2" charset="-79"/>
                <a:cs typeface="Aharoni" pitchFamily="2" charset="-79"/>
              </a:rPr>
            </a:br>
            <a:r>
              <a:rPr lang="en-US" altLang="zh-CN" sz="1800" dirty="0">
                <a:latin typeface="Aharoni" pitchFamily="2" charset="-79"/>
                <a:cs typeface="Aharoni" pitchFamily="2" charset="-79"/>
              </a:rPr>
              <a:t>						</a:t>
            </a:r>
            <a: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</a:br>
            <a:endParaRPr lang="en-US" sz="1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36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000" dirty="0"/>
              <a:t>Table 3: The impact of pendency on shortage of capital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6432"/>
            <a:ext cx="8077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914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3200" dirty="0" smtClean="0"/>
              <a:t>The </a:t>
            </a:r>
            <a:r>
              <a:rPr lang="en-US" sz="3200" dirty="0"/>
              <a:t>average firm in the average state will find it 3.5 percentage points </a:t>
            </a:r>
            <a:r>
              <a:rPr lang="en-US" sz="3200" dirty="0" smtClean="0"/>
              <a:t>harder to </a:t>
            </a:r>
            <a:r>
              <a:rPr lang="en-US" sz="3200" dirty="0"/>
              <a:t>get a loan with the slowest judiciary in India, relative to the fastest.</a:t>
            </a:r>
          </a:p>
        </p:txBody>
      </p:sp>
    </p:spTree>
    <p:extLst>
      <p:ext uri="{BB962C8B-B14F-4D97-AF65-F5344CB8AC3E}">
        <p14:creationId xmlns:p14="http://schemas.microsoft.com/office/powerpoint/2010/main" val="16688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r>
              <a:rPr lang="en-US" sz="2600" dirty="0"/>
              <a:t>Column (4) illustrates that there </a:t>
            </a:r>
            <a:r>
              <a:rPr lang="en-US" sz="2600"/>
              <a:t>are </a:t>
            </a:r>
            <a:r>
              <a:rPr lang="en-US" sz="2600" smtClean="0"/>
              <a:t>more partnerships </a:t>
            </a:r>
            <a:r>
              <a:rPr lang="en-US" sz="2600" dirty="0"/>
              <a:t>with members of the same household in states with a slow judiciary. </a:t>
            </a:r>
            <a:r>
              <a:rPr lang="en-US" sz="2600" dirty="0" smtClean="0"/>
              <a:t>The average </a:t>
            </a:r>
            <a:r>
              <a:rPr lang="en-US" sz="2600" dirty="0"/>
              <a:t>firm engaged in a partnership in the average state is 9 percentage points </a:t>
            </a:r>
            <a:r>
              <a:rPr lang="en-US" sz="2600" dirty="0" smtClean="0"/>
              <a:t>more likely </a:t>
            </a:r>
            <a:r>
              <a:rPr lang="en-US" sz="2600" dirty="0"/>
              <a:t>to be a family firm if the judiciary is the slowest of India as compared to </a:t>
            </a:r>
            <a:r>
              <a:rPr lang="en-US" sz="2600" dirty="0" smtClean="0"/>
              <a:t>the fastest</a:t>
            </a:r>
            <a:r>
              <a:rPr lang="en-US" sz="2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52400"/>
            <a:ext cx="9144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4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 possibility </a:t>
            </a:r>
            <a:r>
              <a:rPr lang="en-US" dirty="0"/>
              <a:t>of out of court </a:t>
            </a:r>
            <a:r>
              <a:rPr lang="en-US" dirty="0" smtClean="0"/>
              <a:t>settlements</a:t>
            </a:r>
          </a:p>
          <a:p>
            <a:r>
              <a:rPr lang="en-US" dirty="0" smtClean="0"/>
              <a:t>2) </a:t>
            </a:r>
            <a:r>
              <a:rPr lang="en-US" dirty="0"/>
              <a:t>agents could self-select</a:t>
            </a:r>
            <a:endParaRPr lang="en-US" dirty="0" smtClean="0"/>
          </a:p>
          <a:p>
            <a:r>
              <a:rPr lang="en-US" dirty="0" smtClean="0"/>
              <a:t>So, </a:t>
            </a:r>
            <a:r>
              <a:rPr lang="en-US" dirty="0"/>
              <a:t>a </a:t>
            </a:r>
            <a:r>
              <a:rPr lang="en-US" dirty="0" smtClean="0"/>
              <a:t>low pendency </a:t>
            </a:r>
            <a:r>
              <a:rPr lang="en-US" dirty="0"/>
              <a:t>rate would not be evidence of an efficient </a:t>
            </a:r>
            <a:r>
              <a:rPr lang="en-US" dirty="0" smtClean="0"/>
              <a:t>judiciary.</a:t>
            </a:r>
          </a:p>
          <a:p>
            <a:endParaRPr lang="en-US" dirty="0"/>
          </a:p>
          <a:p>
            <a:r>
              <a:rPr lang="en-US" dirty="0" smtClean="0"/>
              <a:t>Remedies: 1) Using           instead of 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2)Add the </a:t>
            </a:r>
            <a:r>
              <a:rPr lang="en-US" dirty="0"/>
              <a:t>number of </a:t>
            </a:r>
            <a:r>
              <a:rPr lang="en-US" dirty="0" err="1" smtClean="0"/>
              <a:t>panchayats</a:t>
            </a:r>
            <a:r>
              <a:rPr lang="en-US" dirty="0" smtClean="0"/>
              <a:t> per </a:t>
            </a:r>
            <a:r>
              <a:rPr lang="en-US" dirty="0"/>
              <a:t>capita and the number of rural planning commissions per </a:t>
            </a:r>
            <a:r>
              <a:rPr lang="en-US" dirty="0" smtClean="0"/>
              <a:t>capita.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Robustness checks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955452"/>
            <a:ext cx="10287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46027"/>
            <a:ext cx="60769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7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Effects on Firm Performance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911354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5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 owners in slow judiciary environments are more likely to </a:t>
            </a:r>
            <a:r>
              <a:rPr lang="en-US" dirty="0" smtClean="0"/>
              <a:t>break contracts</a:t>
            </a:r>
            <a:r>
              <a:rPr lang="en-US" dirty="0"/>
              <a:t>, less likely to engage in relationship-specific investment</a:t>
            </a:r>
            <a:r>
              <a:rPr lang="en-US" dirty="0" smtClean="0"/>
              <a:t>, more </a:t>
            </a:r>
            <a:r>
              <a:rPr lang="en-US" dirty="0"/>
              <a:t>likely to be </a:t>
            </a:r>
            <a:r>
              <a:rPr lang="en-US" dirty="0" smtClean="0"/>
              <a:t>credit constrained</a:t>
            </a:r>
            <a:r>
              <a:rPr lang="en-US" dirty="0"/>
              <a:t>, less likely to have access to formal credit and more likely to keep the </a:t>
            </a:r>
            <a:r>
              <a:rPr lang="en-US" dirty="0" smtClean="0"/>
              <a:t>firm under </a:t>
            </a:r>
            <a:r>
              <a:rPr lang="en-US" dirty="0"/>
              <a:t>family ownership.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dirty="0" smtClean="0"/>
              <a:t>A game theory model: a good is traded.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000" dirty="0" err="1" smtClean="0"/>
              <a:t>Vs</a:t>
            </a:r>
            <a:r>
              <a:rPr lang="en-US" sz="2000" dirty="0" smtClean="0"/>
              <a:t>: value to the seller   </a:t>
            </a:r>
            <a:r>
              <a:rPr lang="en-US" sz="2000" dirty="0" err="1" smtClean="0"/>
              <a:t>Vb</a:t>
            </a:r>
            <a:r>
              <a:rPr lang="en-US" sz="2000" dirty="0" smtClean="0"/>
              <a:t>: value to the buyer</a:t>
            </a:r>
          </a:p>
          <a:p>
            <a:pPr marL="109728" indent="0">
              <a:buNone/>
            </a:pPr>
            <a:r>
              <a:rPr lang="en-US" sz="2000" dirty="0" smtClean="0"/>
              <a:t>P: price     </a:t>
            </a:r>
            <a:r>
              <a:rPr lang="el-GR" sz="2000" dirty="0" smtClean="0"/>
              <a:t>φ</a:t>
            </a:r>
            <a:r>
              <a:rPr lang="en-US" sz="2000" dirty="0" smtClean="0"/>
              <a:t>:</a:t>
            </a:r>
            <a:r>
              <a:rPr lang="en-US" sz="2000" dirty="0"/>
              <a:t>a measure of the speed of the judicial system</a:t>
            </a:r>
            <a:endParaRPr lang="en-US" sz="2000" dirty="0" smtClean="0"/>
          </a:p>
          <a:p>
            <a:r>
              <a:rPr lang="en-US" sz="1900" dirty="0"/>
              <a:t>In the event of a </a:t>
            </a:r>
            <a:r>
              <a:rPr lang="en-US" sz="1900" dirty="0" smtClean="0"/>
              <a:t>default, the </a:t>
            </a:r>
            <a:r>
              <a:rPr lang="en-US" sz="1900" dirty="0"/>
              <a:t>agent can sue his partner and regain a fraction φ of the price p of the good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r>
              <a:rPr lang="en-US" dirty="0" smtClean="0"/>
              <a:t>Prop.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94" y="1676400"/>
            <a:ext cx="67437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91600" cy="657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Game with </a:t>
            </a:r>
            <a:r>
              <a:rPr lang="en-US" dirty="0" smtClean="0"/>
              <a:t>imperfect information:</a:t>
            </a:r>
          </a:p>
          <a:p>
            <a:r>
              <a:rPr lang="en-US" dirty="0"/>
              <a:t>IC </a:t>
            </a:r>
            <a:r>
              <a:rPr lang="en-US" dirty="0" smtClean="0"/>
              <a:t>seller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IC buyer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Plug in: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easy to check that the threshold </a:t>
            </a:r>
            <a:r>
              <a:rPr lang="en-US" dirty="0" smtClean="0"/>
              <a:t>δ*b is </a:t>
            </a:r>
            <a:r>
              <a:rPr lang="en-US" dirty="0"/>
              <a:t>a decreasing function of φ.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95" y="1828800"/>
            <a:ext cx="30575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95700"/>
            <a:ext cx="5133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32" y="2838450"/>
            <a:ext cx="3371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2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810500" cy="555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0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</a:t>
            </a:r>
            <a:r>
              <a:rPr lang="en-US" dirty="0"/>
              <a:t>.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15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3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neoclassical </a:t>
            </a:r>
            <a:r>
              <a:rPr lang="en-US" dirty="0" smtClean="0"/>
              <a:t>economics: judiciary </a:t>
            </a:r>
            <a:r>
              <a:rPr lang="en-US" dirty="0"/>
              <a:t>is perfect, </a:t>
            </a:r>
            <a:r>
              <a:rPr lang="en-US" dirty="0" smtClean="0"/>
              <a:t>fair, immediate.</a:t>
            </a:r>
          </a:p>
          <a:p>
            <a:r>
              <a:rPr lang="en-US" dirty="0"/>
              <a:t>There always </a:t>
            </a:r>
            <a:r>
              <a:rPr lang="en-US" dirty="0" smtClean="0"/>
              <a:t>exists a </a:t>
            </a:r>
            <a:r>
              <a:rPr lang="en-US" dirty="0"/>
              <a:t>set of prices such that contracting can achieve </a:t>
            </a:r>
            <a:r>
              <a:rPr lang="en-US" dirty="0" smtClean="0"/>
              <a:t>Pareto efficiency.</a:t>
            </a:r>
          </a:p>
          <a:p>
            <a:r>
              <a:rPr lang="en-US" dirty="0" smtClean="0"/>
              <a:t>Not clear </a:t>
            </a:r>
            <a:r>
              <a:rPr lang="en-US" dirty="0"/>
              <a:t>from a </a:t>
            </a:r>
            <a:r>
              <a:rPr lang="en-US" dirty="0" smtClean="0"/>
              <a:t>theoretical standpoint </a:t>
            </a:r>
            <a:r>
              <a:rPr lang="en-US" dirty="0"/>
              <a:t>why the quality of the judiciary impacts on the economy</a:t>
            </a:r>
            <a:r>
              <a:rPr lang="en-US" dirty="0" smtClean="0"/>
              <a:t>.</a:t>
            </a:r>
          </a:p>
          <a:p>
            <a:r>
              <a:rPr lang="en-US" dirty="0"/>
              <a:t>An efficient </a:t>
            </a:r>
            <a:r>
              <a:rPr lang="en-US" dirty="0" smtClean="0"/>
              <a:t>judicial system </a:t>
            </a:r>
            <a:r>
              <a:rPr lang="en-US" dirty="0"/>
              <a:t>is still a rarity in the developing </a:t>
            </a:r>
            <a:r>
              <a:rPr lang="en-US" dirty="0" smtClean="0"/>
              <a:t>world.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1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572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62151"/>
            <a:ext cx="9059562" cy="179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7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Prop. </a:t>
            </a:r>
            <a:r>
              <a:rPr lang="en-US" dirty="0"/>
              <a:t>3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5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15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3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papers suggest </a:t>
            </a:r>
            <a:r>
              <a:rPr lang="en-US" dirty="0"/>
              <a:t>institutions may exert a </a:t>
            </a:r>
            <a:r>
              <a:rPr lang="en-US" dirty="0" smtClean="0"/>
              <a:t>fundamental impact </a:t>
            </a:r>
            <a:r>
              <a:rPr lang="en-US" dirty="0"/>
              <a:t>on the contracting </a:t>
            </a:r>
            <a:r>
              <a:rPr lang="en-US" dirty="0" smtClean="0"/>
              <a:t>behavior </a:t>
            </a:r>
            <a:r>
              <a:rPr lang="en-US" dirty="0"/>
              <a:t>of firms and hence on aggregate </a:t>
            </a:r>
            <a:r>
              <a:rPr lang="en-US" dirty="0" smtClean="0"/>
              <a:t>economic performance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date, the </a:t>
            </a:r>
            <a:r>
              <a:rPr lang="en-US" dirty="0"/>
              <a:t>literature on the links between institutions, contract enforcement </a:t>
            </a:r>
            <a:r>
              <a:rPr lang="en-US" dirty="0" smtClean="0"/>
              <a:t>and economic </a:t>
            </a:r>
            <a:r>
              <a:rPr lang="en-US" dirty="0"/>
              <a:t>performance has been largely macroeconomic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author tries to explain this link from a micro view– the speed of judiciary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r>
              <a:rPr lang="en-US" dirty="0"/>
              <a:t>Proposition 1: The number of breaches of contract increases as the quality of the judiciary decreases.</a:t>
            </a:r>
          </a:p>
          <a:p>
            <a:r>
              <a:rPr lang="en-US" dirty="0"/>
              <a:t>Proposition </a:t>
            </a:r>
            <a:r>
              <a:rPr lang="en-US" dirty="0" smtClean="0"/>
              <a:t>2: </a:t>
            </a:r>
            <a:r>
              <a:rPr lang="en-US" dirty="0"/>
              <a:t>relationship-specific investments become less attractive as the quality </a:t>
            </a:r>
            <a:r>
              <a:rPr lang="en-US" dirty="0" smtClean="0"/>
              <a:t>of the </a:t>
            </a:r>
            <a:r>
              <a:rPr lang="en-US" dirty="0"/>
              <a:t>judiciary decreases</a:t>
            </a:r>
            <a:r>
              <a:rPr lang="en-US" dirty="0" smtClean="0"/>
              <a:t>.</a:t>
            </a:r>
          </a:p>
          <a:p>
            <a:r>
              <a:rPr lang="en-US" dirty="0"/>
              <a:t>Proposition </a:t>
            </a:r>
            <a:r>
              <a:rPr lang="en-US" dirty="0" smtClean="0"/>
              <a:t>3:</a:t>
            </a:r>
            <a:r>
              <a:rPr lang="en-US" dirty="0"/>
              <a:t> if the judiciary gets </a:t>
            </a:r>
            <a:r>
              <a:rPr lang="en-US" dirty="0" smtClean="0"/>
              <a:t>worse, the bank charges higher interest and </a:t>
            </a:r>
            <a:r>
              <a:rPr lang="en-US" dirty="0"/>
              <a:t>less people cooperate with the </a:t>
            </a:r>
            <a:r>
              <a:rPr lang="en-US" dirty="0" smtClean="0"/>
              <a:t>bank</a:t>
            </a:r>
          </a:p>
          <a:p>
            <a:r>
              <a:rPr lang="en-US" dirty="0"/>
              <a:t>Proposition 4 There must be more family-owned firms in states with a worse judiciary.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2 Theory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states with a </a:t>
            </a:r>
            <a:r>
              <a:rPr lang="en-US" dirty="0" smtClean="0"/>
              <a:t>worse judicial system, there are </a:t>
            </a:r>
            <a:r>
              <a:rPr lang="en-US" dirty="0"/>
              <a:t>more breaches of contract, less relationship-specific investments, </a:t>
            </a:r>
            <a:r>
              <a:rPr lang="en-US" dirty="0" smtClean="0"/>
              <a:t>more difficulty </a:t>
            </a:r>
            <a:r>
              <a:rPr lang="en-US" dirty="0"/>
              <a:t>accessing credit market, and more family firms.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specification, determinants of the </a:t>
            </a:r>
            <a:r>
              <a:rPr lang="en-US" dirty="0" smtClean="0"/>
              <a:t>outcome include </a:t>
            </a:r>
            <a:r>
              <a:rPr lang="en-US" dirty="0"/>
              <a:t>a constant (α0),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pendency percentage (</a:t>
            </a:r>
            <a:r>
              <a:rPr lang="en-US" dirty="0" err="1"/>
              <a:t>ps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vector of state-level </a:t>
            </a:r>
            <a:r>
              <a:rPr lang="en-US" dirty="0" smtClean="0"/>
              <a:t>controls(</a:t>
            </a:r>
            <a:r>
              <a:rPr lang="en-US" dirty="0" err="1" smtClean="0"/>
              <a:t>Zs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vector of firm-level controls (</a:t>
            </a:r>
            <a:r>
              <a:rPr lang="en-US" dirty="0" err="1"/>
              <a:t>Xijs</a:t>
            </a:r>
            <a:r>
              <a:rPr lang="en-US" dirty="0"/>
              <a:t>) </a:t>
            </a:r>
          </a:p>
          <a:p>
            <a:r>
              <a:rPr lang="en-US" dirty="0" smtClean="0"/>
              <a:t>sector-fixed </a:t>
            </a:r>
            <a:r>
              <a:rPr lang="en-US" dirty="0"/>
              <a:t>effects (</a:t>
            </a:r>
            <a:r>
              <a:rPr lang="en-US" dirty="0" err="1"/>
              <a:t>dj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 coefficient of </a:t>
            </a:r>
            <a:r>
              <a:rPr lang="en-US" dirty="0"/>
              <a:t>interest is therefore β.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Methods and 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0096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8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1600" dirty="0"/>
              <a:t>In 1999, the pendency percentage varied across states between 45% and</a:t>
            </a:r>
          </a:p>
          <a:p>
            <a:pPr marL="109728" indent="0">
              <a:buNone/>
            </a:pPr>
            <a:r>
              <a:rPr lang="en-US" sz="1600" dirty="0"/>
              <a:t>90%. interpretation of the coefficient β:</a:t>
            </a:r>
          </a:p>
          <a:p>
            <a:r>
              <a:rPr lang="en-US" sz="1600" dirty="0"/>
              <a:t>the probability that the average firm in the average state will experience a breach </a:t>
            </a:r>
            <a:r>
              <a:rPr lang="en-US" sz="1600" dirty="0" smtClean="0"/>
              <a:t>of contract </a:t>
            </a:r>
            <a:r>
              <a:rPr lang="en-US" sz="1600" dirty="0"/>
              <a:t>is 5 percentage points higher if the pendency percentage varies from the lowest rate to the highest rate in India. </a:t>
            </a:r>
          </a:p>
          <a:p>
            <a:r>
              <a:rPr lang="en-US" sz="1600" dirty="0"/>
              <a:t>(90%-45%)*0.1113</a:t>
            </a:r>
          </a:p>
          <a:p>
            <a:pPr marL="109728" indent="0">
              <a:buNone/>
            </a:pPr>
            <a:endParaRPr lang="en-US" sz="17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2000" dirty="0"/>
              <a:t>Table 1: The impact of pendency on the occurrence of breach of contract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" y="990600"/>
            <a:ext cx="9144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the average firm in the average </a:t>
            </a:r>
            <a:r>
              <a:rPr lang="en-US" sz="2400" dirty="0" smtClean="0"/>
              <a:t>state is </a:t>
            </a:r>
            <a:r>
              <a:rPr lang="en-US" sz="2400" dirty="0"/>
              <a:t>4 percentage points less likely to undertake a relationship-specific investment if </a:t>
            </a:r>
            <a:r>
              <a:rPr lang="en-US" sz="2400" dirty="0" smtClean="0"/>
              <a:t>the judiciary </a:t>
            </a:r>
            <a:r>
              <a:rPr lang="en-US" sz="2400" dirty="0"/>
              <a:t>is the slowest of India as opposed to the fastest.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Table 2: The impact of pendency on the probability of working on a contract basis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5" y="1219200"/>
            <a:ext cx="899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867</TotalTime>
  <Words>707</Words>
  <Application>Microsoft Office PowerPoint</Application>
  <PresentationFormat>On-screen Show (4:3)</PresentationFormat>
  <Paragraphs>114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Does the Quality of the Judiciary Shape Economic Activity?  Evidence from India.</vt:lpstr>
      <vt:lpstr>1 Introduction</vt:lpstr>
      <vt:lpstr>PowerPoint Presentation</vt:lpstr>
      <vt:lpstr>PowerPoint Presentation</vt:lpstr>
      <vt:lpstr>2 Theory </vt:lpstr>
      <vt:lpstr>To summarize:</vt:lpstr>
      <vt:lpstr>Methods and Results</vt:lpstr>
      <vt:lpstr>Table 1: The impact of pendency on the occurrence of breach of contract</vt:lpstr>
      <vt:lpstr>Table 2: The impact of pendency on the probability of working on a contract basis</vt:lpstr>
      <vt:lpstr>Table 3: The impact of pendency on shortage of capital</vt:lpstr>
      <vt:lpstr>PowerPoint Presentation</vt:lpstr>
      <vt:lpstr>Robustness checks</vt:lpstr>
      <vt:lpstr>Effects on Firm Performance</vt:lpstr>
      <vt:lpstr>Conclusion</vt:lpstr>
      <vt:lpstr>Appendix Prop. 1</vt:lpstr>
      <vt:lpstr>PowerPoint Presentation</vt:lpstr>
      <vt:lpstr>Results</vt:lpstr>
      <vt:lpstr>PowerPoint Presentation</vt:lpstr>
      <vt:lpstr> Prop. 2</vt:lpstr>
      <vt:lpstr>PowerPoint Presentation</vt:lpstr>
      <vt:lpstr>Prop.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Quality of the Judiciary Shape Economic Activity?  Evidence from India.</dc:title>
  <dc:creator>alien ni</dc:creator>
  <cp:lastModifiedBy>Jeffrey Nugent</cp:lastModifiedBy>
  <cp:revision>28</cp:revision>
  <dcterms:created xsi:type="dcterms:W3CDTF">2006-08-16T00:00:00Z</dcterms:created>
  <dcterms:modified xsi:type="dcterms:W3CDTF">2014-04-30T00:11:10Z</dcterms:modified>
</cp:coreProperties>
</file>