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08B8-C4EB-406C-8903-3D367AA4A75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56AF-19AB-4BB3-B4EF-AC4F20F4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Transaction Costs, Risk Aversion, and the Choice of Contractual Arrangements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by Steven N.S. Cheung </a:t>
            </a:r>
            <a:r>
              <a:rPr lang="zh-CN" altLang="en-US" dirty="0" smtClean="0"/>
              <a:t>张五常</a:t>
            </a:r>
            <a:endParaRPr lang="en-US" dirty="0" smtClean="0"/>
          </a:p>
          <a:p>
            <a:r>
              <a:rPr lang="en-US" dirty="0" smtClean="0"/>
              <a:t>Journal of Law and Economics</a:t>
            </a:r>
          </a:p>
          <a:p>
            <a:r>
              <a:rPr lang="en-US" dirty="0" smtClean="0"/>
              <a:t>1969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527464"/>
            <a:ext cx="10803082" cy="48109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1. A third party (insurance company) will insure the amount of crop yield: French </a:t>
            </a:r>
            <a:r>
              <a:rPr lang="en-US" dirty="0" err="1" smtClean="0"/>
              <a:t>metayage</a:t>
            </a:r>
            <a:r>
              <a:rPr lang="en-US" dirty="0" smtClean="0"/>
              <a:t> (sharecropping) and </a:t>
            </a:r>
            <a:r>
              <a:rPr lang="en-US" dirty="0" err="1" smtClean="0"/>
              <a:t>fermiers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2. In China, share tenancy is more frequent in the wheat region than in the rice region: Wheat production has much higher variances than Rice.</a:t>
            </a:r>
          </a:p>
          <a:p>
            <a:endParaRPr lang="en-US" dirty="0"/>
          </a:p>
          <a:p>
            <a:r>
              <a:rPr lang="en-US" dirty="0" smtClean="0"/>
              <a:t>3. Share rent is generally slightly higher than fixed rent: a return for risk bearing to the landowner.</a:t>
            </a:r>
          </a:p>
          <a:p>
            <a:endParaRPr lang="en-US" dirty="0"/>
          </a:p>
          <a:p>
            <a:r>
              <a:rPr lang="en-US" dirty="0" smtClean="0"/>
              <a:t>In summary: risk aversion and the minimization of transaction costs should be considered together.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Some key factors:</a:t>
            </a:r>
          </a:p>
          <a:p>
            <a:pPr marL="0" indent="0">
              <a:buNone/>
            </a:pPr>
            <a:r>
              <a:rPr lang="en-US" dirty="0" smtClean="0"/>
              <a:t>   1. Physical attributes of crops and types of climate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Legal arrangement like compulsory or subsidized crop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1" y="571499"/>
            <a:ext cx="11134725" cy="54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smtClean="0"/>
              <a:t>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“Escape clause” for the tenant.</a:t>
            </a:r>
          </a:p>
          <a:p>
            <a:pPr marL="0" indent="0">
              <a:buNone/>
            </a:pPr>
            <a:r>
              <a:rPr lang="en-US" dirty="0" smtClean="0"/>
              <a:t>    One feature in fixed rent contracts in China: provision for rental reduction according to “local customs” in a “famine” year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38" y="3555855"/>
            <a:ext cx="8553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Contract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82091" y="4644736"/>
            <a:ext cx="7827818" cy="6234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627" y="5091545"/>
            <a:ext cx="20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Rent Contract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6231" y="5036126"/>
            <a:ext cx="16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Wage Contract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163" y="5649191"/>
            <a:ext cx="20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Risk on tenants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56512" y="5604163"/>
            <a:ext cx="232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Risk on landowners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33059" y="3048001"/>
            <a:ext cx="2493818" cy="862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Sharecropping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8027" y="3989654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Risk Sharing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260773" y="2434937"/>
            <a:ext cx="976746" cy="188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260773" y="1537856"/>
            <a:ext cx="1891145" cy="82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556164" y="2701636"/>
            <a:ext cx="904009" cy="151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81991" y="1870364"/>
            <a:ext cx="2052203" cy="77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Escape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6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7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 of lease contracts</a:t>
            </a:r>
          </a:p>
          <a:p>
            <a:pPr marL="0" indent="0">
              <a:buNone/>
            </a:pPr>
            <a:r>
              <a:rPr lang="en-US" dirty="0" smtClean="0"/>
              <a:t>   Quick Facts: In 1934, 29% of contracts were unspecified (usually terminable after every harvest); 25% annual leases, 27% 3 to 10 years, 8% from 10 to 20 years, and 11% perpetual leases.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Tenancy dismissal was not high (7.5% in 1937).</a:t>
            </a:r>
          </a:p>
          <a:p>
            <a:r>
              <a:rPr lang="en-US" dirty="0" smtClean="0"/>
              <a:t>Traditionally, economists believed lease durations of less than 10 years is inefficient.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Reasons: 1. Insecurity on the tenant; 2. Discourages investment on land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Criticism: 1. Insecurity can be stimulus 2. yields on tenant farm are not lower than on owner farms.</a:t>
            </a:r>
          </a:p>
        </p:txBody>
      </p:sp>
    </p:spTree>
    <p:extLst>
      <p:ext uri="{BB962C8B-B14F-4D97-AF65-F5344CB8AC3E}">
        <p14:creationId xmlns:p14="http://schemas.microsoft.com/office/powerpoint/2010/main" val="133676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5" y="1579418"/>
            <a:ext cx="10844645" cy="5018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Again we are in the world with transaction costs; The goal of different durations in contracts is to minimize transaction costs.</a:t>
            </a:r>
          </a:p>
          <a:p>
            <a:endParaRPr lang="en-US" dirty="0"/>
          </a:p>
          <a:p>
            <a:r>
              <a:rPr lang="en-US" dirty="0" smtClean="0"/>
              <a:t>Why relatively long lease duration: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Reduce the cost of transferring tenant assets attached to land: Water buffalo; water irrigation system.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relatively short lease duration: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Reduce the costs of enforcing the contracted terms and of renegotiating these terms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a. lack information on each party’s reliability: short term lease can facilitate tenancy dismissal. May not be the case in China as lease dismissal caused by rental disputes was low.</a:t>
            </a:r>
          </a:p>
          <a:p>
            <a:pPr marL="0" indent="0">
              <a:buNone/>
            </a:pPr>
            <a:r>
              <a:rPr lang="en-US" dirty="0" smtClean="0"/>
              <a:t>   b. Short-term leases may be a device to facilitate contractual renegotiation: reallocation of resources vs. revision of 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3279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contractual arrangements do not imply different efficiencies of resource allocation as long as property rights are exclusive and transferable.</a:t>
            </a:r>
          </a:p>
          <a:p>
            <a:endParaRPr lang="en-US" dirty="0" smtClean="0"/>
          </a:p>
          <a:p>
            <a:r>
              <a:rPr lang="en-US" dirty="0" smtClean="0"/>
              <a:t>Different contractual arrangements are caused by different transaction costs and risks</a:t>
            </a:r>
          </a:p>
          <a:p>
            <a:endParaRPr lang="en-US" dirty="0"/>
          </a:p>
          <a:p>
            <a:r>
              <a:rPr lang="en-US" dirty="0" smtClean="0"/>
              <a:t>Other things the author did not consider: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1. All risky choices instead of contractual choice alone.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Develop a model of general equilibrium including transaction costs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 Legal enforcement can change transaction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5" y="1579418"/>
            <a:ext cx="10733808" cy="45975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Research approach based on anecdotal evidence</a:t>
            </a:r>
          </a:p>
          <a:p>
            <a:endParaRPr lang="en-US" dirty="0"/>
          </a:p>
          <a:p>
            <a:r>
              <a:rPr lang="en-US" dirty="0" smtClean="0"/>
              <a:t>Revisit </a:t>
            </a:r>
            <a:r>
              <a:rPr lang="en-US" dirty="0" err="1" smtClean="0"/>
              <a:t>Shaban</a:t>
            </a:r>
            <a:r>
              <a:rPr lang="en-US" dirty="0" smtClean="0"/>
              <a:t> (1987).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“Monitoring approach” to sharecropping: landlords stipulate the intensity of labor per unit area, and they have a sufficiently inexpensive and effective monitoring ability to ensure that their stipulation is indeed fulfilled.</a:t>
            </a:r>
          </a:p>
          <a:p>
            <a:pPr marL="0" indent="0">
              <a:buNone/>
            </a:pPr>
            <a:r>
              <a:rPr lang="en-US" dirty="0" smtClean="0"/>
              <a:t>   It provided different results in the productivity among different contractual arrangements.</a:t>
            </a:r>
          </a:p>
          <a:p>
            <a:pPr marL="0" indent="0">
              <a:buNone/>
            </a:pPr>
            <a:r>
              <a:rPr lang="en-US" dirty="0" smtClean="0"/>
              <a:t>   Risk reduction should be a kind of product? Only consider transaction cost in his model?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Contract arrangements in Africa. (</a:t>
            </a:r>
            <a:r>
              <a:rPr lang="en-US" dirty="0" err="1" smtClean="0"/>
              <a:t>Matoussi</a:t>
            </a:r>
            <a:r>
              <a:rPr lang="en-US" dirty="0" smtClean="0"/>
              <a:t> and Nugent).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2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Bray, James 0. " Farm Tenancy and Productivity in Agriculture: The Case of the United States," Food Res. Inst. Studies, Vol. IV, No. 1 (1963).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Heady</a:t>
            </a:r>
            <a:r>
              <a:rPr lang="en-US" sz="1800" dirty="0"/>
              <a:t>, Earl. "Economics of Farm Leasing Systems," J. Farm Econ. (August, 1947). </a:t>
            </a:r>
          </a:p>
          <a:p>
            <a:pPr marL="0" indent="0">
              <a:buNone/>
            </a:pPr>
            <a:r>
              <a:rPr lang="en-US" sz="1800" dirty="0" smtClean="0"/>
              <a:t>Marshall</a:t>
            </a:r>
            <a:r>
              <a:rPr lang="en-US" sz="1800" dirty="0"/>
              <a:t>, Alfred. Principles of Economics. London: Macmillan Co., </a:t>
            </a:r>
            <a:r>
              <a:rPr lang="en-US" sz="1800" dirty="0" smtClean="0"/>
              <a:t>1956</a:t>
            </a:r>
          </a:p>
          <a:p>
            <a:pPr marL="0" indent="0">
              <a:buNone/>
            </a:pPr>
            <a:r>
              <a:rPr lang="en-US" sz="1800" dirty="0" err="1"/>
              <a:t>Radwan</a:t>
            </a:r>
            <a:r>
              <a:rPr lang="en-US" sz="1800" dirty="0"/>
              <a:t> </a:t>
            </a:r>
            <a:r>
              <a:rPr lang="en-US" sz="1800" dirty="0" err="1"/>
              <a:t>Shaban</a:t>
            </a:r>
            <a:r>
              <a:rPr lang="en-US" sz="1800" dirty="0"/>
              <a:t> 1987 Testing between Competing Models of Sharecropping JPE and reprinted </a:t>
            </a:r>
            <a:r>
              <a:rPr lang="en-US" sz="1800" dirty="0" err="1"/>
              <a:t>Ch</a:t>
            </a:r>
            <a:r>
              <a:rPr lang="en-US" sz="1800" dirty="0"/>
              <a:t> 4 in BUR </a:t>
            </a:r>
          </a:p>
          <a:p>
            <a:pPr marL="0" indent="0">
              <a:buNone/>
            </a:pPr>
            <a:r>
              <a:rPr lang="en-US" sz="1800" dirty="0" err="1" smtClean="0"/>
              <a:t>Schickele</a:t>
            </a:r>
            <a:r>
              <a:rPr lang="en-US" sz="1800" dirty="0"/>
              <a:t>, Rainer. "Effect of Tenure Systems on </a:t>
            </a:r>
            <a:r>
              <a:rPr lang="en-US" sz="1800" dirty="0" smtClean="0"/>
              <a:t>Agricultural Efficiency</a:t>
            </a:r>
            <a:r>
              <a:rPr lang="en-US" sz="1800" dirty="0"/>
              <a:t>," J. Farm Econ. (February, 1941).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Smith</a:t>
            </a:r>
            <a:r>
              <a:rPr lang="en-US" sz="1800" dirty="0"/>
              <a:t>, Adam. Wealth of Nations. New York: Modern Library, </a:t>
            </a:r>
            <a:r>
              <a:rPr lang="en-US" sz="1800" dirty="0" smtClean="0"/>
              <a:t>1937.</a:t>
            </a:r>
          </a:p>
          <a:p>
            <a:pPr marL="0" indent="0">
              <a:buNone/>
            </a:pPr>
            <a:r>
              <a:rPr lang="en-US" sz="1800" dirty="0"/>
              <a:t>Steven N. S. Cheung, Private Property Rights and Sharecropping, 76 </a:t>
            </a:r>
            <a:r>
              <a:rPr lang="en-US" sz="1800" dirty="0" smtClean="0"/>
              <a:t>Journal of Political Economy. </a:t>
            </a:r>
            <a:r>
              <a:rPr lang="en-US" sz="1800" dirty="0"/>
              <a:t>1107 (1968).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208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5008418"/>
          </a:xfrm>
        </p:spPr>
        <p:txBody>
          <a:bodyPr>
            <a:normAutofit/>
          </a:bodyPr>
          <a:lstStyle/>
          <a:p>
            <a:r>
              <a:rPr lang="en-US" dirty="0" smtClean="0"/>
              <a:t>Prevailing impression on Sharecropping at that time: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Inefficient resource allocation (</a:t>
            </a:r>
            <a:r>
              <a:rPr lang="en-US" dirty="0" err="1" smtClean="0"/>
              <a:t>Schickele</a:t>
            </a:r>
            <a:r>
              <a:rPr lang="en-US" dirty="0" smtClean="0"/>
              <a:t>, 1941; Heady, 1947)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Tax-equivalent approach (Smith 1937; Marshall 1956)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Different opinion: Bray (1963) found that agricultural yields under share leases were impressive in the U.S. </a:t>
            </a:r>
          </a:p>
          <a:p>
            <a:endParaRPr lang="en-US" dirty="0"/>
          </a:p>
          <a:p>
            <a:r>
              <a:rPr lang="en-US" dirty="0" smtClean="0"/>
              <a:t>New Theory: Cheung (1968)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12346"/>
            <a:ext cx="10122477" cy="64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6" y="363682"/>
            <a:ext cx="9310256" cy="61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234500"/>
            <a:ext cx="10224655" cy="66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52" y="737755"/>
            <a:ext cx="9734550" cy="2074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52" y="3075709"/>
            <a:ext cx="9598603" cy="2110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0090" y="5330536"/>
            <a:ext cx="92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h: amount of land per farm; m: the number of farms; r: rental percentage; t: the amount of tenant  labor per farm; W: market wage rate of the tenant labor; R: landowner’s total rent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3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on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Economic efficiency is the same in different land tenure arrangements</a:t>
            </a:r>
          </a:p>
          <a:p>
            <a:pPr marL="0" indent="0">
              <a:buNone/>
            </a:pPr>
            <a:r>
              <a:rPr lang="en-US" dirty="0" smtClean="0"/>
              <a:t>   Key Assumption: Transaction cost is zero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Fundamental Hypothesis: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 Maximize the gain from risk dispersion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Constraint of transaction costs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Methodology: Logical Reasoning and Observation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Taiwan and Southeast Asia: share contracts were more frequent than fixed rents before the agrarian reforms</a:t>
            </a:r>
          </a:p>
          <a:p>
            <a:endParaRPr lang="en-US" dirty="0"/>
          </a:p>
          <a:p>
            <a:r>
              <a:rPr lang="en-US" dirty="0" smtClean="0"/>
              <a:t>China: Fixed rents dominated in 1930s</a:t>
            </a:r>
          </a:p>
          <a:p>
            <a:endParaRPr lang="en-US" dirty="0"/>
          </a:p>
          <a:p>
            <a:r>
              <a:rPr lang="en-US" dirty="0" smtClean="0"/>
              <a:t>Japan: Fixed rents predominated; wage contract is infrequent</a:t>
            </a:r>
          </a:p>
          <a:p>
            <a:endParaRPr lang="en-US" dirty="0"/>
          </a:p>
          <a:p>
            <a:r>
              <a:rPr lang="en-US" dirty="0" smtClean="0"/>
              <a:t>What determines the choice of contracts?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4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contract: highest transaction cost</a:t>
            </a:r>
          </a:p>
          <a:p>
            <a:endParaRPr lang="en-US" dirty="0"/>
          </a:p>
          <a:p>
            <a:r>
              <a:rPr lang="en-US" dirty="0" smtClean="0"/>
              <a:t>Fixed rent and wage contract: highest </a:t>
            </a:r>
            <a:r>
              <a:rPr lang="en-US" dirty="0" smtClean="0"/>
              <a:t>risk for one party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consider both the differences in transaction costs and the postulate of risk </a:t>
            </a:r>
            <a:r>
              <a:rPr lang="en-US" dirty="0" smtClean="0"/>
              <a:t>aversion (variance in product amount)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Share contract: risk dispersion leads to higher utility, but higher transaction cost also reduces the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1020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Transaction Costs, Risk Aversion, and the Choice of Contractual Arrangements</vt:lpstr>
      <vt:lpstr>Literature Review</vt:lpstr>
      <vt:lpstr>PowerPoint Presentation</vt:lpstr>
      <vt:lpstr>PowerPoint Presentation</vt:lpstr>
      <vt:lpstr>PowerPoint Presentation</vt:lpstr>
      <vt:lpstr>PowerPoint Presentation</vt:lpstr>
      <vt:lpstr>Back on Topic</vt:lpstr>
      <vt:lpstr>Facts</vt:lpstr>
      <vt:lpstr>Reasoning Process</vt:lpstr>
      <vt:lpstr>Evidence: Observation</vt:lpstr>
      <vt:lpstr>PowerPoint Presentation</vt:lpstr>
      <vt:lpstr>Market Arrangement</vt:lpstr>
      <vt:lpstr>Forms of Contract</vt:lpstr>
      <vt:lpstr>Market Arrangement</vt:lpstr>
      <vt:lpstr>Market Arrangement</vt:lpstr>
      <vt:lpstr>Conclusion</vt:lpstr>
      <vt:lpstr>Comments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Costs, Risk Aversion, and the Choice of Contractual Arrangements</dc:title>
  <dc:creator>Mike Zhang</dc:creator>
  <cp:lastModifiedBy>Mike Zhang</cp:lastModifiedBy>
  <cp:revision>29</cp:revision>
  <dcterms:created xsi:type="dcterms:W3CDTF">2014-02-20T06:31:08Z</dcterms:created>
  <dcterms:modified xsi:type="dcterms:W3CDTF">2014-02-20T20:15:17Z</dcterms:modified>
</cp:coreProperties>
</file>