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3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Grid="0" snapToObjects="1">
      <p:cViewPr>
        <p:scale>
          <a:sx n="90" d="100"/>
          <a:sy n="90" d="100"/>
        </p:scale>
        <p:origin x="-224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14,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89" y="1492957"/>
            <a:ext cx="8904111" cy="152400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srgbClr val="000000"/>
                </a:solidFill>
                <a:latin typeface="Times"/>
                <a:cs typeface="Times"/>
              </a:rPr>
              <a:t>Why Do Parents Make Their Children Work?</a:t>
            </a:r>
            <a:br>
              <a:rPr lang="en-US" sz="2800" cap="none" dirty="0" smtClean="0">
                <a:solidFill>
                  <a:srgbClr val="000000"/>
                </a:solidFill>
                <a:latin typeface="Times"/>
                <a:cs typeface="Times"/>
              </a:rPr>
            </a:br>
            <a:r>
              <a:rPr lang="en-US" sz="2400" cap="none" dirty="0" smtClean="0">
                <a:solidFill>
                  <a:srgbClr val="000000"/>
                </a:solidFill>
                <a:latin typeface="Times"/>
                <a:cs typeface="Times"/>
              </a:rPr>
              <a:t>A</a:t>
            </a:r>
            <a:r>
              <a:rPr lang="en-US" sz="2400" cap="none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sz="2400" cap="none" dirty="0" smtClean="0">
                <a:solidFill>
                  <a:srgbClr val="000000"/>
                </a:solidFill>
                <a:latin typeface="Times"/>
                <a:cs typeface="Times"/>
              </a:rPr>
              <a:t>Test of the Poverty Hypothesis in Rural Areas of Burkina Faso</a:t>
            </a:r>
            <a:br>
              <a:rPr lang="en-US" sz="2400" cap="none" dirty="0" smtClean="0">
                <a:solidFill>
                  <a:srgbClr val="000000"/>
                </a:solidFill>
                <a:latin typeface="Times"/>
                <a:cs typeface="Times"/>
              </a:rPr>
            </a:br>
            <a:r>
              <a:rPr lang="en-US" sz="1800" cap="none" dirty="0" smtClean="0">
                <a:solidFill>
                  <a:srgbClr val="000000"/>
                </a:solidFill>
                <a:latin typeface="Times"/>
                <a:cs typeface="Times"/>
              </a:rPr>
              <a:t>Author: </a:t>
            </a:r>
            <a:r>
              <a:rPr lang="en-US" sz="1800" cap="none" dirty="0" err="1" smtClean="0">
                <a:solidFill>
                  <a:srgbClr val="000000"/>
                </a:solidFill>
                <a:latin typeface="Times"/>
                <a:cs typeface="Times"/>
              </a:rPr>
              <a:t>Christelle</a:t>
            </a:r>
            <a:r>
              <a:rPr lang="en-US" sz="1800" cap="none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sz="1800" cap="none" dirty="0" smtClean="0">
                <a:solidFill>
                  <a:srgbClr val="000000"/>
                </a:solidFill>
                <a:latin typeface="Times"/>
                <a:cs typeface="Times"/>
              </a:rPr>
              <a:t>Dumas</a:t>
            </a:r>
            <a:endParaRPr lang="en-US" sz="1800" cap="none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889" y="3203574"/>
            <a:ext cx="8218311" cy="18256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Lauren Coker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150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21" y="33867"/>
            <a:ext cx="7772400" cy="1143000"/>
          </a:xfrm>
        </p:spPr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5644"/>
            <a:ext cx="7772400" cy="43970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Determine why child labor prevails in rural areas of Burkina Faso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Determinants of child labor supply: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Becker’s theory of education demand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Child labor may be the optimal response to a trade-off between returns to costs of education.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Impact of constraints on the household labor supply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Adult’s labor market imperfections, poverty, or credit imperfections can favor child labor.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Develop a poverty hypothesis that is valid for rural areas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Basu</a:t>
            </a:r>
            <a:r>
              <a:rPr lang="en-US" dirty="0" smtClean="0">
                <a:solidFill>
                  <a:srgbClr val="000000"/>
                </a:solidFill>
              </a:rPr>
              <a:t> &amp; Van: Child labor is due to parent’s poverty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Preferences of the parents towards child leisure. Children are sent to work if and only if their income is below the subsistence consumption threshold.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Above the subsistence level parents trade off between child leisure and household consumption.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0" y="26285"/>
            <a:ext cx="7772400" cy="1143000"/>
          </a:xfrm>
        </p:spPr>
        <p:txBody>
          <a:bodyPr/>
          <a:lstStyle/>
          <a:p>
            <a:r>
              <a:rPr lang="en-US" cap="none" dirty="0" smtClean="0">
                <a:solidFill>
                  <a:srgbClr val="000000"/>
                </a:solidFill>
              </a:rPr>
              <a:t>Poverty Hypothesis</a:t>
            </a:r>
            <a:endParaRPr lang="en-US" cap="none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7424"/>
            <a:ext cx="7772400" cy="4340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Subsistence Hypothesis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true this suggests an easy way of eradicating child labor would be to redistribute income to poor households in order for them to reach the subsistence level.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Hypothesis assumes that household consumption must reach or exceed a subsistence threshold.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Must test whether the subsistence constraint is active and if it is the cause of child labor.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Luxury Hypothesis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Basu</a:t>
            </a:r>
            <a:r>
              <a:rPr lang="en-US" dirty="0" smtClean="0">
                <a:solidFill>
                  <a:srgbClr val="000000"/>
                </a:solidFill>
              </a:rPr>
              <a:t> &amp; Van explain that “children’s leisure or, more precisely, non-work is a luxury good in the household’s consumption in the sense that a poor household cannot afford to consume this good but it does so as soon as the household income rises sufficiently” (305).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 order to test the hypotheses there must be a specification for testing whether child leisure is a luxury or not.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0" y="6527"/>
            <a:ext cx="7772400" cy="1143000"/>
          </a:xfrm>
        </p:spPr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3424"/>
            <a:ext cx="7772400" cy="439702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Burkina Faso Household Survey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International Crops Research Institute for Semi-Arid Tropics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Five year panel study (1981-1985)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150 households in 6 villages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3 different agro-climatic zones of Burkina Faso (</a:t>
            </a:r>
            <a:r>
              <a:rPr lang="en-US" sz="1600" dirty="0" err="1" smtClean="0">
                <a:solidFill>
                  <a:srgbClr val="000000"/>
                </a:solidFill>
              </a:rPr>
              <a:t>Sahelian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Sudanian</a:t>
            </a:r>
            <a:r>
              <a:rPr lang="en-US" sz="1600" dirty="0" smtClean="0">
                <a:solidFill>
                  <a:srgbClr val="000000"/>
                </a:solidFill>
              </a:rPr>
              <a:t>, Guinean)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Data collected by visiting the sampled households approximately every 10 days.</a:t>
            </a:r>
          </a:p>
          <a:p>
            <a:pPr marL="6858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6858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Limitations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Aggregates time labor by workers categories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Children younger than 10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Male and female adults over 10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Non-household workers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Unable to use the same age specifications as the ILO and distinguish by gender.</a:t>
            </a:r>
          </a:p>
          <a:p>
            <a:pPr lvl="1"/>
            <a:endParaRPr lang="en-US" sz="1200" dirty="0" smtClean="0">
              <a:solidFill>
                <a:srgbClr val="000000"/>
              </a:solidFill>
            </a:endParaRPr>
          </a:p>
          <a:p>
            <a:pPr marL="6858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0" y="6527"/>
            <a:ext cx="7772400" cy="1143000"/>
          </a:xfrm>
        </p:spPr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Data (cont.)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212651"/>
            <a:ext cx="8495414" cy="656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70" y="-106359"/>
            <a:ext cx="8881530" cy="114300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srgbClr val="000000"/>
                </a:solidFill>
              </a:rPr>
              <a:t>Market Imperfections and Labor Supply in Rural Households</a:t>
            </a:r>
            <a:endParaRPr lang="en-US" sz="2800" cap="none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70" y="796752"/>
            <a:ext cx="8810977" cy="3874026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Market Imperfections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Consider labor market imperfections as a potential cause of child labor.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Labor market in rural areas during the 80s were not competitive.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Number of non-household workers on the farm is low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less than 1/6 of total family labor.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100% of off-farm agricultural activities were done by someone belonging to the extended family.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 absence of labor and land markets.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Labor Supply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Given that there isn’t a labor market. The following assumptions apply: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Households farm their land with their own workforce and equalize their labor supply (as consumer) and their labor demand (as producer).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Households do not choose the quantity and quality of the land they own.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Households live only with the income generated by land farming.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General Case for Preference Maximization</a:t>
            </a:r>
          </a:p>
          <a:p>
            <a:pPr lvl="1"/>
            <a:endParaRPr lang="en-US" sz="12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0" y="4552243"/>
            <a:ext cx="4648196" cy="1134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552243"/>
            <a:ext cx="4049892" cy="19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70" y="-106359"/>
            <a:ext cx="7772400" cy="1143000"/>
          </a:xfrm>
        </p:spPr>
        <p:txBody>
          <a:bodyPr/>
          <a:lstStyle/>
          <a:p>
            <a:r>
              <a:rPr lang="en-US" cap="none" dirty="0" smtClean="0">
                <a:solidFill>
                  <a:srgbClr val="000000"/>
                </a:solidFill>
              </a:rPr>
              <a:t>Subsistence Hypothesis Test</a:t>
            </a:r>
            <a:endParaRPr lang="en-US" cap="none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2471" y="1036641"/>
            <a:ext cx="3392308" cy="6030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>
                <a:solidFill>
                  <a:srgbClr val="000000"/>
                </a:solidFill>
              </a:rPr>
              <a:t>Subsistence Constraint Not Binding</a:t>
            </a:r>
            <a:endParaRPr lang="en-US" sz="1800" cap="none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96093" y="1036641"/>
            <a:ext cx="3392308" cy="6030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>
                <a:solidFill>
                  <a:srgbClr val="000000"/>
                </a:solidFill>
              </a:rPr>
              <a:t>Subsistence Constraint Binding</a:t>
            </a:r>
            <a:endParaRPr lang="en-US" sz="1800" cap="non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587500"/>
            <a:ext cx="2058811" cy="3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45" y="1949967"/>
            <a:ext cx="1358900" cy="86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845" y="2190116"/>
            <a:ext cx="558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844" y="1994536"/>
            <a:ext cx="558801" cy="1955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632" y="1639711"/>
            <a:ext cx="2290237" cy="35482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9272" y="3098804"/>
            <a:ext cx="9000062" cy="2291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Summary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Models provide a relationship between leisure demands and land.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Child and adult leisure increase with land if the subsistence constraint is binding.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households are constrained by subsistence, then household labor supply must decrease with land.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Substitution effect is greater than the income effect and marginal productivity of labor becomes sufficiently high.</a:t>
            </a:r>
          </a:p>
          <a:p>
            <a:pPr lvl="1"/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21" y="27167"/>
            <a:ext cx="7772400" cy="1143000"/>
          </a:xfrm>
        </p:spPr>
        <p:txBody>
          <a:bodyPr/>
          <a:lstStyle/>
          <a:p>
            <a:r>
              <a:rPr lang="en-US" cap="none" dirty="0" smtClean="0">
                <a:solidFill>
                  <a:srgbClr val="000000"/>
                </a:solidFill>
              </a:rPr>
              <a:t>Luxury Hypothesis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6467" y="3547533"/>
            <a:ext cx="7772400" cy="2082799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Develop a utility function such that leisure could be either a normal good or a luxury good  depending on parameter values.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Fail to reject the hypothesis that child leisure is a normal good.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he idea that households have strong preferences towards child leisure is not supported by the data.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1552222"/>
            <a:ext cx="6697133" cy="5926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6467" y="1170167"/>
            <a:ext cx="6697133" cy="382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Utility Function Specification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4" y="2827869"/>
            <a:ext cx="1718733" cy="457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6467" y="2343160"/>
            <a:ext cx="6697133" cy="382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Child and Adult Leisure Trade-Off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21" y="27167"/>
            <a:ext cx="7772400" cy="1143000"/>
          </a:xfrm>
        </p:spPr>
        <p:txBody>
          <a:bodyPr/>
          <a:lstStyle/>
          <a:p>
            <a:r>
              <a:rPr lang="en-US" cap="none" dirty="0" smtClean="0">
                <a:solidFill>
                  <a:srgbClr val="000000"/>
                </a:solidFill>
              </a:rPr>
              <a:t>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148644"/>
            <a:ext cx="7772400" cy="3733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Correlation between child leisure demand and adult leisure demand provides evidence that there are unobservable preferences towards child leisure or unexplained differences in productivity ratios that affect both </a:t>
            </a:r>
            <a:r>
              <a:rPr lang="en-US" sz="1600" dirty="0" err="1" smtClean="0">
                <a:solidFill>
                  <a:schemeClr val="bg1"/>
                </a:solidFill>
              </a:rPr>
              <a:t>leisures</a:t>
            </a:r>
            <a:r>
              <a:rPr lang="en-US" sz="1600" dirty="0" smtClean="0">
                <a:solidFill>
                  <a:schemeClr val="bg1"/>
                </a:solidFill>
              </a:rPr>
              <a:t> in opposite directions.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Adult leisure is a decreasing function of land area so we can eliminate the hypothesis of a binding subsistence constraint.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Conclude from the luxury hypothesis test that households do not have strong preferences towards child leisure. This could be explained by the fact that child labor is also a way of accumulating specific human capital in an environment where schooling is not available.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Neither the subsistence nor the luxury hypotheses are confirmed. Child labor is more likely due to a deficient labor market than to poverty.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148663"/>
            <a:ext cx="7772400" cy="19755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Provide an explanation of the differences in the three zones from the original survey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Dependency ratio </a:t>
            </a:r>
            <a:r>
              <a:rPr lang="mr-IN" sz="1400" dirty="0" smtClean="0">
                <a:solidFill>
                  <a:schemeClr val="bg1"/>
                </a:solidFill>
              </a:rPr>
              <a:t>–</a:t>
            </a:r>
            <a:r>
              <a:rPr lang="en-US" sz="1400" dirty="0" smtClean="0">
                <a:solidFill>
                  <a:schemeClr val="bg1"/>
                </a:solidFill>
              </a:rPr>
              <a:t> Both the </a:t>
            </a:r>
            <a:r>
              <a:rPr lang="en-US" sz="1400" dirty="0" err="1" smtClean="0">
                <a:solidFill>
                  <a:schemeClr val="bg1"/>
                </a:solidFill>
              </a:rPr>
              <a:t>Kolbila</a:t>
            </a:r>
            <a:r>
              <a:rPr lang="en-US" sz="1400" dirty="0" smtClean="0">
                <a:solidFill>
                  <a:schemeClr val="bg1"/>
                </a:solidFill>
              </a:rPr>
              <a:t> and </a:t>
            </a:r>
            <a:r>
              <a:rPr lang="en-US" sz="1400" dirty="0" err="1" smtClean="0">
                <a:solidFill>
                  <a:schemeClr val="bg1"/>
                </a:solidFill>
              </a:rPr>
              <a:t>Koho</a:t>
            </a:r>
            <a:r>
              <a:rPr lang="en-US" sz="1400" dirty="0" smtClean="0">
                <a:solidFill>
                  <a:schemeClr val="bg1"/>
                </a:solidFill>
              </a:rPr>
              <a:t> villages have high dependency ratios but different child labor levels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5221" y="3580345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solidFill>
                  <a:srgbClr val="000000"/>
                </a:solidFill>
              </a:rPr>
              <a:t>Critique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2885</TotalTime>
  <Words>796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Why Do Parents Make Their Children Work? A Test of the Poverty Hypothesis in Rural Areas of Burkina Faso Author: Christelle Dumas</vt:lpstr>
      <vt:lpstr>Motivation</vt:lpstr>
      <vt:lpstr>Poverty Hypothesis</vt:lpstr>
      <vt:lpstr>Data</vt:lpstr>
      <vt:lpstr>Data (cont.)</vt:lpstr>
      <vt:lpstr>Market Imperfections and Labor Supply in Rural Households</vt:lpstr>
      <vt:lpstr>Subsistence Hypothesis Test</vt:lpstr>
      <vt:lpstr>Luxury Hypothesis Test</vt:lpstr>
      <vt:lpstr>Results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Now: Connecting Travelers and Tour Guides</dc:title>
  <dc:creator>Lauren Coker</dc:creator>
  <cp:lastModifiedBy>Jeffrey Nugent</cp:lastModifiedBy>
  <cp:revision>83</cp:revision>
  <dcterms:created xsi:type="dcterms:W3CDTF">2016-11-21T16:29:45Z</dcterms:created>
  <dcterms:modified xsi:type="dcterms:W3CDTF">2017-02-14T21:48:49Z</dcterms:modified>
</cp:coreProperties>
</file>