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0" r:id="rId5"/>
    <p:sldId id="272" r:id="rId6"/>
    <p:sldId id="266" r:id="rId7"/>
    <p:sldId id="264" r:id="rId8"/>
    <p:sldId id="265" r:id="rId9"/>
    <p:sldId id="258" r:id="rId10"/>
    <p:sldId id="259" r:id="rId11"/>
    <p:sldId id="273" r:id="rId12"/>
    <p:sldId id="262" r:id="rId13"/>
    <p:sldId id="263" r:id="rId14"/>
    <p:sldId id="274" r:id="rId15"/>
    <p:sldId id="260" r:id="rId16"/>
    <p:sldId id="261" r:id="rId17"/>
    <p:sldId id="26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CF1C7E-BF6A-4B38-88A8-DF772135065F}"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384410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F1C7E-BF6A-4B38-88A8-DF772135065F}"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235636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F1C7E-BF6A-4B38-88A8-DF772135065F}"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384735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F1C7E-BF6A-4B38-88A8-DF772135065F}"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11913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F1C7E-BF6A-4B38-88A8-DF772135065F}"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27653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CF1C7E-BF6A-4B38-88A8-DF772135065F}"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106908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CF1C7E-BF6A-4B38-88A8-DF772135065F}" type="datetimeFigureOut">
              <a:rPr lang="en-US" smtClean="0"/>
              <a:t>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338718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CF1C7E-BF6A-4B38-88A8-DF772135065F}" type="datetimeFigureOut">
              <a:rPr lang="en-US" smtClean="0"/>
              <a:t>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374841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F1C7E-BF6A-4B38-88A8-DF772135065F}" type="datetimeFigureOut">
              <a:rPr lang="en-US" smtClean="0"/>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121152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F1C7E-BF6A-4B38-88A8-DF772135065F}"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10747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F1C7E-BF6A-4B38-88A8-DF772135065F}"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0A9AF-DB0F-4A57-858B-5A29CEE8B48C}" type="slidenum">
              <a:rPr lang="en-US" smtClean="0"/>
              <a:t>‹#›</a:t>
            </a:fld>
            <a:endParaRPr lang="en-US"/>
          </a:p>
        </p:txBody>
      </p:sp>
    </p:spTree>
    <p:extLst>
      <p:ext uri="{BB962C8B-B14F-4D97-AF65-F5344CB8AC3E}">
        <p14:creationId xmlns:p14="http://schemas.microsoft.com/office/powerpoint/2010/main" val="736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F1C7E-BF6A-4B38-88A8-DF772135065F}" type="datetimeFigureOut">
              <a:rPr lang="en-US" smtClean="0"/>
              <a:t>2/23/2015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0A9AF-DB0F-4A57-858B-5A29CEE8B48C}" type="slidenum">
              <a:rPr lang="en-US" smtClean="0"/>
              <a:t>‹#›</a:t>
            </a:fld>
            <a:endParaRPr lang="en-US"/>
          </a:p>
        </p:txBody>
      </p:sp>
    </p:spTree>
    <p:extLst>
      <p:ext uri="{BB962C8B-B14F-4D97-AF65-F5344CB8AC3E}">
        <p14:creationId xmlns:p14="http://schemas.microsoft.com/office/powerpoint/2010/main" val="1564112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Corruption: Where is It in MENA? What are its Determinants? What to do about it? How do we Learn that?</a:t>
            </a:r>
            <a:endParaRPr lang="en-US" dirty="0"/>
          </a:p>
        </p:txBody>
      </p:sp>
    </p:spTree>
    <p:extLst>
      <p:ext uri="{BB962C8B-B14F-4D97-AF65-F5344CB8AC3E}">
        <p14:creationId xmlns:p14="http://schemas.microsoft.com/office/powerpoint/2010/main" val="305930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a:t>
            </a:r>
            <a:r>
              <a:rPr lang="en-US" dirty="0" err="1" smtClean="0"/>
              <a:t>Lambsdorff</a:t>
            </a:r>
            <a:r>
              <a:rPr lang="en-US" dirty="0" smtClean="0"/>
              <a:t>  2007 characterized it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772400" cy="5920582"/>
          </a:xfrm>
        </p:spPr>
      </p:pic>
    </p:spTree>
    <p:extLst>
      <p:ext uri="{BB962C8B-B14F-4D97-AF65-F5344CB8AC3E}">
        <p14:creationId xmlns:p14="http://schemas.microsoft.com/office/powerpoint/2010/main" val="188236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Somewhat Different Theoretical Perspectives</a:t>
            </a:r>
            <a:endParaRPr lang="en-US" dirty="0"/>
          </a:p>
        </p:txBody>
      </p:sp>
      <p:sp>
        <p:nvSpPr>
          <p:cNvPr id="3" name="Content Placeholder 2"/>
          <p:cNvSpPr>
            <a:spLocks noGrp="1"/>
          </p:cNvSpPr>
          <p:nvPr>
            <p:ph idx="1"/>
          </p:nvPr>
        </p:nvSpPr>
        <p:spPr/>
        <p:txBody>
          <a:bodyPr/>
          <a:lstStyle/>
          <a:p>
            <a:r>
              <a:rPr lang="en-US" sz="3600" b="1" dirty="0" smtClean="0">
                <a:solidFill>
                  <a:srgbClr val="FF0000"/>
                </a:solidFill>
              </a:rPr>
              <a:t>Industrial Organization</a:t>
            </a:r>
          </a:p>
          <a:p>
            <a:r>
              <a:rPr lang="en-US" sz="3600" b="1" dirty="0" smtClean="0">
                <a:solidFill>
                  <a:srgbClr val="FF0000"/>
                </a:solidFill>
              </a:rPr>
              <a:t>Non- neoclassical</a:t>
            </a:r>
          </a:p>
          <a:p>
            <a:r>
              <a:rPr lang="en-US" sz="3600" b="1" dirty="0">
                <a:solidFill>
                  <a:srgbClr val="FF0000"/>
                </a:solidFill>
              </a:rPr>
              <a:t>Principal-Agent </a:t>
            </a:r>
          </a:p>
          <a:p>
            <a:endParaRPr lang="en-US" dirty="0"/>
          </a:p>
        </p:txBody>
      </p:sp>
    </p:spTree>
    <p:extLst>
      <p:ext uri="{BB962C8B-B14F-4D97-AF65-F5344CB8AC3E}">
        <p14:creationId xmlns:p14="http://schemas.microsoft.com/office/powerpoint/2010/main" val="390212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normAutofit fontScale="90000"/>
          </a:bodyPr>
          <a:lstStyle/>
          <a:p>
            <a:r>
              <a:rPr lang="en-US" b="1" dirty="0" smtClean="0"/>
              <a:t>Industrial Organization View ( </a:t>
            </a:r>
            <a:r>
              <a:rPr lang="en-US" b="1" dirty="0" err="1" smtClean="0"/>
              <a:t>Shleifer</a:t>
            </a:r>
            <a:r>
              <a:rPr lang="en-US" b="1" dirty="0" smtClean="0"/>
              <a:t> and </a:t>
            </a:r>
            <a:r>
              <a:rPr lang="en-US" b="1" dirty="0" err="1" smtClean="0"/>
              <a:t>Vishny</a:t>
            </a:r>
            <a:r>
              <a:rPr lang="en-US" b="1" dirty="0" smtClean="0"/>
              <a:t> </a:t>
            </a:r>
            <a:r>
              <a:rPr lang="en-US" dirty="0" smtClean="0"/>
              <a:t>1993)</a:t>
            </a:r>
            <a:endParaRPr lang="en-US" dirty="0"/>
          </a:p>
        </p:txBody>
      </p:sp>
      <p:sp>
        <p:nvSpPr>
          <p:cNvPr id="3" name="Content Placeholder 2"/>
          <p:cNvSpPr>
            <a:spLocks noGrp="1"/>
          </p:cNvSpPr>
          <p:nvPr>
            <p:ph idx="1"/>
          </p:nvPr>
        </p:nvSpPr>
        <p:spPr/>
        <p:txBody>
          <a:bodyPr/>
          <a:lstStyle/>
          <a:p>
            <a:r>
              <a:rPr lang="en-US" dirty="0" err="1" smtClean="0"/>
              <a:t>Endogeneity</a:t>
            </a:r>
            <a:r>
              <a:rPr lang="en-US" dirty="0" smtClean="0"/>
              <a:t> of Bribes and Incentives for Spread of Corruption</a:t>
            </a:r>
          </a:p>
          <a:p>
            <a:r>
              <a:rPr lang="en-US" dirty="0" smtClean="0"/>
              <a:t>Assumes agent can sell that service </a:t>
            </a:r>
            <a:r>
              <a:rPr lang="en-US" dirty="0" smtClean="0"/>
              <a:t>and, </a:t>
            </a:r>
            <a:r>
              <a:rPr lang="en-US" dirty="0" smtClean="0"/>
              <a:t>by denying some who don’t pay the </a:t>
            </a:r>
            <a:r>
              <a:rPr lang="en-US" dirty="0" smtClean="0"/>
              <a:t>bribe, </a:t>
            </a:r>
            <a:r>
              <a:rPr lang="en-US" dirty="0" smtClean="0"/>
              <a:t>this may raise the bribe price w/o affecting the price to the government of supplying this</a:t>
            </a:r>
          </a:p>
          <a:p>
            <a:r>
              <a:rPr lang="en-US" dirty="0" smtClean="0"/>
              <a:t>Two cases: (1) agent pays government p per unit or (b) that he steals it, i.e., not paying p</a:t>
            </a:r>
            <a:endParaRPr lang="en-US" dirty="0"/>
          </a:p>
        </p:txBody>
      </p:sp>
    </p:spTree>
    <p:extLst>
      <p:ext uri="{BB962C8B-B14F-4D97-AF65-F5344CB8AC3E}">
        <p14:creationId xmlns:p14="http://schemas.microsoft.com/office/powerpoint/2010/main" val="125247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S&amp;V Model</a:t>
            </a:r>
            <a:endParaRPr lang="en-US" dirty="0"/>
          </a:p>
        </p:txBody>
      </p:sp>
      <p:sp>
        <p:nvSpPr>
          <p:cNvPr id="3" name="Content Placeholder 2"/>
          <p:cNvSpPr>
            <a:spLocks noGrp="1"/>
          </p:cNvSpPr>
          <p:nvPr>
            <p:ph idx="1"/>
          </p:nvPr>
        </p:nvSpPr>
        <p:spPr>
          <a:xfrm>
            <a:off x="0" y="685800"/>
            <a:ext cx="8686800" cy="6705600"/>
          </a:xfrm>
        </p:spPr>
        <p:txBody>
          <a:bodyPr>
            <a:normAutofit fontScale="47500" lnSpcReduction="20000"/>
          </a:bodyPr>
          <a:lstStyle/>
          <a:p>
            <a:pPr marL="0" indent="0">
              <a:buNone/>
            </a:pPr>
            <a:r>
              <a:rPr lang="en-US" dirty="0" smtClean="0"/>
              <a:t>    </a:t>
            </a:r>
          </a:p>
          <a:p>
            <a:pPr marL="0" indent="0">
              <a:buNone/>
            </a:pPr>
            <a:r>
              <a:rPr lang="en-US" dirty="0" smtClean="0"/>
              <a:t>        </a:t>
            </a:r>
          </a:p>
          <a:p>
            <a:pPr marL="0" indent="0">
              <a:buNone/>
            </a:pPr>
            <a:r>
              <a:rPr lang="en-US" dirty="0" smtClean="0"/>
              <a:t> P</a:t>
            </a:r>
          </a:p>
          <a:p>
            <a:pPr marL="0" indent="0">
              <a:buNone/>
            </a:pPr>
            <a:endParaRPr lang="en-US" dirty="0" smtClean="0"/>
          </a:p>
          <a:p>
            <a:pPr marL="0" indent="0">
              <a:buNone/>
            </a:pPr>
            <a:r>
              <a:rPr lang="en-US" dirty="0" smtClean="0"/>
              <a:t>       PG+B   </a:t>
            </a:r>
          </a:p>
          <a:p>
            <a:pPr marL="0" indent="0">
              <a:buNone/>
            </a:pPr>
            <a:endParaRPr lang="en-US" dirty="0"/>
          </a:p>
          <a:p>
            <a:pPr marL="0" indent="0">
              <a:buNone/>
            </a:pPr>
            <a:r>
              <a:rPr lang="en-US" dirty="0" smtClean="0"/>
              <a:t>              </a:t>
            </a:r>
          </a:p>
          <a:p>
            <a:pPr marL="0" indent="0">
              <a:buNone/>
            </a:pPr>
            <a:r>
              <a:rPr lang="en-US" dirty="0"/>
              <a:t>	</a:t>
            </a:r>
            <a:r>
              <a:rPr lang="en-US" dirty="0" smtClean="0"/>
              <a:t> B</a:t>
            </a:r>
          </a:p>
          <a:p>
            <a:pPr marL="0" indent="0">
              <a:buNone/>
            </a:pPr>
            <a:r>
              <a:rPr lang="en-US" dirty="0" smtClean="0"/>
              <a:t>                                                          </a:t>
            </a:r>
          </a:p>
          <a:p>
            <a:pPr marL="0" indent="0">
              <a:buNone/>
            </a:pPr>
            <a:r>
              <a:rPr lang="en-US" dirty="0" smtClean="0"/>
              <a:t> </a:t>
            </a:r>
            <a:r>
              <a:rPr lang="en-US" dirty="0"/>
              <a:t>	</a:t>
            </a:r>
            <a:r>
              <a:rPr lang="en-US" dirty="0" smtClean="0"/>
              <a:t>PG</a:t>
            </a:r>
          </a:p>
          <a:p>
            <a:pPr marL="0" indent="0">
              <a:buNone/>
            </a:pPr>
            <a:r>
              <a:rPr lang="en-US" dirty="0" smtClean="0"/>
              <a:t>			           MR</a:t>
            </a:r>
            <a:endParaRPr lang="en-US" dirty="0"/>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0	    	          </a:t>
            </a:r>
            <a:r>
              <a:rPr lang="en-US" dirty="0" err="1" smtClean="0"/>
              <a:t>Qnt</a:t>
            </a:r>
            <a:r>
              <a:rPr lang="en-US" dirty="0" smtClean="0"/>
              <a:t>	       </a:t>
            </a:r>
            <a:r>
              <a:rPr lang="en-US" dirty="0" err="1" smtClean="0"/>
              <a:t>Qt</a:t>
            </a:r>
            <a:r>
              <a:rPr lang="en-US" dirty="0" smtClean="0"/>
              <a:t>	t=  with theft		Q</a:t>
            </a:r>
          </a:p>
          <a:p>
            <a:pPr marL="0" indent="0">
              <a:buNone/>
            </a:pPr>
            <a:r>
              <a:rPr lang="en-US" dirty="0" smtClean="0"/>
              <a:t> </a:t>
            </a:r>
          </a:p>
          <a:p>
            <a:pPr marL="0" indent="0">
              <a:buNone/>
            </a:pPr>
            <a:endParaRPr lang="en-US" dirty="0"/>
          </a:p>
          <a:p>
            <a:pPr marL="0" indent="0">
              <a:buNone/>
            </a:pPr>
            <a:r>
              <a:rPr lang="en-US" dirty="0" smtClean="0"/>
              <a:t> </a:t>
            </a:r>
          </a:p>
          <a:p>
            <a:pPr marL="0" indent="0">
              <a:buNone/>
            </a:pPr>
            <a:endParaRPr lang="en-US" b="1" dirty="0"/>
          </a:p>
          <a:p>
            <a:pPr marL="0" indent="0">
              <a:buNone/>
            </a:pPr>
            <a:r>
              <a:rPr lang="en-US" b="1" dirty="0" smtClean="0"/>
              <a:t>Competition among agents </a:t>
            </a:r>
            <a:r>
              <a:rPr lang="en-US" dirty="0" smtClean="0"/>
              <a:t>raises the bribe which might in turn be split with principals . </a:t>
            </a:r>
            <a:r>
              <a:rPr lang="en-US" b="1" dirty="0" smtClean="0"/>
              <a:t>Competition among clients in the case of theft </a:t>
            </a:r>
            <a:r>
              <a:rPr lang="en-US" dirty="0" smtClean="0"/>
              <a:t>is cost reducing and spreads corruption since all clients will have to bribe for the lower costs to stay in business. Clients and agents will collude in this so corruption may not be detected. But principal may lose out. Principal may therefore want to initiate monitoring of payments PG. Character of government may also matter. Authoritarian allows corruption to stay but benefits from it. But </a:t>
            </a:r>
            <a:r>
              <a:rPr lang="en-US" b="1" dirty="0" smtClean="0"/>
              <a:t>with political competition </a:t>
            </a:r>
            <a:r>
              <a:rPr lang="en-US" dirty="0" smtClean="0"/>
              <a:t>principal may have greater interest in reducing corruption Without theft, good policy is raise competition among  agents.         </a:t>
            </a:r>
          </a:p>
          <a:p>
            <a:pPr marL="0" indent="0">
              <a:buNone/>
            </a:pPr>
            <a:endParaRPr lang="en-US" sz="2600" dirty="0"/>
          </a:p>
          <a:p>
            <a:pPr marL="0" indent="0">
              <a:buNone/>
            </a:pPr>
            <a:endParaRPr lang="en-US" dirty="0" smtClean="0"/>
          </a:p>
          <a:p>
            <a:pPr marL="0" indent="0">
              <a:buNone/>
            </a:pPr>
            <a:r>
              <a:rPr lang="en-US" dirty="0"/>
              <a:t> </a:t>
            </a: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smtClean="0"/>
          </a:p>
        </p:txBody>
      </p:sp>
      <p:cxnSp>
        <p:nvCxnSpPr>
          <p:cNvPr id="5" name="Straight Connector 4"/>
          <p:cNvCxnSpPr/>
          <p:nvPr/>
        </p:nvCxnSpPr>
        <p:spPr>
          <a:xfrm>
            <a:off x="1752600" y="1143000"/>
            <a:ext cx="0" cy="2574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752600" y="2971800"/>
            <a:ext cx="422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462810" y="3962400"/>
            <a:ext cx="52427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63800" y="685800"/>
            <a:ext cx="3810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4600" y="1295400"/>
            <a:ext cx="205740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89796" y="16764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752600" y="1676400"/>
            <a:ext cx="2019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572000" y="22098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752600" y="2209800"/>
            <a:ext cx="2819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78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Non-neoclassical Model</a:t>
            </a:r>
            <a:endParaRPr lang="en-US" b="1" dirty="0"/>
          </a:p>
        </p:txBody>
      </p:sp>
      <p:sp>
        <p:nvSpPr>
          <p:cNvPr id="3" name="Content Placeholder 2"/>
          <p:cNvSpPr>
            <a:spLocks noGrp="1"/>
          </p:cNvSpPr>
          <p:nvPr>
            <p:ph idx="1"/>
          </p:nvPr>
        </p:nvSpPr>
        <p:spPr>
          <a:xfrm>
            <a:off x="-152400" y="762000"/>
            <a:ext cx="8991600" cy="6096000"/>
          </a:xfrm>
        </p:spPr>
        <p:txBody>
          <a:bodyPr>
            <a:normAutofit fontScale="77500" lnSpcReduction="20000"/>
          </a:bodyPr>
          <a:lstStyle/>
          <a:p>
            <a:r>
              <a:rPr lang="en-US" dirty="0" smtClean="0"/>
              <a:t>Getting around existing rules to obtain useful services (e.g., coordination, setting priorities) that state can provide may be beneficial, even if it would be better if this could be done w/o corruption (Khan, 2000, 2006). Legal rent-seeking with China, Korea as examples.</a:t>
            </a:r>
          </a:p>
          <a:p>
            <a:r>
              <a:rPr lang="en-US" dirty="0" smtClean="0"/>
              <a:t>Difficulties of poor states in collecting taxes to allow the state to do the things it needs to do. Corruption as a way out.  </a:t>
            </a:r>
          </a:p>
          <a:p>
            <a:r>
              <a:rPr lang="en-US" dirty="0" smtClean="0"/>
              <a:t>General phenomenon of assets used very inefficiently in poor areas. Asset markets and property rights weak. Need a way to get out of the inefficient situation rather than doing nothing and allowing the insecurity of rights and inefficiency to drag on forever. Prioritization in infrastructure, industrial development. </a:t>
            </a:r>
          </a:p>
          <a:p>
            <a:r>
              <a:rPr lang="en-US" dirty="0" smtClean="0"/>
              <a:t>Traditional reform through increasing democracy, transparency unlikely to work as the resources for the state to accomplish this are insufficient. Need to identify which types of corruption exist and which interventions could be beneficial.  </a:t>
            </a:r>
            <a:endParaRPr lang="en-US" dirty="0"/>
          </a:p>
        </p:txBody>
      </p:sp>
    </p:spTree>
    <p:extLst>
      <p:ext uri="{BB962C8B-B14F-4D97-AF65-F5344CB8AC3E}">
        <p14:creationId xmlns:p14="http://schemas.microsoft.com/office/powerpoint/2010/main" val="347854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Principal, Agent and Client</a:t>
            </a:r>
            <a:endParaRPr lang="en-US" b="1" dirty="0"/>
          </a:p>
        </p:txBody>
      </p:sp>
      <p:sp>
        <p:nvSpPr>
          <p:cNvPr id="3" name="Content Placeholder 2"/>
          <p:cNvSpPr>
            <a:spLocks noGrp="1"/>
          </p:cNvSpPr>
          <p:nvPr>
            <p:ph idx="1"/>
          </p:nvPr>
        </p:nvSpPr>
        <p:spPr>
          <a:xfrm>
            <a:off x="76200" y="1600200"/>
            <a:ext cx="8915400" cy="4525963"/>
          </a:xfrm>
        </p:spPr>
        <p:txBody>
          <a:bodyPr/>
          <a:lstStyle/>
          <a:p>
            <a:r>
              <a:rPr lang="en-US" dirty="0" smtClean="0"/>
              <a:t>Principal Hires Agent who then provides client with needed services often at a bribe price </a:t>
            </a:r>
          </a:p>
          <a:p>
            <a:r>
              <a:rPr lang="en-US" dirty="0" smtClean="0"/>
              <a:t>Honest Agent’s Utility U (S,M)  (1)</a:t>
            </a:r>
          </a:p>
          <a:p>
            <a:pPr marL="0" indent="0">
              <a:buNone/>
            </a:pPr>
            <a:r>
              <a:rPr lang="en-US" sz="2400" dirty="0" smtClean="0"/>
              <a:t>    Where S= base salary, M is moral benefit of being honest</a:t>
            </a:r>
          </a:p>
          <a:p>
            <a:r>
              <a:rPr lang="en-US" dirty="0" smtClean="0"/>
              <a:t>Corrupt Agent U (S+B [1-pF]) (2), where p= probability of detection of the corrupt transaction</a:t>
            </a:r>
          </a:p>
          <a:p>
            <a:r>
              <a:rPr lang="en-US" dirty="0" smtClean="0"/>
              <a:t>For agent to be honest (1) &gt; (2)</a:t>
            </a:r>
          </a:p>
          <a:p>
            <a:pPr marL="0" indent="0">
              <a:buNone/>
            </a:pPr>
            <a:r>
              <a:rPr lang="en-US" dirty="0" smtClean="0"/>
              <a:t>    Leads to anti-corruption policies</a:t>
            </a:r>
            <a:endParaRPr lang="en-US" dirty="0"/>
          </a:p>
        </p:txBody>
      </p:sp>
    </p:spTree>
    <p:extLst>
      <p:ext uri="{BB962C8B-B14F-4D97-AF65-F5344CB8AC3E}">
        <p14:creationId xmlns:p14="http://schemas.microsoft.com/office/powerpoint/2010/main" val="387645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 actions</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Raise S, Increase M through moral training</a:t>
            </a:r>
          </a:p>
          <a:p>
            <a:r>
              <a:rPr lang="en-US" dirty="0" smtClean="0"/>
              <a:t>Raise p and F</a:t>
            </a:r>
          </a:p>
          <a:p>
            <a:r>
              <a:rPr lang="en-US" dirty="0" smtClean="0"/>
              <a:t>These will be costly and can be affected by the principal’s opportunity costs in terms of tenure, salary, degree to which these affected do something that would lower B, such as simplicity of the rules concerning the service provided by the agent, and whether client will also be fined</a:t>
            </a:r>
          </a:p>
          <a:p>
            <a:r>
              <a:rPr lang="en-US" dirty="0" smtClean="0"/>
              <a:t>Principal’s actions may also be affected by incentives offered by international agencies </a:t>
            </a:r>
          </a:p>
          <a:p>
            <a:r>
              <a:rPr lang="en-US" dirty="0" smtClean="0"/>
              <a:t>But corruption could be welfare- improving (</a:t>
            </a:r>
            <a:r>
              <a:rPr lang="en-US" dirty="0" err="1" smtClean="0"/>
              <a:t>Leff</a:t>
            </a:r>
            <a:r>
              <a:rPr lang="en-US" dirty="0" smtClean="0"/>
              <a:t>)</a:t>
            </a:r>
            <a:endParaRPr lang="en-US" dirty="0"/>
          </a:p>
        </p:txBody>
      </p:sp>
    </p:spTree>
    <p:extLst>
      <p:ext uri="{BB962C8B-B14F-4D97-AF65-F5344CB8AC3E}">
        <p14:creationId xmlns:p14="http://schemas.microsoft.com/office/powerpoint/2010/main" val="313507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Policies each with pitfalls and benefits and costs</a:t>
            </a:r>
            <a:endParaRPr lang="en-US" dirty="0"/>
          </a:p>
        </p:txBody>
      </p:sp>
      <p:sp>
        <p:nvSpPr>
          <p:cNvPr id="3" name="Content Placeholder 2"/>
          <p:cNvSpPr>
            <a:spLocks noGrp="1"/>
          </p:cNvSpPr>
          <p:nvPr>
            <p:ph idx="1"/>
          </p:nvPr>
        </p:nvSpPr>
        <p:spPr/>
        <p:txBody>
          <a:bodyPr/>
          <a:lstStyle/>
          <a:p>
            <a:pPr marL="0" indent="0">
              <a:buNone/>
            </a:pPr>
            <a:r>
              <a:rPr lang="en-US" dirty="0" smtClean="0"/>
              <a:t>1.Limit Size of Public Sector, Privatize</a:t>
            </a:r>
          </a:p>
          <a:p>
            <a:pPr marL="0" indent="0">
              <a:buNone/>
            </a:pPr>
            <a:r>
              <a:rPr lang="en-US" dirty="0" smtClean="0"/>
              <a:t>2.Increase competition and openness in product market</a:t>
            </a:r>
          </a:p>
          <a:p>
            <a:pPr marL="0" indent="0">
              <a:buNone/>
            </a:pPr>
            <a:r>
              <a:rPr lang="en-US" dirty="0" smtClean="0"/>
              <a:t>3.Decentralize </a:t>
            </a:r>
          </a:p>
          <a:p>
            <a:pPr marL="0" indent="0">
              <a:buNone/>
            </a:pPr>
            <a:r>
              <a:rPr lang="en-US" dirty="0" smtClean="0"/>
              <a:t>4. Simplify, Homogenize Regulations to lessen discretion and </a:t>
            </a:r>
            <a:r>
              <a:rPr lang="en-US" smtClean="0"/>
              <a:t>promote transparency</a:t>
            </a:r>
            <a:endParaRPr lang="en-US" dirty="0" smtClean="0"/>
          </a:p>
          <a:p>
            <a:pPr marL="0" indent="0">
              <a:buNone/>
            </a:pPr>
            <a:r>
              <a:rPr lang="en-US" dirty="0" smtClean="0"/>
              <a:t>5.Raise S Salaries both present </a:t>
            </a:r>
            <a:r>
              <a:rPr lang="en-US" b="1" dirty="0" smtClean="0"/>
              <a:t>and future and tying to performance</a:t>
            </a:r>
            <a:endParaRPr lang="en-US" b="1" dirty="0"/>
          </a:p>
        </p:txBody>
      </p:sp>
    </p:spTree>
    <p:extLst>
      <p:ext uri="{BB962C8B-B14F-4D97-AF65-F5344CB8AC3E}">
        <p14:creationId xmlns:p14="http://schemas.microsoft.com/office/powerpoint/2010/main" val="173059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Policies</a:t>
            </a:r>
            <a:endParaRPr lang="en-US" dirty="0"/>
          </a:p>
        </p:txBody>
      </p:sp>
      <p:sp>
        <p:nvSpPr>
          <p:cNvPr id="3" name="Content Placeholder 2"/>
          <p:cNvSpPr>
            <a:spLocks noGrp="1"/>
          </p:cNvSpPr>
          <p:nvPr>
            <p:ph idx="1"/>
          </p:nvPr>
        </p:nvSpPr>
        <p:spPr/>
        <p:txBody>
          <a:bodyPr/>
          <a:lstStyle/>
          <a:p>
            <a:pPr marL="0" indent="0">
              <a:buNone/>
            </a:pPr>
            <a:r>
              <a:rPr lang="en-US" dirty="0" smtClean="0"/>
              <a:t>6. Increase Monitoring</a:t>
            </a:r>
          </a:p>
          <a:p>
            <a:pPr marL="0" indent="0">
              <a:buNone/>
            </a:pPr>
            <a:r>
              <a:rPr lang="en-US" dirty="0" smtClean="0"/>
              <a:t>7. Rotate, Fire and Replace the Endemically Corrupt Agents</a:t>
            </a:r>
          </a:p>
          <a:p>
            <a:pPr marL="0" indent="0">
              <a:buNone/>
            </a:pPr>
            <a:r>
              <a:rPr lang="en-US" dirty="0" smtClean="0"/>
              <a:t>8. Create a High Profile Anti-Corruption Agency</a:t>
            </a:r>
          </a:p>
          <a:p>
            <a:pPr marL="0" indent="0">
              <a:buNone/>
            </a:pPr>
            <a:r>
              <a:rPr lang="en-US" dirty="0" smtClean="0"/>
              <a:t>9. Freedom of the Press, independent judiciary</a:t>
            </a:r>
          </a:p>
          <a:p>
            <a:pPr marL="0" indent="0">
              <a:buNone/>
            </a:pPr>
            <a:r>
              <a:rPr lang="en-US" dirty="0" smtClean="0"/>
              <a:t>10.Make Greater Use of International Standards and Monitoring</a:t>
            </a:r>
          </a:p>
          <a:p>
            <a:pPr marL="0" indent="0">
              <a:buNone/>
            </a:pPr>
            <a:endParaRPr lang="en-US" dirty="0"/>
          </a:p>
        </p:txBody>
      </p:sp>
    </p:spTree>
    <p:extLst>
      <p:ext uri="{BB962C8B-B14F-4D97-AF65-F5344CB8AC3E}">
        <p14:creationId xmlns:p14="http://schemas.microsoft.com/office/powerpoint/2010/main" val="198436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of Evidence and Methods of Collecting It</a:t>
            </a:r>
            <a:endParaRPr lang="en-US" dirty="0"/>
          </a:p>
        </p:txBody>
      </p:sp>
      <p:sp>
        <p:nvSpPr>
          <p:cNvPr id="3" name="Content Placeholder 2"/>
          <p:cNvSpPr>
            <a:spLocks noGrp="1"/>
          </p:cNvSpPr>
          <p:nvPr>
            <p:ph idx="1"/>
          </p:nvPr>
        </p:nvSpPr>
        <p:spPr/>
        <p:txBody>
          <a:bodyPr/>
          <a:lstStyle/>
          <a:p>
            <a:r>
              <a:rPr lang="en-US" dirty="0" smtClean="0"/>
              <a:t>International Cross Section</a:t>
            </a:r>
          </a:p>
          <a:p>
            <a:r>
              <a:rPr lang="en-US" dirty="0" smtClean="0"/>
              <a:t>Panel Data International</a:t>
            </a:r>
          </a:p>
          <a:p>
            <a:r>
              <a:rPr lang="en-US" dirty="0" smtClean="0"/>
              <a:t>Intra-national Cross Section</a:t>
            </a:r>
          </a:p>
          <a:p>
            <a:r>
              <a:rPr lang="en-US" dirty="0" smtClean="0"/>
              <a:t>Natural Experiments</a:t>
            </a:r>
          </a:p>
          <a:p>
            <a:r>
              <a:rPr lang="en-US" dirty="0" smtClean="0"/>
              <a:t>Experimental in Labs </a:t>
            </a:r>
          </a:p>
          <a:p>
            <a:r>
              <a:rPr lang="en-US" dirty="0" smtClean="0"/>
              <a:t>Field Experiments with </a:t>
            </a:r>
            <a:r>
              <a:rPr lang="en-US" smtClean="0"/>
              <a:t>randomized treatments</a:t>
            </a:r>
            <a:endParaRPr lang="en-US" dirty="0"/>
          </a:p>
        </p:txBody>
      </p:sp>
    </p:spTree>
    <p:extLst>
      <p:ext uri="{BB962C8B-B14F-4D97-AF65-F5344CB8AC3E}">
        <p14:creationId xmlns:p14="http://schemas.microsoft.com/office/powerpoint/2010/main" val="23552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Is It in MENA and how does MENA Compare?</a:t>
            </a:r>
            <a:endParaRPr lang="en-US" dirty="0"/>
          </a:p>
        </p:txBody>
      </p:sp>
      <p:sp>
        <p:nvSpPr>
          <p:cNvPr id="3" name="Content Placeholder 2"/>
          <p:cNvSpPr>
            <a:spLocks noGrp="1"/>
          </p:cNvSpPr>
          <p:nvPr>
            <p:ph idx="1"/>
          </p:nvPr>
        </p:nvSpPr>
        <p:spPr/>
        <p:txBody>
          <a:bodyPr/>
          <a:lstStyle/>
          <a:p>
            <a:r>
              <a:rPr lang="en-US" dirty="0" smtClean="0"/>
              <a:t>Is it getting better or worse?</a:t>
            </a:r>
            <a:endParaRPr lang="en-US" dirty="0"/>
          </a:p>
        </p:txBody>
      </p:sp>
    </p:spTree>
    <p:extLst>
      <p:ext uri="{BB962C8B-B14F-4D97-AF65-F5344CB8AC3E}">
        <p14:creationId xmlns:p14="http://schemas.microsoft.com/office/powerpoint/2010/main" val="8287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56159948"/>
              </p:ext>
            </p:extLst>
          </p:nvPr>
        </p:nvGraphicFramePr>
        <p:xfrm>
          <a:off x="25893" y="-65710"/>
          <a:ext cx="8153400" cy="6923710"/>
        </p:xfrm>
        <a:graphic>
          <a:graphicData uri="http://schemas.openxmlformats.org/drawingml/2006/table">
            <a:tbl>
              <a:tblPr>
                <a:tableStyleId>{5C22544A-7EE6-4342-B048-85BDC9FD1C3A}</a:tableStyleId>
              </a:tblPr>
              <a:tblGrid>
                <a:gridCol w="1062544"/>
                <a:gridCol w="498745"/>
                <a:gridCol w="780645"/>
                <a:gridCol w="867383"/>
                <a:gridCol w="954121"/>
                <a:gridCol w="1387813"/>
                <a:gridCol w="1387813"/>
                <a:gridCol w="1214336"/>
              </a:tblGrid>
              <a:tr h="306307">
                <a:tc gridSpan="8">
                  <a:txBody>
                    <a:bodyPr/>
                    <a:lstStyle/>
                    <a:p>
                      <a:pPr algn="l" fontAlgn="b"/>
                      <a:r>
                        <a:rPr lang="en-US" sz="1800" u="none" strike="noStrike" dirty="0">
                          <a:effectLst/>
                        </a:rPr>
                        <a:t>Indexes of Freedom from Corruption MENA and Singapore Compared</a:t>
                      </a:r>
                      <a:endParaRPr lang="en-US" sz="1800" b="1" i="0" u="none" strike="noStrike" dirty="0">
                        <a:solidFill>
                          <a:srgbClr val="000000"/>
                        </a:solidFill>
                        <a:effectLst/>
                        <a:latin typeface="Calibri"/>
                      </a:endParaRPr>
                    </a:p>
                  </a:txBody>
                  <a:tcPr marL="7391" marR="7391" marT="739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7986">
                <a:tc>
                  <a:txBody>
                    <a:bodyPr/>
                    <a:lstStyle/>
                    <a:p>
                      <a:pPr algn="l" fontAlgn="b"/>
                      <a:endParaRPr lang="en-US" sz="1800" b="1" i="0" u="none" strike="noStrike" dirty="0">
                        <a:solidFill>
                          <a:srgbClr val="000000"/>
                        </a:solidFill>
                        <a:effectLst/>
                        <a:latin typeface="Calibri"/>
                      </a:endParaRPr>
                    </a:p>
                  </a:txBody>
                  <a:tcPr marL="7391" marR="7391" marT="7391" marB="0" anchor="b"/>
                </a:tc>
                <a:tc>
                  <a:txBody>
                    <a:bodyPr/>
                    <a:lstStyle/>
                    <a:p>
                      <a:pPr algn="l" fontAlgn="b"/>
                      <a:endParaRPr lang="en-US" sz="1800" b="1" i="0" u="none" strike="noStrike">
                        <a:solidFill>
                          <a:srgbClr val="000000"/>
                        </a:solidFill>
                        <a:effectLst/>
                        <a:latin typeface="Calibri"/>
                      </a:endParaRPr>
                    </a:p>
                  </a:txBody>
                  <a:tcPr marL="7391" marR="7391" marT="7391" marB="0" anchor="b"/>
                </a:tc>
                <a:tc gridSpan="2">
                  <a:txBody>
                    <a:bodyPr/>
                    <a:lstStyle/>
                    <a:p>
                      <a:pPr algn="ctr" fontAlgn="b"/>
                      <a:r>
                        <a:rPr lang="en-US" sz="1800" u="none" strike="noStrike" dirty="0">
                          <a:effectLst/>
                        </a:rPr>
                        <a:t>ICRG </a:t>
                      </a:r>
                      <a:endParaRPr lang="en-US" sz="1800" b="1" i="0" u="none" strike="noStrike" dirty="0">
                        <a:solidFill>
                          <a:srgbClr val="000000"/>
                        </a:solidFill>
                        <a:effectLst/>
                        <a:latin typeface="Calibri"/>
                      </a:endParaRPr>
                    </a:p>
                  </a:txBody>
                  <a:tcPr marL="7391" marR="7391" marT="7391" marB="0" anchor="b"/>
                </a:tc>
                <a:tc hMerge="1">
                  <a:txBody>
                    <a:bodyPr/>
                    <a:lstStyle/>
                    <a:p>
                      <a:endParaRPr lang="en-US"/>
                    </a:p>
                  </a:txBody>
                  <a:tcPr/>
                </a:tc>
                <a:tc gridSpan="2">
                  <a:txBody>
                    <a:bodyPr/>
                    <a:lstStyle/>
                    <a:p>
                      <a:pPr algn="l" fontAlgn="b"/>
                      <a:r>
                        <a:rPr lang="en-US" sz="1800" u="none" strike="noStrike">
                          <a:effectLst/>
                        </a:rPr>
                        <a:t>Heritage Foundation</a:t>
                      </a:r>
                      <a:endParaRPr lang="en-US" sz="1800" b="1" i="0" u="none" strike="noStrike">
                        <a:solidFill>
                          <a:srgbClr val="000000"/>
                        </a:solidFill>
                        <a:effectLst/>
                        <a:latin typeface="Calibri"/>
                      </a:endParaRPr>
                    </a:p>
                  </a:txBody>
                  <a:tcPr marL="7391" marR="7391" marT="7391" marB="0" anchor="b"/>
                </a:tc>
                <a:tc hMerge="1">
                  <a:txBody>
                    <a:bodyPr/>
                    <a:lstStyle/>
                    <a:p>
                      <a:endParaRPr lang="en-US"/>
                    </a:p>
                  </a:txBody>
                  <a:tcPr/>
                </a:tc>
                <a:tc gridSpan="2">
                  <a:txBody>
                    <a:bodyPr/>
                    <a:lstStyle/>
                    <a:p>
                      <a:pPr algn="l" fontAlgn="b"/>
                      <a:r>
                        <a:rPr lang="en-US" sz="1800" u="none" strike="noStrike" dirty="0">
                          <a:effectLst/>
                        </a:rPr>
                        <a:t>Transparency </a:t>
                      </a:r>
                      <a:r>
                        <a:rPr lang="en-US" sz="1800" u="none" strike="noStrike" dirty="0" smtClean="0">
                          <a:effectLst/>
                        </a:rPr>
                        <a:t>Int’l</a:t>
                      </a:r>
                      <a:endParaRPr lang="en-US" sz="1800" b="1" i="0" u="none" strike="noStrike" dirty="0">
                        <a:solidFill>
                          <a:srgbClr val="000000"/>
                        </a:solidFill>
                        <a:effectLst/>
                        <a:latin typeface="Calibri"/>
                      </a:endParaRPr>
                    </a:p>
                  </a:txBody>
                  <a:tcPr marL="7391" marR="7391" marT="7391" marB="0" anchor="b"/>
                </a:tc>
                <a:tc hMerge="1">
                  <a:txBody>
                    <a:bodyPr/>
                    <a:lstStyle/>
                    <a:p>
                      <a:endParaRPr lang="en-US"/>
                    </a:p>
                  </a:txBody>
                  <a:tcPr/>
                </a:tc>
              </a:tr>
              <a:tr h="287986">
                <a:tc>
                  <a:txBody>
                    <a:bodyPr/>
                    <a:lstStyle/>
                    <a:p>
                      <a:pPr algn="l" fontAlgn="b"/>
                      <a:endParaRPr lang="en-US" sz="1800" b="0" i="0" u="none" strike="noStrike" dirty="0">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1990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2009</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1990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2009</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1998</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2011</a:t>
                      </a:r>
                      <a:endParaRPr lang="en-US" sz="1800" b="0" i="0" u="none" strike="noStrike" dirty="0">
                        <a:solidFill>
                          <a:srgbClr val="000000"/>
                        </a:solidFill>
                        <a:effectLst/>
                        <a:latin typeface="Calibri"/>
                      </a:endParaRPr>
                    </a:p>
                  </a:txBody>
                  <a:tcPr marL="7391" marR="7391" marT="7391" marB="0" anchor="b"/>
                </a:tc>
              </a:tr>
              <a:tr h="287986">
                <a:tc>
                  <a:txBody>
                    <a:bodyPr/>
                    <a:lstStyle/>
                    <a:p>
                      <a:pPr algn="l" fontAlgn="b"/>
                      <a:r>
                        <a:rPr lang="en-US" sz="1800" u="none" strike="noStrike" dirty="0">
                          <a:effectLst/>
                        </a:rPr>
                        <a:t>Algeria</a:t>
                      </a:r>
                      <a:endParaRPr lang="en-US" sz="1800" b="1" i="0" u="none" strike="noStrike" dirty="0">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3.9</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2.6</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2.9</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dirty="0">
                          <a:effectLst/>
                        </a:rPr>
                        <a:t>Bahrain</a:t>
                      </a:r>
                      <a:endParaRPr lang="en-US" sz="1800" b="1" i="0" u="none" strike="noStrike" dirty="0">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70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6.1</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5.1</a:t>
                      </a:r>
                      <a:endParaRPr lang="en-US" sz="1800" b="0" i="0" u="none" strike="noStrike" dirty="0">
                        <a:solidFill>
                          <a:srgbClr val="000000"/>
                        </a:solidFill>
                        <a:effectLst/>
                        <a:latin typeface="Calibri"/>
                      </a:endParaRPr>
                    </a:p>
                  </a:txBody>
                  <a:tcPr marL="7391" marR="7391" marT="7391" marB="0" anchor="b"/>
                </a:tc>
              </a:tr>
              <a:tr h="287986">
                <a:tc>
                  <a:txBody>
                    <a:bodyPr/>
                    <a:lstStyle/>
                    <a:p>
                      <a:pPr algn="l" fontAlgn="b"/>
                      <a:r>
                        <a:rPr lang="en-US" sz="1800" u="none" strike="noStrike" dirty="0">
                          <a:effectLst/>
                        </a:rPr>
                        <a:t>Egypt</a:t>
                      </a:r>
                      <a:endParaRPr lang="en-US" sz="1800" b="1" i="0" u="none" strike="noStrike" dirty="0">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30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2.9</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2.9</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dirty="0">
                          <a:effectLst/>
                        </a:rPr>
                        <a:t>Iran</a:t>
                      </a:r>
                      <a:endParaRPr lang="en-US" sz="1800" b="1" i="0" u="none" strike="noStrike" dirty="0">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l" fontAlgn="b"/>
                      <a:r>
                        <a:rPr lang="en-US" sz="1800" u="none" strike="noStrike">
                          <a:effectLst/>
                        </a:rPr>
                        <a:t>n.a.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3.0</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2.7</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Iraq</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4.4</a:t>
                      </a:r>
                      <a:endParaRPr lang="en-US" sz="1800" b="0" i="0" u="none" strike="noStrike">
                        <a:solidFill>
                          <a:srgbClr val="000000"/>
                        </a:solidFill>
                        <a:effectLst/>
                        <a:latin typeface="Calibri"/>
                      </a:endParaRPr>
                    </a:p>
                  </a:txBody>
                  <a:tcPr marL="7391" marR="7391" marT="7391" marB="0" anchor="b"/>
                </a:tc>
                <a:tc>
                  <a:txBody>
                    <a:bodyPr/>
                    <a:lstStyle/>
                    <a:p>
                      <a:pPr algn="l" fontAlgn="b"/>
                      <a:r>
                        <a:rPr lang="en-US" sz="1800" u="none" strike="noStrike">
                          <a:effectLst/>
                        </a:rPr>
                        <a:t>n.a.</a:t>
                      </a:r>
                      <a:endParaRPr lang="en-US" sz="1800" b="0" i="0" u="none" strike="noStrike">
                        <a:solidFill>
                          <a:srgbClr val="000000"/>
                        </a:solidFill>
                        <a:effectLst/>
                        <a:latin typeface="Calibri"/>
                      </a:endParaRPr>
                    </a:p>
                  </a:txBody>
                  <a:tcPr marL="7391" marR="7391" marT="7391" marB="0" anchor="b"/>
                </a:tc>
                <a:tc>
                  <a:txBody>
                    <a:bodyPr/>
                    <a:lstStyle/>
                    <a:p>
                      <a:pPr algn="l" fontAlgn="b"/>
                      <a:r>
                        <a:rPr lang="en-US" sz="1800" u="none" strike="noStrike">
                          <a:effectLst/>
                        </a:rPr>
                        <a:t>n.a.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2.2</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1.8</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Jordan</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3.8</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l" fontAlgn="b"/>
                      <a:r>
                        <a:rPr lang="en-US" sz="1800" u="none" strike="noStrike">
                          <a:effectLst/>
                        </a:rPr>
                        <a:t>n.a.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47</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4.7</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4.5</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Kuwait</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70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5.3</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4.6</a:t>
                      </a:r>
                      <a:endParaRPr lang="en-US" sz="1800" b="0" i="0" u="none" strike="noStrike" dirty="0">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Lebanon</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3.0</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2.5</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Libya</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2.1</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391" marR="7391" marT="7391" marB="0" anchor="b"/>
                </a:tc>
              </a:tr>
              <a:tr h="287986">
                <a:tc gridSpan="2">
                  <a:txBody>
                    <a:bodyPr/>
                    <a:lstStyle/>
                    <a:p>
                      <a:pPr algn="l" fontAlgn="b"/>
                      <a:r>
                        <a:rPr lang="en-US" sz="1800" u="none" strike="noStrike" dirty="0">
                          <a:effectLst/>
                        </a:rPr>
                        <a:t>Morocco</a:t>
                      </a:r>
                      <a:endParaRPr lang="en-US" sz="1800" b="1" i="0" u="none" strike="noStrike" dirty="0">
                        <a:solidFill>
                          <a:srgbClr val="000000"/>
                        </a:solidFill>
                        <a:effectLst/>
                        <a:latin typeface="Calibri"/>
                      </a:endParaRPr>
                    </a:p>
                  </a:txBody>
                  <a:tcPr marL="7391" marR="7391" marT="7391" marB="0" anchor="b"/>
                </a:tc>
                <a:tc hMerge="1">
                  <a:txBody>
                    <a:bodyPr/>
                    <a:lstStyle/>
                    <a:p>
                      <a:endParaRPr lang="en-US"/>
                    </a:p>
                  </a:txBody>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3.7</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3.4</a:t>
                      </a:r>
                      <a:endParaRPr lang="en-US" sz="1800" b="0" i="0" u="none" strike="noStrike" dirty="0">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Oman</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70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47</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6.3</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4.8</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Qatar</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90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60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5.6</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7.2</a:t>
                      </a:r>
                      <a:endParaRPr lang="en-US" sz="1800" b="0" i="0" u="none" strike="noStrike" dirty="0">
                        <a:solidFill>
                          <a:srgbClr val="000000"/>
                        </a:solidFill>
                        <a:effectLst/>
                        <a:latin typeface="Calibri"/>
                      </a:endParaRPr>
                    </a:p>
                  </a:txBody>
                  <a:tcPr marL="7391" marR="7391" marT="7391" marB="0" anchor="b"/>
                </a:tc>
              </a:tr>
              <a:tr h="287986">
                <a:tc gridSpan="2">
                  <a:txBody>
                    <a:bodyPr/>
                    <a:lstStyle/>
                    <a:p>
                      <a:pPr algn="l" fontAlgn="b"/>
                      <a:r>
                        <a:rPr lang="en-US" sz="1800" u="none" strike="noStrike">
                          <a:effectLst/>
                        </a:rPr>
                        <a:t>Saudi Arabia</a:t>
                      </a:r>
                      <a:endParaRPr lang="en-US" sz="1800" b="1" i="0" u="none" strike="noStrike">
                        <a:solidFill>
                          <a:srgbClr val="000000"/>
                        </a:solidFill>
                        <a:effectLst/>
                        <a:latin typeface="Calibri"/>
                      </a:endParaRPr>
                    </a:p>
                  </a:txBody>
                  <a:tcPr marL="7391" marR="7391" marT="7391" marB="0" anchor="b"/>
                </a:tc>
                <a:tc hMerge="1">
                  <a:txBody>
                    <a:bodyPr/>
                    <a:lstStyle/>
                    <a:p>
                      <a:endParaRPr lang="en-US"/>
                    </a:p>
                  </a:txBody>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70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34</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4.5</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4.8</a:t>
                      </a:r>
                      <a:endParaRPr lang="en-US" sz="1800" b="0" i="0" u="none" strike="noStrike" dirty="0">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Sudan</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391" marR="7391" marT="7391" marB="0" anchor="b"/>
                </a:tc>
                <a:tc>
                  <a:txBody>
                    <a:bodyPr/>
                    <a:lstStyle/>
                    <a:p>
                      <a:pPr algn="l" fontAlgn="b"/>
                      <a:r>
                        <a:rPr lang="en-US" sz="1800" u="none" strike="noStrike">
                          <a:effectLst/>
                        </a:rPr>
                        <a:t>n.a.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2.3</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1.6</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Syria</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l" fontAlgn="b"/>
                      <a:r>
                        <a:rPr lang="en-US" sz="1800" u="none" strike="noStrike">
                          <a:effectLst/>
                        </a:rPr>
                        <a:t>n.a.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24</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3.4</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2.6</a:t>
                      </a:r>
                      <a:endParaRPr lang="en-US" sz="1800" b="0" i="0" u="none" strike="noStrike" dirty="0">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Tunisia</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3.8</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Turkey</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41</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3.4</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4.2</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UAE</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2.5</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90</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57</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5.2</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6.8</a:t>
                      </a:r>
                      <a:endParaRPr lang="en-US" sz="1800" b="0" i="0" u="none" strike="noStrike">
                        <a:solidFill>
                          <a:srgbClr val="000000"/>
                        </a:solidFill>
                        <a:effectLst/>
                        <a:latin typeface="Calibri"/>
                      </a:endParaRPr>
                    </a:p>
                  </a:txBody>
                  <a:tcPr marL="7391" marR="7391" marT="7391" marB="0" anchor="b"/>
                </a:tc>
              </a:tr>
              <a:tr h="287986">
                <a:tc>
                  <a:txBody>
                    <a:bodyPr/>
                    <a:lstStyle/>
                    <a:p>
                      <a:pPr algn="l" fontAlgn="b"/>
                      <a:r>
                        <a:rPr lang="en-US" sz="1800" u="none" strike="noStrike">
                          <a:effectLst/>
                        </a:rPr>
                        <a:t>Yemen</a:t>
                      </a:r>
                      <a:endParaRPr lang="en-US" sz="1800" b="1" i="0" u="none" strike="noStrike">
                        <a:solidFill>
                          <a:srgbClr val="000000"/>
                        </a:solidFill>
                        <a:effectLst/>
                        <a:latin typeface="Calibri"/>
                      </a:endParaRPr>
                    </a:p>
                  </a:txBody>
                  <a:tcPr marL="7391" marR="7391" marT="7391" marB="0" anchor="b"/>
                </a:tc>
                <a:tc>
                  <a:txBody>
                    <a:bodyPr/>
                    <a:lstStyle/>
                    <a:p>
                      <a:pPr algn="l" fontAlgn="b"/>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25</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a:effectLst/>
                        </a:rPr>
                        <a:t>2.6</a:t>
                      </a:r>
                      <a:r>
                        <a:rPr lang="en-US" sz="1800" u="none" strike="noStrike" baseline="30000">
                          <a:effectLst/>
                        </a:rPr>
                        <a:t>a</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dirty="0">
                          <a:effectLst/>
                        </a:rPr>
                        <a:t>2.1</a:t>
                      </a:r>
                      <a:endParaRPr lang="en-US" sz="1800" b="0" i="0" u="none" strike="noStrike" dirty="0">
                        <a:solidFill>
                          <a:srgbClr val="000000"/>
                        </a:solidFill>
                        <a:effectLst/>
                        <a:latin typeface="Calibri"/>
                      </a:endParaRPr>
                    </a:p>
                  </a:txBody>
                  <a:tcPr marL="7391" marR="7391" marT="7391" marB="0" anchor="b"/>
                </a:tc>
              </a:tr>
              <a:tr h="287986">
                <a:tc gridSpan="2">
                  <a:txBody>
                    <a:bodyPr/>
                    <a:lstStyle/>
                    <a:p>
                      <a:pPr algn="l" fontAlgn="b"/>
                      <a:r>
                        <a:rPr lang="en-US" sz="1800" u="none" strike="noStrike" dirty="0">
                          <a:effectLst/>
                        </a:rPr>
                        <a:t>MENA </a:t>
                      </a:r>
                      <a:r>
                        <a:rPr lang="en-US" sz="1800" u="none" strike="noStrike" dirty="0" smtClean="0">
                          <a:effectLst/>
                        </a:rPr>
                        <a:t>Ave.</a:t>
                      </a:r>
                      <a:endParaRPr lang="en-US" sz="1800" b="1" i="0" u="none" strike="noStrike" dirty="0">
                        <a:solidFill>
                          <a:srgbClr val="000000"/>
                        </a:solidFill>
                        <a:effectLst/>
                        <a:latin typeface="Calibri"/>
                      </a:endParaRPr>
                    </a:p>
                  </a:txBody>
                  <a:tcPr marL="7391" marR="7391" marT="7391" marB="0" anchor="b"/>
                </a:tc>
                <a:tc hMerge="1">
                  <a:txBody>
                    <a:bodyPr/>
                    <a:lstStyle/>
                    <a:p>
                      <a:endParaRPr lang="en-US"/>
                    </a:p>
                  </a:txBody>
                  <a:tcPr/>
                </a:tc>
                <a:tc>
                  <a:txBody>
                    <a:bodyPr/>
                    <a:lstStyle/>
                    <a:p>
                      <a:pPr algn="r" fontAlgn="b"/>
                      <a:r>
                        <a:rPr lang="en-US" sz="1800" u="none" strike="noStrike">
                          <a:effectLst/>
                        </a:rPr>
                        <a:t>2.46</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2.23</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51.42</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38.5</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4.1</a:t>
                      </a:r>
                      <a:endParaRPr lang="en-US" sz="1800" b="0" i="0" u="none" strike="noStrike">
                        <a:solidFill>
                          <a:srgbClr val="000000"/>
                        </a:solidFill>
                        <a:effectLst/>
                        <a:latin typeface="Calibri"/>
                      </a:endParaRPr>
                    </a:p>
                  </a:txBody>
                  <a:tcPr marL="7391" marR="7391" marT="7391" marB="0" anchor="b"/>
                </a:tc>
                <a:tc>
                  <a:txBody>
                    <a:bodyPr/>
                    <a:lstStyle/>
                    <a:p>
                      <a:pPr algn="r" fontAlgn="b"/>
                      <a:r>
                        <a:rPr lang="en-US" sz="1800" u="none" strike="noStrike">
                          <a:effectLst/>
                        </a:rPr>
                        <a:t>3.72</a:t>
                      </a:r>
                      <a:endParaRPr lang="en-US" sz="1800" b="0" i="0" u="none" strike="noStrike">
                        <a:solidFill>
                          <a:srgbClr val="000000"/>
                        </a:solidFill>
                        <a:effectLst/>
                        <a:latin typeface="Calibri"/>
                      </a:endParaRPr>
                    </a:p>
                  </a:txBody>
                  <a:tcPr marL="7391" marR="7391" marT="7391" marB="0" anchor="b"/>
                </a:tc>
              </a:tr>
              <a:tr h="139802">
                <a:tc gridSpan="2">
                  <a:txBody>
                    <a:bodyPr/>
                    <a:lstStyle/>
                    <a:p>
                      <a:pPr algn="l" fontAlgn="b"/>
                      <a:r>
                        <a:rPr lang="en-US" sz="1800" u="none" strike="noStrike" dirty="0">
                          <a:effectLst/>
                        </a:rPr>
                        <a:t>Singapore</a:t>
                      </a:r>
                      <a:endParaRPr lang="en-US" sz="1800" b="1" i="0" u="none" strike="noStrike" dirty="0">
                        <a:solidFill>
                          <a:srgbClr val="000000"/>
                        </a:solidFill>
                        <a:effectLst/>
                        <a:latin typeface="Calibri"/>
                      </a:endParaRPr>
                    </a:p>
                  </a:txBody>
                  <a:tcPr marL="7391" marR="7391" marT="7391" marB="0" anchor="b"/>
                </a:tc>
                <a:tc hMerge="1">
                  <a:txBody>
                    <a:bodyPr/>
                    <a:lstStyle/>
                    <a:p>
                      <a:endParaRPr lang="en-US"/>
                    </a:p>
                  </a:txBody>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4.5</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90</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93</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9.1</a:t>
                      </a:r>
                      <a:endParaRPr lang="en-US" sz="1800" b="0" i="0" u="none" strike="noStrike" dirty="0">
                        <a:solidFill>
                          <a:srgbClr val="000000"/>
                        </a:solidFill>
                        <a:effectLst/>
                        <a:latin typeface="Calibri"/>
                      </a:endParaRPr>
                    </a:p>
                  </a:txBody>
                  <a:tcPr marL="7391" marR="7391" marT="7391" marB="0" anchor="b"/>
                </a:tc>
                <a:tc>
                  <a:txBody>
                    <a:bodyPr/>
                    <a:lstStyle/>
                    <a:p>
                      <a:pPr algn="r" fontAlgn="b"/>
                      <a:r>
                        <a:rPr lang="en-US" sz="1800" u="none" strike="noStrike" dirty="0">
                          <a:effectLst/>
                        </a:rPr>
                        <a:t>9.2</a:t>
                      </a:r>
                      <a:endParaRPr lang="en-US" sz="1800" b="0" i="0" u="none" strike="noStrike" dirty="0">
                        <a:solidFill>
                          <a:srgbClr val="000000"/>
                        </a:solidFill>
                        <a:effectLst/>
                        <a:latin typeface="Calibri"/>
                      </a:endParaRPr>
                    </a:p>
                  </a:txBody>
                  <a:tcPr marL="7391" marR="7391" marT="7391" marB="0" anchor="b"/>
                </a:tc>
              </a:tr>
            </a:tbl>
          </a:graphicData>
        </a:graphic>
      </p:graphicFrame>
    </p:spTree>
    <p:extLst>
      <p:ext uri="{BB962C8B-B14F-4D97-AF65-F5344CB8AC3E}">
        <p14:creationId xmlns:p14="http://schemas.microsoft.com/office/powerpoint/2010/main" val="32356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 Problem But where to find it?</a:t>
            </a:r>
            <a:endParaRPr lang="en-US" dirty="0"/>
          </a:p>
        </p:txBody>
      </p:sp>
      <p:sp>
        <p:nvSpPr>
          <p:cNvPr id="3" name="Content Placeholder 2"/>
          <p:cNvSpPr>
            <a:spLocks noGrp="1"/>
          </p:cNvSpPr>
          <p:nvPr>
            <p:ph idx="1"/>
          </p:nvPr>
        </p:nvSpPr>
        <p:spPr/>
        <p:txBody>
          <a:bodyPr/>
          <a:lstStyle/>
          <a:p>
            <a:r>
              <a:rPr lang="en-US" dirty="0" smtClean="0"/>
              <a:t>Business or Households?</a:t>
            </a:r>
          </a:p>
          <a:p>
            <a:r>
              <a:rPr lang="en-US" dirty="0" smtClean="0"/>
              <a:t>What types of problems?</a:t>
            </a:r>
          </a:p>
          <a:p>
            <a:r>
              <a:rPr lang="en-US" dirty="0" smtClean="0"/>
              <a:t>What Types of Firms</a:t>
            </a:r>
            <a:endParaRPr lang="en-US" dirty="0"/>
          </a:p>
        </p:txBody>
      </p:sp>
    </p:spTree>
    <p:extLst>
      <p:ext uri="{BB962C8B-B14F-4D97-AF65-F5344CB8AC3E}">
        <p14:creationId xmlns:p14="http://schemas.microsoft.com/office/powerpoint/2010/main" val="230418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610600" cy="868362"/>
          </a:xfrm>
        </p:spPr>
        <p:txBody>
          <a:bodyPr>
            <a:normAutofit fontScale="90000"/>
          </a:bodyPr>
          <a:lstStyle/>
          <a:p>
            <a:r>
              <a:rPr lang="en-US" dirty="0" smtClean="0"/>
              <a:t>Egypt: </a:t>
            </a:r>
            <a:r>
              <a:rPr lang="en-US" b="1" dirty="0" smtClean="0"/>
              <a:t>Household</a:t>
            </a:r>
            <a:r>
              <a:rPr lang="en-US" dirty="0" smtClean="0"/>
              <a:t>s CIPE- </a:t>
            </a:r>
            <a:r>
              <a:rPr lang="en-US" dirty="0" err="1" smtClean="0"/>
              <a:t>Ahram</a:t>
            </a:r>
            <a:r>
              <a:rPr lang="en-US" dirty="0" smtClean="0"/>
              <a:t> Center</a:t>
            </a:r>
            <a:endParaRPr lang="en-US" dirty="0"/>
          </a:p>
        </p:txBody>
      </p:sp>
      <p:sp>
        <p:nvSpPr>
          <p:cNvPr id="3" name="Content Placeholder 2"/>
          <p:cNvSpPr>
            <a:spLocks noGrp="1"/>
          </p:cNvSpPr>
          <p:nvPr>
            <p:ph idx="1"/>
          </p:nvPr>
        </p:nvSpPr>
        <p:spPr>
          <a:xfrm>
            <a:off x="0" y="914400"/>
            <a:ext cx="8686800" cy="5791200"/>
          </a:xfrm>
        </p:spPr>
        <p:txBody>
          <a:bodyPr>
            <a:normAutofit fontScale="85000" lnSpcReduction="20000"/>
          </a:bodyPr>
          <a:lstStyle/>
          <a:p>
            <a:r>
              <a:rPr lang="en-US" dirty="0" smtClean="0"/>
              <a:t>National Public Opinion Survey 2009 while apparently not perfect  </a:t>
            </a:r>
          </a:p>
          <a:p>
            <a:r>
              <a:rPr lang="en-US" dirty="0" smtClean="0"/>
              <a:t>1737 randomly selected nationally representative  </a:t>
            </a:r>
            <a:r>
              <a:rPr lang="en-US" dirty="0" err="1" smtClean="0"/>
              <a:t>hhs</a:t>
            </a:r>
            <a:r>
              <a:rPr lang="en-US" dirty="0" smtClean="0"/>
              <a:t>.</a:t>
            </a:r>
          </a:p>
          <a:p>
            <a:r>
              <a:rPr lang="en-US" dirty="0" smtClean="0"/>
              <a:t>Mentioned as 3</a:t>
            </a:r>
            <a:r>
              <a:rPr lang="en-US" baseline="30000" dirty="0" smtClean="0"/>
              <a:t>rd</a:t>
            </a:r>
            <a:r>
              <a:rPr lang="en-US" dirty="0" smtClean="0"/>
              <a:t> most important problem (after unemployment, poverty) 13 % mentioning it. </a:t>
            </a:r>
          </a:p>
          <a:p>
            <a:r>
              <a:rPr lang="en-US" dirty="0" smtClean="0"/>
              <a:t>61% favored “state and public sector should play a major role” </a:t>
            </a:r>
          </a:p>
          <a:p>
            <a:r>
              <a:rPr lang="en-US" dirty="0" smtClean="0"/>
              <a:t>Only 10% had “direct experience” with it (14% urban 7% rural), most </a:t>
            </a:r>
            <a:r>
              <a:rPr lang="en-US" dirty="0" smtClean="0"/>
              <a:t>had </a:t>
            </a:r>
            <a:r>
              <a:rPr lang="en-US" dirty="0" smtClean="0"/>
              <a:t>heard about it from media</a:t>
            </a:r>
          </a:p>
          <a:p>
            <a:r>
              <a:rPr lang="en-US" dirty="0" smtClean="0"/>
              <a:t>Drivers license, traffic ticket highest problems 4% each</a:t>
            </a:r>
          </a:p>
          <a:p>
            <a:r>
              <a:rPr lang="en-US" dirty="0" smtClean="0"/>
              <a:t>90% agreed with the statement that low wages and income and weak oversight were the cause of the spread</a:t>
            </a:r>
          </a:p>
          <a:p>
            <a:r>
              <a:rPr lang="en-US" dirty="0" smtClean="0"/>
              <a:t>Which institutions experience high degree of corruption?: public enterprise (21%), Hospitals (14%)  </a:t>
            </a:r>
          </a:p>
          <a:p>
            <a:endParaRPr lang="en-US" dirty="0"/>
          </a:p>
        </p:txBody>
      </p:sp>
    </p:spTree>
    <p:extLst>
      <p:ext uri="{BB962C8B-B14F-4D97-AF65-F5344CB8AC3E}">
        <p14:creationId xmlns:p14="http://schemas.microsoft.com/office/powerpoint/2010/main" val="2109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Evidence of Gifts Paid by </a:t>
            </a:r>
            <a:r>
              <a:rPr lang="en-US" b="1" dirty="0" smtClean="0"/>
              <a:t>Firms</a:t>
            </a:r>
            <a:r>
              <a:rPr lang="en-US" dirty="0" smtClean="0"/>
              <a:t>: % Firms Responding Positively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3139099"/>
              </p:ext>
            </p:extLst>
          </p:nvPr>
        </p:nvGraphicFramePr>
        <p:xfrm>
          <a:off x="0" y="1447800"/>
          <a:ext cx="8839201" cy="5510729"/>
        </p:xfrm>
        <a:graphic>
          <a:graphicData uri="http://schemas.openxmlformats.org/drawingml/2006/table">
            <a:tbl>
              <a:tblPr firstRow="1" bandRow="1">
                <a:tableStyleId>{5C22544A-7EE6-4342-B048-85BDC9FD1C3A}</a:tableStyleId>
              </a:tblPr>
              <a:tblGrid>
                <a:gridCol w="1262743"/>
                <a:gridCol w="1140900"/>
                <a:gridCol w="1240590"/>
                <a:gridCol w="1406739"/>
                <a:gridCol w="1262743"/>
                <a:gridCol w="1262743"/>
                <a:gridCol w="1262743"/>
              </a:tblGrid>
              <a:tr h="2688941">
                <a:tc>
                  <a:txBody>
                    <a:bodyPr/>
                    <a:lstStyle/>
                    <a:p>
                      <a:r>
                        <a:rPr lang="en-US" sz="2400" dirty="0" smtClean="0"/>
                        <a:t>Region</a:t>
                      </a:r>
                      <a:endParaRPr lang="en-US" sz="2400" dirty="0"/>
                    </a:p>
                  </a:txBody>
                  <a:tcPr/>
                </a:tc>
                <a:tc>
                  <a:txBody>
                    <a:bodyPr/>
                    <a:lstStyle/>
                    <a:p>
                      <a:r>
                        <a:rPr lang="en-US" sz="2400" dirty="0" smtClean="0"/>
                        <a:t>% gifts to get things done</a:t>
                      </a:r>
                      <a:endParaRPr lang="en-US" sz="2400" dirty="0"/>
                    </a:p>
                  </a:txBody>
                  <a:tcPr/>
                </a:tc>
                <a:tc>
                  <a:txBody>
                    <a:bodyPr/>
                    <a:lstStyle/>
                    <a:p>
                      <a:r>
                        <a:rPr lang="en-US" sz="2400" dirty="0" smtClean="0"/>
                        <a:t>%  gifts to get import license</a:t>
                      </a:r>
                      <a:endParaRPr lang="en-US" sz="2400" dirty="0"/>
                    </a:p>
                  </a:txBody>
                  <a:tcPr/>
                </a:tc>
                <a:tc>
                  <a:txBody>
                    <a:bodyPr/>
                    <a:lstStyle/>
                    <a:p>
                      <a:r>
                        <a:rPr lang="en-US" sz="2400" dirty="0" smtClean="0"/>
                        <a:t>% gifts in meetings with tax officials</a:t>
                      </a:r>
                      <a:endParaRPr lang="en-US" sz="2400" dirty="0"/>
                    </a:p>
                  </a:txBody>
                  <a:tcPr/>
                </a:tc>
                <a:tc>
                  <a:txBody>
                    <a:bodyPr/>
                    <a:lstStyle/>
                    <a:p>
                      <a:r>
                        <a:rPr lang="en-US" sz="2400" dirty="0" smtClean="0"/>
                        <a:t>% gifts to get govt. contract</a:t>
                      </a:r>
                      <a:endParaRPr lang="en-US" sz="2400" dirty="0"/>
                    </a:p>
                  </a:txBody>
                  <a:tcPr/>
                </a:tc>
                <a:tc>
                  <a:txBody>
                    <a:bodyPr/>
                    <a:lstStyle/>
                    <a:p>
                      <a:r>
                        <a:rPr lang="en-US" sz="2400" dirty="0" smtClean="0"/>
                        <a:t>Value of gift</a:t>
                      </a:r>
                      <a:r>
                        <a:rPr lang="en-US" sz="2400" baseline="0" dirty="0" smtClean="0"/>
                        <a:t> to secure govt. contract</a:t>
                      </a:r>
                      <a:endParaRPr lang="en-US" sz="2400" dirty="0"/>
                    </a:p>
                  </a:txBody>
                  <a:tcPr/>
                </a:tc>
                <a:tc>
                  <a:txBody>
                    <a:bodyPr/>
                    <a:lstStyle/>
                    <a:p>
                      <a:r>
                        <a:rPr lang="en-US" sz="2400" dirty="0" smtClean="0"/>
                        <a:t>% firms saying corruption a major constraint</a:t>
                      </a:r>
                      <a:endParaRPr lang="en-US" sz="2400" dirty="0"/>
                    </a:p>
                  </a:txBody>
                  <a:tcPr/>
                </a:tc>
              </a:tr>
              <a:tr h="705447">
                <a:tc>
                  <a:txBody>
                    <a:bodyPr/>
                    <a:lstStyle/>
                    <a:p>
                      <a:r>
                        <a:rPr lang="en-US" sz="2800" dirty="0" smtClean="0"/>
                        <a:t>ALL</a:t>
                      </a:r>
                      <a:endParaRPr lang="en-US" sz="2800" dirty="0"/>
                    </a:p>
                  </a:txBody>
                  <a:tcPr/>
                </a:tc>
                <a:tc>
                  <a:txBody>
                    <a:bodyPr/>
                    <a:lstStyle/>
                    <a:p>
                      <a:r>
                        <a:rPr lang="en-US" sz="2800" dirty="0" smtClean="0"/>
                        <a:t>25.7</a:t>
                      </a:r>
                      <a:endParaRPr lang="en-US" sz="2800" dirty="0"/>
                    </a:p>
                  </a:txBody>
                  <a:tcPr/>
                </a:tc>
                <a:tc>
                  <a:txBody>
                    <a:bodyPr/>
                    <a:lstStyle/>
                    <a:p>
                      <a:r>
                        <a:rPr lang="en-US" sz="2800" dirty="0" smtClean="0"/>
                        <a:t>14.4</a:t>
                      </a:r>
                      <a:endParaRPr lang="en-US" sz="2800" dirty="0"/>
                    </a:p>
                  </a:txBody>
                  <a:tcPr/>
                </a:tc>
                <a:tc>
                  <a:txBody>
                    <a:bodyPr/>
                    <a:lstStyle/>
                    <a:p>
                      <a:r>
                        <a:rPr lang="en-US" sz="2800" dirty="0" smtClean="0"/>
                        <a:t>15.7</a:t>
                      </a:r>
                      <a:endParaRPr lang="en-US" sz="2800" dirty="0"/>
                    </a:p>
                  </a:txBody>
                  <a:tcPr/>
                </a:tc>
                <a:tc>
                  <a:txBody>
                    <a:bodyPr/>
                    <a:lstStyle/>
                    <a:p>
                      <a:r>
                        <a:rPr lang="en-US" sz="2800" dirty="0" smtClean="0"/>
                        <a:t>23.9</a:t>
                      </a:r>
                      <a:endParaRPr lang="en-US" sz="2800" dirty="0"/>
                    </a:p>
                  </a:txBody>
                  <a:tcPr/>
                </a:tc>
                <a:tc>
                  <a:txBody>
                    <a:bodyPr/>
                    <a:lstStyle/>
                    <a:p>
                      <a:r>
                        <a:rPr lang="en-US" sz="2800" dirty="0" smtClean="0"/>
                        <a:t>2.3</a:t>
                      </a:r>
                      <a:endParaRPr lang="en-US" sz="2800" dirty="0"/>
                    </a:p>
                  </a:txBody>
                  <a:tcPr/>
                </a:tc>
                <a:tc>
                  <a:txBody>
                    <a:bodyPr/>
                    <a:lstStyle/>
                    <a:p>
                      <a:r>
                        <a:rPr lang="en-US" sz="2800" dirty="0" smtClean="0"/>
                        <a:t>36.1</a:t>
                      </a:r>
                      <a:endParaRPr lang="en-US" sz="2800" dirty="0"/>
                    </a:p>
                  </a:txBody>
                  <a:tcPr/>
                </a:tc>
              </a:tr>
              <a:tr h="705447">
                <a:tc>
                  <a:txBody>
                    <a:bodyPr/>
                    <a:lstStyle/>
                    <a:p>
                      <a:r>
                        <a:rPr lang="en-US" sz="2800" dirty="0" smtClean="0"/>
                        <a:t>EE&amp;CA</a:t>
                      </a:r>
                      <a:endParaRPr lang="en-US" sz="2800" dirty="0"/>
                    </a:p>
                  </a:txBody>
                  <a:tcPr/>
                </a:tc>
                <a:tc>
                  <a:txBody>
                    <a:bodyPr/>
                    <a:lstStyle/>
                    <a:p>
                      <a:r>
                        <a:rPr lang="en-US" sz="2800" dirty="0" smtClean="0"/>
                        <a:t>24.9</a:t>
                      </a:r>
                      <a:endParaRPr lang="en-US" sz="2800" dirty="0"/>
                    </a:p>
                  </a:txBody>
                  <a:tcPr/>
                </a:tc>
                <a:tc>
                  <a:txBody>
                    <a:bodyPr/>
                    <a:lstStyle/>
                    <a:p>
                      <a:r>
                        <a:rPr lang="en-US" sz="2800" dirty="0" smtClean="0"/>
                        <a:t>16.7</a:t>
                      </a:r>
                      <a:endParaRPr lang="en-US" sz="2800" dirty="0"/>
                    </a:p>
                  </a:txBody>
                  <a:tcPr/>
                </a:tc>
                <a:tc>
                  <a:txBody>
                    <a:bodyPr/>
                    <a:lstStyle/>
                    <a:p>
                      <a:r>
                        <a:rPr lang="en-US" sz="2800" dirty="0" smtClean="0"/>
                        <a:t>14.2</a:t>
                      </a:r>
                      <a:endParaRPr lang="en-US" sz="2800" dirty="0"/>
                    </a:p>
                  </a:txBody>
                  <a:tcPr/>
                </a:tc>
                <a:tc>
                  <a:txBody>
                    <a:bodyPr/>
                    <a:lstStyle/>
                    <a:p>
                      <a:r>
                        <a:rPr lang="en-US" sz="2800" dirty="0" smtClean="0"/>
                        <a:t>18.0</a:t>
                      </a:r>
                      <a:endParaRPr lang="en-US" sz="2800" dirty="0"/>
                    </a:p>
                  </a:txBody>
                  <a:tcPr/>
                </a:tc>
                <a:tc>
                  <a:txBody>
                    <a:bodyPr/>
                    <a:lstStyle/>
                    <a:p>
                      <a:r>
                        <a:rPr lang="en-US" sz="2800" dirty="0" smtClean="0"/>
                        <a:t>1.5</a:t>
                      </a:r>
                      <a:endParaRPr lang="en-US" sz="2800" dirty="0"/>
                    </a:p>
                  </a:txBody>
                  <a:tcPr/>
                </a:tc>
                <a:tc>
                  <a:txBody>
                    <a:bodyPr/>
                    <a:lstStyle/>
                    <a:p>
                      <a:r>
                        <a:rPr lang="en-US" sz="2800" dirty="0" smtClean="0"/>
                        <a:t>34.5</a:t>
                      </a:r>
                      <a:endParaRPr lang="en-US" sz="2800" dirty="0"/>
                    </a:p>
                  </a:txBody>
                  <a:tcPr/>
                </a:tc>
              </a:tr>
              <a:tr h="705447">
                <a:tc>
                  <a:txBody>
                    <a:bodyPr/>
                    <a:lstStyle/>
                    <a:p>
                      <a:r>
                        <a:rPr lang="en-US" sz="2800" b="1" dirty="0" smtClean="0">
                          <a:solidFill>
                            <a:srgbClr val="FF0000"/>
                          </a:solidFill>
                        </a:rPr>
                        <a:t>MENA</a:t>
                      </a:r>
                      <a:endParaRPr lang="en-US" sz="2800" b="1" dirty="0">
                        <a:solidFill>
                          <a:srgbClr val="FF0000"/>
                        </a:solidFill>
                      </a:endParaRPr>
                    </a:p>
                  </a:txBody>
                  <a:tcPr/>
                </a:tc>
                <a:tc>
                  <a:txBody>
                    <a:bodyPr/>
                    <a:lstStyle/>
                    <a:p>
                      <a:r>
                        <a:rPr lang="en-US" sz="2800" b="1" dirty="0" smtClean="0">
                          <a:solidFill>
                            <a:srgbClr val="FF0000"/>
                          </a:solidFill>
                        </a:rPr>
                        <a:t>37.0</a:t>
                      </a:r>
                      <a:endParaRPr lang="en-US" sz="2800" b="1" dirty="0">
                        <a:solidFill>
                          <a:srgbClr val="FF0000"/>
                        </a:solidFill>
                      </a:endParaRPr>
                    </a:p>
                  </a:txBody>
                  <a:tcPr/>
                </a:tc>
                <a:tc>
                  <a:txBody>
                    <a:bodyPr/>
                    <a:lstStyle/>
                    <a:p>
                      <a:r>
                        <a:rPr lang="en-US" sz="2800" b="1" dirty="0" smtClean="0">
                          <a:solidFill>
                            <a:srgbClr val="FF0000"/>
                          </a:solidFill>
                        </a:rPr>
                        <a:t>22.9</a:t>
                      </a:r>
                      <a:endParaRPr lang="en-US" sz="2800" b="1" dirty="0">
                        <a:solidFill>
                          <a:srgbClr val="FF0000"/>
                        </a:solidFill>
                      </a:endParaRPr>
                    </a:p>
                  </a:txBody>
                  <a:tcPr/>
                </a:tc>
                <a:tc>
                  <a:txBody>
                    <a:bodyPr/>
                    <a:lstStyle/>
                    <a:p>
                      <a:r>
                        <a:rPr lang="en-US" sz="2800" b="1" dirty="0" smtClean="0">
                          <a:solidFill>
                            <a:srgbClr val="FF0000"/>
                          </a:solidFill>
                        </a:rPr>
                        <a:t>23.4</a:t>
                      </a:r>
                      <a:endParaRPr lang="en-US" sz="2800" b="1" dirty="0">
                        <a:solidFill>
                          <a:srgbClr val="FF0000"/>
                        </a:solidFill>
                      </a:endParaRPr>
                    </a:p>
                  </a:txBody>
                  <a:tcPr/>
                </a:tc>
                <a:tc>
                  <a:txBody>
                    <a:bodyPr/>
                    <a:lstStyle/>
                    <a:p>
                      <a:r>
                        <a:rPr lang="en-US" sz="2800" b="1" dirty="0" smtClean="0">
                          <a:solidFill>
                            <a:srgbClr val="FF0000"/>
                          </a:solidFill>
                        </a:rPr>
                        <a:t>37.9</a:t>
                      </a:r>
                      <a:endParaRPr lang="en-US" sz="2800" b="1" dirty="0">
                        <a:solidFill>
                          <a:srgbClr val="FF0000"/>
                        </a:solidFill>
                      </a:endParaRPr>
                    </a:p>
                  </a:txBody>
                  <a:tcPr/>
                </a:tc>
                <a:tc>
                  <a:txBody>
                    <a:bodyPr/>
                    <a:lstStyle/>
                    <a:p>
                      <a:r>
                        <a:rPr lang="en-US" sz="2800" b="1" dirty="0" smtClean="0">
                          <a:solidFill>
                            <a:srgbClr val="FF0000"/>
                          </a:solidFill>
                        </a:rPr>
                        <a:t>3.6</a:t>
                      </a:r>
                      <a:endParaRPr lang="en-US" sz="2800" b="1" dirty="0">
                        <a:solidFill>
                          <a:srgbClr val="FF0000"/>
                        </a:solidFill>
                      </a:endParaRPr>
                    </a:p>
                  </a:txBody>
                  <a:tcPr/>
                </a:tc>
                <a:tc>
                  <a:txBody>
                    <a:bodyPr/>
                    <a:lstStyle/>
                    <a:p>
                      <a:r>
                        <a:rPr lang="en-US" sz="2800" b="1" dirty="0" smtClean="0">
                          <a:solidFill>
                            <a:srgbClr val="FF0000"/>
                          </a:solidFill>
                        </a:rPr>
                        <a:t>56.5</a:t>
                      </a:r>
                      <a:endParaRPr lang="en-US" sz="2800" b="1" dirty="0">
                        <a:solidFill>
                          <a:srgbClr val="FF0000"/>
                        </a:solidFill>
                      </a:endParaRPr>
                    </a:p>
                  </a:txBody>
                  <a:tcPr/>
                </a:tc>
              </a:tr>
              <a:tr h="705447">
                <a:tc>
                  <a:txBody>
                    <a:bodyPr/>
                    <a:lstStyle/>
                    <a:p>
                      <a:r>
                        <a:rPr lang="en-US" sz="2800" dirty="0" smtClean="0"/>
                        <a:t>SSA</a:t>
                      </a:r>
                      <a:endParaRPr lang="en-US" sz="2800" dirty="0"/>
                    </a:p>
                  </a:txBody>
                  <a:tcPr/>
                </a:tc>
                <a:tc>
                  <a:txBody>
                    <a:bodyPr/>
                    <a:lstStyle/>
                    <a:p>
                      <a:r>
                        <a:rPr lang="en-US" sz="2800" dirty="0" smtClean="0"/>
                        <a:t>36.2</a:t>
                      </a:r>
                      <a:endParaRPr lang="en-US" sz="2800" dirty="0"/>
                    </a:p>
                  </a:txBody>
                  <a:tcPr/>
                </a:tc>
                <a:tc>
                  <a:txBody>
                    <a:bodyPr/>
                    <a:lstStyle/>
                    <a:p>
                      <a:r>
                        <a:rPr lang="en-US" sz="2800" dirty="0" smtClean="0"/>
                        <a:t>16.3</a:t>
                      </a:r>
                      <a:endParaRPr lang="en-US" sz="2800" dirty="0"/>
                    </a:p>
                  </a:txBody>
                  <a:tcPr/>
                </a:tc>
                <a:tc>
                  <a:txBody>
                    <a:bodyPr/>
                    <a:lstStyle/>
                    <a:p>
                      <a:r>
                        <a:rPr lang="en-US" sz="2800" dirty="0" smtClean="0"/>
                        <a:t>18.3</a:t>
                      </a:r>
                      <a:endParaRPr lang="en-US" sz="2800" dirty="0"/>
                    </a:p>
                  </a:txBody>
                  <a:tcPr/>
                </a:tc>
                <a:tc>
                  <a:txBody>
                    <a:bodyPr/>
                    <a:lstStyle/>
                    <a:p>
                      <a:r>
                        <a:rPr lang="en-US" sz="2800" dirty="0" smtClean="0"/>
                        <a:t>35.0</a:t>
                      </a:r>
                      <a:endParaRPr lang="en-US" sz="2800" dirty="0"/>
                    </a:p>
                  </a:txBody>
                  <a:tcPr/>
                </a:tc>
                <a:tc>
                  <a:txBody>
                    <a:bodyPr/>
                    <a:lstStyle/>
                    <a:p>
                      <a:r>
                        <a:rPr lang="en-US" sz="2800" dirty="0" smtClean="0"/>
                        <a:t>3.3</a:t>
                      </a:r>
                      <a:endParaRPr lang="en-US" sz="2800" dirty="0"/>
                    </a:p>
                  </a:txBody>
                  <a:tcPr/>
                </a:tc>
                <a:tc>
                  <a:txBody>
                    <a:bodyPr/>
                    <a:lstStyle/>
                    <a:p>
                      <a:r>
                        <a:rPr lang="en-US" sz="2800" dirty="0" smtClean="0"/>
                        <a:t>37.5</a:t>
                      </a:r>
                      <a:endParaRPr lang="en-US" sz="2800" dirty="0"/>
                    </a:p>
                  </a:txBody>
                  <a:tcPr/>
                </a:tc>
              </a:tr>
            </a:tbl>
          </a:graphicData>
        </a:graphic>
      </p:graphicFrame>
    </p:spTree>
    <p:extLst>
      <p:ext uri="{BB962C8B-B14F-4D97-AF65-F5344CB8AC3E}">
        <p14:creationId xmlns:p14="http://schemas.microsoft.com/office/powerpoint/2010/main" val="5825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Association of Corruption with Other Obstacles to Business Firms in MENA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4316707"/>
              </p:ext>
            </p:extLst>
          </p:nvPr>
        </p:nvGraphicFramePr>
        <p:xfrm>
          <a:off x="152400" y="1066800"/>
          <a:ext cx="8763001" cy="5380481"/>
        </p:xfrm>
        <a:graphic>
          <a:graphicData uri="http://schemas.openxmlformats.org/drawingml/2006/table">
            <a:tbl>
              <a:tblPr firstRow="1" bandRow="1">
                <a:tableStyleId>{5C22544A-7EE6-4342-B048-85BDC9FD1C3A}</a:tableStyleId>
              </a:tblPr>
              <a:tblGrid>
                <a:gridCol w="1371600"/>
                <a:gridCol w="914400"/>
                <a:gridCol w="762000"/>
                <a:gridCol w="838200"/>
                <a:gridCol w="1066800"/>
                <a:gridCol w="1219200"/>
                <a:gridCol w="838200"/>
                <a:gridCol w="778934"/>
                <a:gridCol w="973667"/>
              </a:tblGrid>
              <a:tr h="457200">
                <a:tc>
                  <a:txBody>
                    <a:bodyPr/>
                    <a:lstStyle/>
                    <a:p>
                      <a:r>
                        <a:rPr lang="en-US" dirty="0" smtClean="0"/>
                        <a:t>Obstacle</a:t>
                      </a:r>
                      <a:endParaRPr lang="en-US" dirty="0"/>
                    </a:p>
                  </a:txBody>
                  <a:tcPr/>
                </a:tc>
                <a:tc>
                  <a:txBody>
                    <a:bodyPr/>
                    <a:lstStyle/>
                    <a:p>
                      <a:r>
                        <a:rPr lang="en-US" dirty="0" smtClean="0"/>
                        <a:t>Algeria</a:t>
                      </a:r>
                      <a:endParaRPr lang="en-US" dirty="0"/>
                    </a:p>
                  </a:txBody>
                  <a:tcPr/>
                </a:tc>
                <a:tc>
                  <a:txBody>
                    <a:bodyPr/>
                    <a:lstStyle/>
                    <a:p>
                      <a:r>
                        <a:rPr lang="en-US" dirty="0" smtClean="0"/>
                        <a:t>Egypt</a:t>
                      </a:r>
                      <a:endParaRPr lang="en-US" dirty="0"/>
                    </a:p>
                  </a:txBody>
                  <a:tcPr/>
                </a:tc>
                <a:tc>
                  <a:txBody>
                    <a:bodyPr/>
                    <a:lstStyle/>
                    <a:p>
                      <a:r>
                        <a:rPr lang="en-US" dirty="0" smtClean="0"/>
                        <a:t>Jordan</a:t>
                      </a:r>
                      <a:endParaRPr lang="en-US" dirty="0"/>
                    </a:p>
                  </a:txBody>
                  <a:tcPr/>
                </a:tc>
                <a:tc>
                  <a:txBody>
                    <a:bodyPr/>
                    <a:lstStyle/>
                    <a:p>
                      <a:r>
                        <a:rPr lang="en-US" dirty="0" smtClean="0"/>
                        <a:t>Lebanon</a:t>
                      </a:r>
                      <a:endParaRPr lang="en-US" dirty="0"/>
                    </a:p>
                  </a:txBody>
                  <a:tcPr/>
                </a:tc>
                <a:tc>
                  <a:txBody>
                    <a:bodyPr/>
                    <a:lstStyle/>
                    <a:p>
                      <a:r>
                        <a:rPr lang="en-US" dirty="0" smtClean="0"/>
                        <a:t>Morocco</a:t>
                      </a:r>
                      <a:endParaRPr lang="en-US" dirty="0"/>
                    </a:p>
                  </a:txBody>
                  <a:tcPr/>
                </a:tc>
                <a:tc>
                  <a:txBody>
                    <a:bodyPr/>
                    <a:lstStyle/>
                    <a:p>
                      <a:r>
                        <a:rPr lang="en-US" dirty="0" smtClean="0"/>
                        <a:t>Oman</a:t>
                      </a:r>
                      <a:endParaRPr lang="en-US" dirty="0"/>
                    </a:p>
                  </a:txBody>
                  <a:tcPr/>
                </a:tc>
                <a:tc>
                  <a:txBody>
                    <a:bodyPr/>
                    <a:lstStyle/>
                    <a:p>
                      <a:r>
                        <a:rPr lang="en-US" dirty="0" smtClean="0"/>
                        <a:t>Syria</a:t>
                      </a:r>
                      <a:endParaRPr lang="en-US" dirty="0"/>
                    </a:p>
                  </a:txBody>
                  <a:tcPr/>
                </a:tc>
                <a:tc>
                  <a:txBody>
                    <a:bodyPr/>
                    <a:lstStyle/>
                    <a:p>
                      <a:r>
                        <a:rPr lang="en-US" dirty="0" smtClean="0"/>
                        <a:t>Turkey</a:t>
                      </a:r>
                      <a:endParaRPr lang="en-US" dirty="0"/>
                    </a:p>
                  </a:txBody>
                  <a:tcPr/>
                </a:tc>
              </a:tr>
              <a:tr h="479110">
                <a:tc>
                  <a:txBody>
                    <a:bodyPr/>
                    <a:lstStyle/>
                    <a:p>
                      <a:r>
                        <a:rPr lang="en-US" sz="2400" dirty="0" smtClean="0"/>
                        <a:t>Elect.</a:t>
                      </a:r>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a:p>
                  </a:txBody>
                  <a:tcPr/>
                </a:tc>
              </a:tr>
              <a:tr h="479110">
                <a:tc>
                  <a:txBody>
                    <a:bodyPr/>
                    <a:lstStyle/>
                    <a:p>
                      <a:r>
                        <a:rPr lang="en-US" sz="2400" dirty="0" smtClean="0"/>
                        <a:t>Land</a:t>
                      </a:r>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a:p>
                  </a:txBody>
                  <a:tcPr/>
                </a:tc>
              </a:tr>
              <a:tr h="530272">
                <a:tc>
                  <a:txBody>
                    <a:bodyPr/>
                    <a:lstStyle/>
                    <a:p>
                      <a:r>
                        <a:rPr lang="en-US" sz="2400" dirty="0" smtClean="0"/>
                        <a:t>Tax Ad.</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endParaRPr lang="en-US" sz="2400"/>
                    </a:p>
                  </a:txBody>
                  <a:tcPr/>
                </a:tc>
              </a:tr>
              <a:tr h="479110">
                <a:tc>
                  <a:txBody>
                    <a:bodyPr/>
                    <a:lstStyle/>
                    <a:p>
                      <a:r>
                        <a:rPr lang="en-US" sz="2400" dirty="0" smtClean="0"/>
                        <a:t>Customs</a:t>
                      </a:r>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r>
              <a:tr h="470798">
                <a:tc>
                  <a:txBody>
                    <a:bodyPr/>
                    <a:lstStyle/>
                    <a:p>
                      <a:r>
                        <a:rPr lang="en-US" sz="2400" dirty="0" smtClean="0"/>
                        <a:t>Labor  R.</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r>
              <a:tr h="533823">
                <a:tc>
                  <a:txBody>
                    <a:bodyPr/>
                    <a:lstStyle/>
                    <a:p>
                      <a:r>
                        <a:rPr lang="en-US" sz="2400" dirty="0" smtClean="0"/>
                        <a:t>Licenses</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r>
              <a:tr h="532977">
                <a:tc>
                  <a:txBody>
                    <a:bodyPr/>
                    <a:lstStyle/>
                    <a:p>
                      <a:r>
                        <a:rPr lang="en-US" sz="2400" dirty="0" smtClean="0"/>
                        <a:t>Pol. Inst.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r>
              <a:tr h="457200">
                <a:tc>
                  <a:txBody>
                    <a:bodyPr/>
                    <a:lstStyle/>
                    <a:p>
                      <a:r>
                        <a:rPr lang="en-US" sz="2400" dirty="0" smtClean="0"/>
                        <a:t>Crime</a:t>
                      </a:r>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r>
              <a:tr h="960881">
                <a:tc>
                  <a:txBody>
                    <a:bodyPr/>
                    <a:lstStyle/>
                    <a:p>
                      <a:r>
                        <a:rPr lang="en-US" sz="2400" dirty="0" smtClean="0"/>
                        <a:t>Informal Sector</a:t>
                      </a:r>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256109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639762"/>
          </a:xfrm>
        </p:spPr>
        <p:txBody>
          <a:bodyPr>
            <a:normAutofit fontScale="90000"/>
          </a:bodyPr>
          <a:lstStyle/>
          <a:p>
            <a:r>
              <a:rPr lang="en-US" dirty="0" smtClean="0"/>
              <a:t>Percent of Egyptian Firms by Location and Ownership Saying Gifts Needed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5828941"/>
              </p:ext>
            </p:extLst>
          </p:nvPr>
        </p:nvGraphicFramePr>
        <p:xfrm>
          <a:off x="457200" y="1371600"/>
          <a:ext cx="8229600" cy="5074920"/>
        </p:xfrm>
        <a:graphic>
          <a:graphicData uri="http://schemas.openxmlformats.org/drawingml/2006/table">
            <a:tbl>
              <a:tblPr firstRow="1" bandRow="1">
                <a:tableStyleId>{5C22544A-7EE6-4342-B048-85BDC9FD1C3A}</a:tableStyleId>
              </a:tblPr>
              <a:tblGrid>
                <a:gridCol w="1752600"/>
                <a:gridCol w="1295400"/>
                <a:gridCol w="1447800"/>
                <a:gridCol w="1295400"/>
                <a:gridCol w="1143000"/>
                <a:gridCol w="1295400"/>
              </a:tblGrid>
              <a:tr h="670272">
                <a:tc>
                  <a:txBody>
                    <a:bodyPr/>
                    <a:lstStyle/>
                    <a:p>
                      <a:r>
                        <a:rPr lang="en-US" dirty="0" smtClean="0"/>
                        <a:t>Purpose</a:t>
                      </a:r>
                      <a:endParaRPr lang="en-US" dirty="0"/>
                    </a:p>
                  </a:txBody>
                  <a:tcPr/>
                </a:tc>
                <a:tc>
                  <a:txBody>
                    <a:bodyPr/>
                    <a:lstStyle/>
                    <a:p>
                      <a:r>
                        <a:rPr lang="en-US" dirty="0" smtClean="0"/>
                        <a:t>Overall</a:t>
                      </a:r>
                      <a:endParaRPr lang="en-US" dirty="0"/>
                    </a:p>
                  </a:txBody>
                  <a:tcPr/>
                </a:tc>
                <a:tc>
                  <a:txBody>
                    <a:bodyPr/>
                    <a:lstStyle/>
                    <a:p>
                      <a:r>
                        <a:rPr lang="en-US" dirty="0" smtClean="0"/>
                        <a:t>Outside Zone</a:t>
                      </a:r>
                      <a:endParaRPr lang="en-US" dirty="0"/>
                    </a:p>
                  </a:txBody>
                  <a:tcPr/>
                </a:tc>
                <a:tc>
                  <a:txBody>
                    <a:bodyPr/>
                    <a:lstStyle/>
                    <a:p>
                      <a:r>
                        <a:rPr lang="en-US" dirty="0" smtClean="0"/>
                        <a:t>Inside Ind. Zone</a:t>
                      </a:r>
                      <a:endParaRPr lang="en-US" dirty="0"/>
                    </a:p>
                  </a:txBody>
                  <a:tcPr/>
                </a:tc>
                <a:tc>
                  <a:txBody>
                    <a:bodyPr/>
                    <a:lstStyle/>
                    <a:p>
                      <a:r>
                        <a:rPr lang="en-US" dirty="0" smtClean="0"/>
                        <a:t>Domestic</a:t>
                      </a:r>
                      <a:endParaRPr lang="en-US" dirty="0"/>
                    </a:p>
                  </a:txBody>
                  <a:tcPr/>
                </a:tc>
                <a:tc>
                  <a:txBody>
                    <a:bodyPr/>
                    <a:lstStyle/>
                    <a:p>
                      <a:r>
                        <a:rPr lang="en-US" dirty="0" smtClean="0"/>
                        <a:t>Arab</a:t>
                      </a:r>
                      <a:endParaRPr lang="en-US" dirty="0"/>
                    </a:p>
                  </a:txBody>
                  <a:tcPr/>
                </a:tc>
              </a:tr>
              <a:tr h="861779">
                <a:tc>
                  <a:txBody>
                    <a:bodyPr/>
                    <a:lstStyle/>
                    <a:p>
                      <a:r>
                        <a:rPr lang="en-US" sz="2400" smtClean="0"/>
                        <a:t>Customs for Imports</a:t>
                      </a:r>
                      <a:endParaRPr lang="en-US" sz="2400" dirty="0"/>
                    </a:p>
                  </a:txBody>
                  <a:tcPr/>
                </a:tc>
                <a:tc>
                  <a:txBody>
                    <a:bodyPr/>
                    <a:lstStyle/>
                    <a:p>
                      <a:r>
                        <a:rPr lang="en-US" sz="2400" b="1" dirty="0" smtClean="0"/>
                        <a:t>12.5</a:t>
                      </a:r>
                      <a:endParaRPr lang="en-US" sz="2400" b="1" dirty="0"/>
                    </a:p>
                  </a:txBody>
                  <a:tcPr/>
                </a:tc>
                <a:tc>
                  <a:txBody>
                    <a:bodyPr/>
                    <a:lstStyle/>
                    <a:p>
                      <a:r>
                        <a:rPr lang="en-US" sz="2400" dirty="0" smtClean="0"/>
                        <a:t>11</a:t>
                      </a:r>
                      <a:endParaRPr lang="en-US" sz="2400" dirty="0"/>
                    </a:p>
                  </a:txBody>
                  <a:tcPr/>
                </a:tc>
                <a:tc>
                  <a:txBody>
                    <a:bodyPr/>
                    <a:lstStyle/>
                    <a:p>
                      <a:r>
                        <a:rPr lang="en-US" sz="2400" b="1" dirty="0" smtClean="0">
                          <a:solidFill>
                            <a:srgbClr val="FF0000"/>
                          </a:solidFill>
                        </a:rPr>
                        <a:t>17</a:t>
                      </a:r>
                      <a:endParaRPr lang="en-US" sz="2400" b="1" dirty="0">
                        <a:solidFill>
                          <a:srgbClr val="FF0000"/>
                        </a:solidFill>
                      </a:endParaRPr>
                    </a:p>
                  </a:txBody>
                  <a:tcPr/>
                </a:tc>
                <a:tc>
                  <a:txBody>
                    <a:bodyPr/>
                    <a:lstStyle/>
                    <a:p>
                      <a:r>
                        <a:rPr lang="en-US" sz="2400" dirty="0" smtClean="0"/>
                        <a:t>11.6</a:t>
                      </a:r>
                      <a:endParaRPr lang="en-US" sz="2400" dirty="0"/>
                    </a:p>
                  </a:txBody>
                  <a:tcPr/>
                </a:tc>
                <a:tc>
                  <a:txBody>
                    <a:bodyPr/>
                    <a:lstStyle/>
                    <a:p>
                      <a:r>
                        <a:rPr lang="en-US" sz="2400" b="1" dirty="0" smtClean="0">
                          <a:solidFill>
                            <a:srgbClr val="FF0000"/>
                          </a:solidFill>
                        </a:rPr>
                        <a:t>33.3</a:t>
                      </a:r>
                      <a:endParaRPr lang="en-US" sz="2400" b="1" dirty="0">
                        <a:solidFill>
                          <a:srgbClr val="FF0000"/>
                        </a:solidFill>
                      </a:endParaRPr>
                    </a:p>
                  </a:txBody>
                  <a:tcPr/>
                </a:tc>
              </a:tr>
              <a:tr h="861779">
                <a:tc>
                  <a:txBody>
                    <a:bodyPr/>
                    <a:lstStyle/>
                    <a:p>
                      <a:r>
                        <a:rPr lang="en-US" sz="2400" dirty="0" smtClean="0"/>
                        <a:t>Registration</a:t>
                      </a:r>
                      <a:endParaRPr lang="en-US" sz="2400" dirty="0"/>
                    </a:p>
                  </a:txBody>
                  <a:tcPr/>
                </a:tc>
                <a:tc>
                  <a:txBody>
                    <a:bodyPr/>
                    <a:lstStyle/>
                    <a:p>
                      <a:r>
                        <a:rPr lang="en-US" sz="2400" b="1" dirty="0" smtClean="0"/>
                        <a:t>10.6</a:t>
                      </a:r>
                      <a:endParaRPr lang="en-US" sz="2400" b="1" dirty="0"/>
                    </a:p>
                  </a:txBody>
                  <a:tcPr/>
                </a:tc>
                <a:tc>
                  <a:txBody>
                    <a:bodyPr/>
                    <a:lstStyle/>
                    <a:p>
                      <a:r>
                        <a:rPr lang="en-US" sz="2400" dirty="0" smtClean="0"/>
                        <a:t>12</a:t>
                      </a:r>
                      <a:endParaRPr lang="en-US" sz="2400" dirty="0"/>
                    </a:p>
                  </a:txBody>
                  <a:tcPr/>
                </a:tc>
                <a:tc>
                  <a:txBody>
                    <a:bodyPr/>
                    <a:lstStyle/>
                    <a:p>
                      <a:r>
                        <a:rPr lang="en-US" sz="2400" b="1" dirty="0" smtClean="0">
                          <a:solidFill>
                            <a:srgbClr val="FF0000"/>
                          </a:solidFill>
                        </a:rPr>
                        <a:t>7.1</a:t>
                      </a:r>
                      <a:endParaRPr lang="en-US" sz="2400" b="1" dirty="0">
                        <a:solidFill>
                          <a:srgbClr val="FF0000"/>
                        </a:solidFill>
                      </a:endParaRPr>
                    </a:p>
                  </a:txBody>
                  <a:tcPr/>
                </a:tc>
                <a:tc>
                  <a:txBody>
                    <a:bodyPr/>
                    <a:lstStyle/>
                    <a:p>
                      <a:r>
                        <a:rPr lang="en-US" sz="2400" dirty="0" smtClean="0"/>
                        <a:t>11.1</a:t>
                      </a:r>
                      <a:endParaRPr lang="en-US" sz="2400" dirty="0"/>
                    </a:p>
                  </a:txBody>
                  <a:tcPr/>
                </a:tc>
                <a:tc>
                  <a:txBody>
                    <a:bodyPr/>
                    <a:lstStyle/>
                    <a:p>
                      <a:r>
                        <a:rPr lang="en-US" sz="2400" b="1" dirty="0" smtClean="0">
                          <a:solidFill>
                            <a:srgbClr val="FF0000"/>
                          </a:solidFill>
                        </a:rPr>
                        <a:t>0</a:t>
                      </a:r>
                      <a:endParaRPr lang="en-US" sz="2400" b="1" dirty="0">
                        <a:solidFill>
                          <a:srgbClr val="FF0000"/>
                        </a:solidFill>
                      </a:endParaRPr>
                    </a:p>
                  </a:txBody>
                  <a:tcPr/>
                </a:tc>
              </a:tr>
              <a:tr h="478766">
                <a:tc>
                  <a:txBody>
                    <a:bodyPr/>
                    <a:lstStyle/>
                    <a:p>
                      <a:r>
                        <a:rPr lang="en-US" sz="2400" dirty="0" smtClean="0"/>
                        <a:t>License</a:t>
                      </a:r>
                      <a:endParaRPr lang="en-US" sz="2400" dirty="0"/>
                    </a:p>
                  </a:txBody>
                  <a:tcPr/>
                </a:tc>
                <a:tc>
                  <a:txBody>
                    <a:bodyPr/>
                    <a:lstStyle/>
                    <a:p>
                      <a:r>
                        <a:rPr lang="en-US" sz="2400" b="1" dirty="0" smtClean="0"/>
                        <a:t>15.9</a:t>
                      </a:r>
                      <a:endParaRPr lang="en-US" sz="2400" b="1" dirty="0"/>
                    </a:p>
                  </a:txBody>
                  <a:tcPr/>
                </a:tc>
                <a:tc>
                  <a:txBody>
                    <a:bodyPr/>
                    <a:lstStyle/>
                    <a:p>
                      <a:r>
                        <a:rPr lang="en-US" sz="2400" dirty="0" smtClean="0"/>
                        <a:t>15.4</a:t>
                      </a:r>
                      <a:endParaRPr lang="en-US" sz="2400" dirty="0"/>
                    </a:p>
                  </a:txBody>
                  <a:tcPr/>
                </a:tc>
                <a:tc>
                  <a:txBody>
                    <a:bodyPr/>
                    <a:lstStyle/>
                    <a:p>
                      <a:r>
                        <a:rPr lang="en-US" sz="2400" b="1" dirty="0" smtClean="0">
                          <a:solidFill>
                            <a:srgbClr val="FF0000"/>
                          </a:solidFill>
                        </a:rPr>
                        <a:t>17.3</a:t>
                      </a:r>
                      <a:endParaRPr lang="en-US" sz="2400" b="1" dirty="0">
                        <a:solidFill>
                          <a:srgbClr val="FF0000"/>
                        </a:solidFill>
                      </a:endParaRPr>
                    </a:p>
                  </a:txBody>
                  <a:tcPr/>
                </a:tc>
                <a:tc>
                  <a:txBody>
                    <a:bodyPr/>
                    <a:lstStyle/>
                    <a:p>
                      <a:r>
                        <a:rPr lang="en-US" sz="2400" dirty="0" smtClean="0"/>
                        <a:t>16.3</a:t>
                      </a:r>
                      <a:endParaRPr lang="en-US" sz="2400" dirty="0"/>
                    </a:p>
                  </a:txBody>
                  <a:tcPr/>
                </a:tc>
                <a:tc>
                  <a:txBody>
                    <a:bodyPr/>
                    <a:lstStyle/>
                    <a:p>
                      <a:r>
                        <a:rPr lang="en-US" sz="2400" b="1" dirty="0" smtClean="0">
                          <a:solidFill>
                            <a:srgbClr val="FF0000"/>
                          </a:solidFill>
                        </a:rPr>
                        <a:t>27.8</a:t>
                      </a:r>
                      <a:endParaRPr lang="en-US" sz="2400" b="1" dirty="0">
                        <a:solidFill>
                          <a:srgbClr val="FF0000"/>
                        </a:solidFill>
                      </a:endParaRPr>
                    </a:p>
                  </a:txBody>
                  <a:tcPr/>
                </a:tc>
              </a:tr>
              <a:tr h="478766">
                <a:tc>
                  <a:txBody>
                    <a:bodyPr/>
                    <a:lstStyle/>
                    <a:p>
                      <a:r>
                        <a:rPr lang="en-US" sz="2400" dirty="0" smtClean="0"/>
                        <a:t>Contract</a:t>
                      </a:r>
                      <a:endParaRPr lang="en-US" sz="2400" dirty="0"/>
                    </a:p>
                  </a:txBody>
                  <a:tcPr/>
                </a:tc>
                <a:tc>
                  <a:txBody>
                    <a:bodyPr/>
                    <a:lstStyle/>
                    <a:p>
                      <a:r>
                        <a:rPr lang="en-US" sz="2400" b="1" dirty="0" smtClean="0"/>
                        <a:t>9.6</a:t>
                      </a:r>
                      <a:endParaRPr lang="en-US" sz="2400" b="1" dirty="0"/>
                    </a:p>
                  </a:txBody>
                  <a:tcPr/>
                </a:tc>
                <a:tc>
                  <a:txBody>
                    <a:bodyPr/>
                    <a:lstStyle/>
                    <a:p>
                      <a:r>
                        <a:rPr lang="en-US" sz="2400" dirty="0" smtClean="0"/>
                        <a:t>9.2</a:t>
                      </a:r>
                      <a:endParaRPr lang="en-US" sz="2400" dirty="0"/>
                    </a:p>
                  </a:txBody>
                  <a:tcPr/>
                </a:tc>
                <a:tc>
                  <a:txBody>
                    <a:bodyPr/>
                    <a:lstStyle/>
                    <a:p>
                      <a:r>
                        <a:rPr lang="en-US" sz="2400" b="1" dirty="0" smtClean="0">
                          <a:solidFill>
                            <a:srgbClr val="FF0000"/>
                          </a:solidFill>
                        </a:rPr>
                        <a:t>10.6</a:t>
                      </a:r>
                      <a:endParaRPr lang="en-US" sz="2400" b="1" dirty="0">
                        <a:solidFill>
                          <a:srgbClr val="FF0000"/>
                        </a:solidFill>
                      </a:endParaRPr>
                    </a:p>
                  </a:txBody>
                  <a:tcPr/>
                </a:tc>
                <a:tc>
                  <a:txBody>
                    <a:bodyPr/>
                    <a:lstStyle/>
                    <a:p>
                      <a:r>
                        <a:rPr lang="en-US" sz="2400" dirty="0" smtClean="0"/>
                        <a:t>9.7</a:t>
                      </a:r>
                      <a:endParaRPr lang="en-US" sz="2400" dirty="0"/>
                    </a:p>
                  </a:txBody>
                  <a:tcPr/>
                </a:tc>
                <a:tc>
                  <a:txBody>
                    <a:bodyPr/>
                    <a:lstStyle/>
                    <a:p>
                      <a:r>
                        <a:rPr lang="en-US" sz="2400" b="1" dirty="0" smtClean="0">
                          <a:solidFill>
                            <a:srgbClr val="FF0000"/>
                          </a:solidFill>
                        </a:rPr>
                        <a:t>5.5</a:t>
                      </a:r>
                      <a:endParaRPr lang="en-US" sz="2400" b="1" dirty="0">
                        <a:solidFill>
                          <a:srgbClr val="FF0000"/>
                        </a:solidFill>
                      </a:endParaRPr>
                    </a:p>
                  </a:txBody>
                  <a:tcPr/>
                </a:tc>
              </a:tr>
              <a:tr h="861779">
                <a:tc>
                  <a:txBody>
                    <a:bodyPr/>
                    <a:lstStyle/>
                    <a:p>
                      <a:r>
                        <a:rPr lang="en-US" sz="2400" dirty="0" smtClean="0"/>
                        <a:t>Tax Admin</a:t>
                      </a:r>
                      <a:endParaRPr lang="en-US" sz="2400" dirty="0"/>
                    </a:p>
                  </a:txBody>
                  <a:tcPr/>
                </a:tc>
                <a:tc>
                  <a:txBody>
                    <a:bodyPr/>
                    <a:lstStyle/>
                    <a:p>
                      <a:r>
                        <a:rPr lang="en-US" sz="2400" b="1" dirty="0" smtClean="0"/>
                        <a:t>84.2</a:t>
                      </a:r>
                      <a:endParaRPr lang="en-US" sz="2400" b="1" dirty="0"/>
                    </a:p>
                  </a:txBody>
                  <a:tcPr/>
                </a:tc>
                <a:tc>
                  <a:txBody>
                    <a:bodyPr/>
                    <a:lstStyle/>
                    <a:p>
                      <a:r>
                        <a:rPr lang="en-US" sz="2400" dirty="0" smtClean="0"/>
                        <a:t>82.5</a:t>
                      </a:r>
                      <a:endParaRPr lang="en-US" sz="2400" dirty="0"/>
                    </a:p>
                  </a:txBody>
                  <a:tcPr/>
                </a:tc>
                <a:tc>
                  <a:txBody>
                    <a:bodyPr/>
                    <a:lstStyle/>
                    <a:p>
                      <a:r>
                        <a:rPr lang="en-US" sz="2400" b="1" dirty="0" smtClean="0">
                          <a:solidFill>
                            <a:srgbClr val="FF0000"/>
                          </a:solidFill>
                        </a:rPr>
                        <a:t>86.9</a:t>
                      </a:r>
                      <a:endParaRPr lang="en-US" sz="2400" b="1" dirty="0">
                        <a:solidFill>
                          <a:srgbClr val="FF0000"/>
                        </a:solidFill>
                      </a:endParaRPr>
                    </a:p>
                  </a:txBody>
                  <a:tcPr/>
                </a:tc>
                <a:tc>
                  <a:txBody>
                    <a:bodyPr/>
                    <a:lstStyle/>
                    <a:p>
                      <a:r>
                        <a:rPr lang="en-US" sz="2400" dirty="0" smtClean="0"/>
                        <a:t>83</a:t>
                      </a:r>
                      <a:endParaRPr lang="en-US" sz="2400" dirty="0"/>
                    </a:p>
                  </a:txBody>
                  <a:tcPr/>
                </a:tc>
                <a:tc>
                  <a:txBody>
                    <a:bodyPr/>
                    <a:lstStyle/>
                    <a:p>
                      <a:r>
                        <a:rPr lang="en-US" sz="2400" b="1" dirty="0" smtClean="0">
                          <a:solidFill>
                            <a:srgbClr val="FF0000"/>
                          </a:solidFill>
                        </a:rPr>
                        <a:t>91.8</a:t>
                      </a:r>
                      <a:endParaRPr lang="en-US" sz="2400" b="1" dirty="0">
                        <a:solidFill>
                          <a:srgbClr val="FF0000"/>
                        </a:solidFill>
                      </a:endParaRPr>
                    </a:p>
                  </a:txBody>
                  <a:tcPr/>
                </a:tc>
              </a:tr>
              <a:tr h="861779">
                <a:tc>
                  <a:txBody>
                    <a:bodyPr/>
                    <a:lstStyle/>
                    <a:p>
                      <a:r>
                        <a:rPr lang="en-US" sz="2400" dirty="0" smtClean="0"/>
                        <a:t>Labor Rep. </a:t>
                      </a:r>
                      <a:endParaRPr lang="en-US" sz="2400" dirty="0"/>
                    </a:p>
                  </a:txBody>
                  <a:tcPr/>
                </a:tc>
                <a:tc>
                  <a:txBody>
                    <a:bodyPr/>
                    <a:lstStyle/>
                    <a:p>
                      <a:r>
                        <a:rPr lang="en-US" sz="2400" b="1" dirty="0" smtClean="0"/>
                        <a:t>84.6</a:t>
                      </a:r>
                      <a:endParaRPr lang="en-US" sz="2400" b="1" dirty="0"/>
                    </a:p>
                  </a:txBody>
                  <a:tcPr/>
                </a:tc>
                <a:tc>
                  <a:txBody>
                    <a:bodyPr/>
                    <a:lstStyle/>
                    <a:p>
                      <a:r>
                        <a:rPr lang="en-US" sz="2400" dirty="0" smtClean="0"/>
                        <a:t>83.1</a:t>
                      </a:r>
                      <a:endParaRPr lang="en-US" sz="2400" dirty="0"/>
                    </a:p>
                  </a:txBody>
                  <a:tcPr/>
                </a:tc>
                <a:tc>
                  <a:txBody>
                    <a:bodyPr/>
                    <a:lstStyle/>
                    <a:p>
                      <a:r>
                        <a:rPr lang="en-US" sz="2400" b="1" dirty="0" smtClean="0">
                          <a:solidFill>
                            <a:srgbClr val="FF0000"/>
                          </a:solidFill>
                        </a:rPr>
                        <a:t>90.4</a:t>
                      </a:r>
                      <a:endParaRPr lang="en-US" sz="2400" b="1" dirty="0">
                        <a:solidFill>
                          <a:srgbClr val="FF0000"/>
                        </a:solidFill>
                      </a:endParaRPr>
                    </a:p>
                  </a:txBody>
                  <a:tcPr/>
                </a:tc>
                <a:tc>
                  <a:txBody>
                    <a:bodyPr/>
                    <a:lstStyle/>
                    <a:p>
                      <a:r>
                        <a:rPr lang="en-US" sz="2400" dirty="0" smtClean="0"/>
                        <a:t>84.7</a:t>
                      </a:r>
                      <a:endParaRPr lang="en-US" sz="2400" dirty="0"/>
                    </a:p>
                  </a:txBody>
                  <a:tcPr/>
                </a:tc>
                <a:tc>
                  <a:txBody>
                    <a:bodyPr/>
                    <a:lstStyle/>
                    <a:p>
                      <a:r>
                        <a:rPr lang="en-US" sz="2400" b="1" dirty="0" smtClean="0">
                          <a:solidFill>
                            <a:srgbClr val="FF0000"/>
                          </a:solidFill>
                        </a:rPr>
                        <a:t>90.7</a:t>
                      </a:r>
                      <a:endParaRPr lang="en-US" sz="2400" b="1" dirty="0">
                        <a:solidFill>
                          <a:srgbClr val="FF0000"/>
                        </a:solidFill>
                      </a:endParaRPr>
                    </a:p>
                  </a:txBody>
                  <a:tcPr/>
                </a:tc>
              </a:tr>
            </a:tbl>
          </a:graphicData>
        </a:graphic>
      </p:graphicFrame>
    </p:spTree>
    <p:extLst>
      <p:ext uri="{BB962C8B-B14F-4D97-AF65-F5344CB8AC3E}">
        <p14:creationId xmlns:p14="http://schemas.microsoft.com/office/powerpoint/2010/main" val="12486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dirty="0" smtClean="0"/>
              <a:t>Corruption Like Taxes in their effects on resource allocation but Other Distinctive Features</a:t>
            </a:r>
            <a:endParaRPr lang="en-US" dirty="0"/>
          </a:p>
        </p:txBody>
      </p:sp>
      <p:sp>
        <p:nvSpPr>
          <p:cNvPr id="3" name="Content Placeholder 2"/>
          <p:cNvSpPr>
            <a:spLocks noGrp="1"/>
          </p:cNvSpPr>
          <p:nvPr>
            <p:ph idx="1"/>
          </p:nvPr>
        </p:nvSpPr>
        <p:spPr/>
        <p:txBody>
          <a:bodyPr/>
          <a:lstStyle/>
          <a:p>
            <a:pPr marL="0" indent="0">
              <a:buNone/>
            </a:pPr>
            <a:r>
              <a:rPr lang="en-US" dirty="0" smtClean="0"/>
              <a:t>1. Secrecy</a:t>
            </a:r>
          </a:p>
          <a:p>
            <a:pPr marL="0" indent="0">
              <a:buNone/>
            </a:pPr>
            <a:r>
              <a:rPr lang="en-US" dirty="0" smtClean="0"/>
              <a:t>2. Inability to Protect the transaction in court</a:t>
            </a:r>
          </a:p>
          <a:p>
            <a:pPr marL="0" indent="0">
              <a:buNone/>
            </a:pPr>
            <a:r>
              <a:rPr lang="en-US" dirty="0" smtClean="0"/>
              <a:t>3. Because of this, mafia-like organizations and thugs threatening life and crime</a:t>
            </a:r>
          </a:p>
          <a:p>
            <a:pPr marL="0" indent="0">
              <a:buNone/>
            </a:pPr>
            <a:r>
              <a:rPr lang="en-US" dirty="0" smtClean="0"/>
              <a:t>Both features tend to increase the distortionary effects relative</a:t>
            </a:r>
          </a:p>
          <a:p>
            <a:pPr marL="0" indent="0">
              <a:buNone/>
            </a:pPr>
            <a:r>
              <a:rPr lang="en-US" dirty="0" smtClean="0"/>
              <a:t>And various incentives can cause it to snowball and spread</a:t>
            </a:r>
            <a:endParaRPr lang="en-US" dirty="0"/>
          </a:p>
        </p:txBody>
      </p:sp>
    </p:spTree>
    <p:extLst>
      <p:ext uri="{BB962C8B-B14F-4D97-AF65-F5344CB8AC3E}">
        <p14:creationId xmlns:p14="http://schemas.microsoft.com/office/powerpoint/2010/main" val="513920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1192</Words>
  <Application>Microsoft Office PowerPoint</Application>
  <PresentationFormat>On-screen Show (4:3)</PresentationFormat>
  <Paragraphs>378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Corruption: Where is It in MENA? What are its Determinants? What to do about it? How do we Learn that?</vt:lpstr>
      <vt:lpstr>Where Is It in MENA and how does MENA Compare?</vt:lpstr>
      <vt:lpstr>PowerPoint Presentation</vt:lpstr>
      <vt:lpstr>It’s a Problem But where to find it?</vt:lpstr>
      <vt:lpstr>Egypt: Households CIPE- Ahram Center</vt:lpstr>
      <vt:lpstr>Evidence of Gifts Paid by Firms: % Firms Responding Positively</vt:lpstr>
      <vt:lpstr>Association of Corruption with Other Obstacles to Business Firms in MENA</vt:lpstr>
      <vt:lpstr>Percent of Egyptian Firms by Location and Ownership Saying Gifts Needed</vt:lpstr>
      <vt:lpstr>Corruption Like Taxes in their effects on resource allocation but Other Distinctive Features</vt:lpstr>
      <vt:lpstr>As Lambsdorff  2007 characterized it </vt:lpstr>
      <vt:lpstr>Somewhat Different Theoretical Perspectives</vt:lpstr>
      <vt:lpstr>Industrial Organization View ( Shleifer and Vishny 1993)</vt:lpstr>
      <vt:lpstr>S&amp;V Model</vt:lpstr>
      <vt:lpstr>Non-neoclassical Model</vt:lpstr>
      <vt:lpstr>Principal, Agent and Client</vt:lpstr>
      <vt:lpstr>Principal’s actions</vt:lpstr>
      <vt:lpstr>Other Policies each with pitfalls and benefits and costs</vt:lpstr>
      <vt:lpstr>More Policies</vt:lpstr>
      <vt:lpstr>Review of Evidence and Methods of Collecting It</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Corruption: Determinants and what to do about it?</dc:title>
  <dc:creator>Jeffrey Nugent</dc:creator>
  <cp:lastModifiedBy>Jeffrey Nugent</cp:lastModifiedBy>
  <cp:revision>53</cp:revision>
  <dcterms:created xsi:type="dcterms:W3CDTF">2012-03-19T01:43:52Z</dcterms:created>
  <dcterms:modified xsi:type="dcterms:W3CDTF">2015-02-23T14:36:20Z</dcterms:modified>
</cp:coreProperties>
</file>